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4"/>
  </p:sldMasterIdLst>
  <p:notesMasterIdLst>
    <p:notesMasterId r:id="rId30"/>
  </p:notesMasterIdLst>
  <p:sldIdLst>
    <p:sldId id="314" r:id="rId5"/>
    <p:sldId id="308" r:id="rId6"/>
    <p:sldId id="256" r:id="rId7"/>
    <p:sldId id="315" r:id="rId8"/>
    <p:sldId id="319" r:id="rId9"/>
    <p:sldId id="302" r:id="rId10"/>
    <p:sldId id="264" r:id="rId11"/>
    <p:sldId id="311" r:id="rId12"/>
    <p:sldId id="296" r:id="rId13"/>
    <p:sldId id="320" r:id="rId14"/>
    <p:sldId id="313" r:id="rId15"/>
    <p:sldId id="316" r:id="rId16"/>
    <p:sldId id="257" r:id="rId17"/>
    <p:sldId id="304" r:id="rId18"/>
    <p:sldId id="298" r:id="rId19"/>
    <p:sldId id="305" r:id="rId20"/>
    <p:sldId id="323" r:id="rId21"/>
    <p:sldId id="324" r:id="rId22"/>
    <p:sldId id="312" r:id="rId23"/>
    <p:sldId id="317" r:id="rId24"/>
    <p:sldId id="303" r:id="rId25"/>
    <p:sldId id="299" r:id="rId26"/>
    <p:sldId id="318" r:id="rId27"/>
    <p:sldId id="322" r:id="rId28"/>
    <p:sldId id="310" r:id="rId29"/>
  </p:sldIdLst>
  <p:sldSz cx="9144000" cy="5143500" type="screen16x9"/>
  <p:notesSz cx="6858000" cy="9144000"/>
  <p:embeddedFontLst>
    <p:embeddedFont>
      <p:font typeface="Gill Sans" panose="020B0604020202020204" charset="0"/>
      <p:regular r:id="rId31"/>
      <p:bold r:id="rId32"/>
    </p:embeddedFont>
    <p:embeddedFont>
      <p:font typeface="Montserrat" panose="00000500000000000000" pitchFamily="2" charset="0"/>
      <p:regular r:id="rId33"/>
      <p:bold r:id="rId34"/>
      <p:italic r:id="rId35"/>
      <p:boldItalic r:id="rId36"/>
    </p:embeddedFont>
    <p:embeddedFont>
      <p:font typeface="Montserrat ExtraBold" panose="00000900000000000000" pitchFamily="2" charset="0"/>
      <p:bold r:id="rId37"/>
      <p:italic r:id="rId38"/>
      <p:boldItalic r:id="rId39"/>
    </p:embeddedFont>
    <p:embeddedFont>
      <p:font typeface="Montserrat Light" panose="00000400000000000000" pitchFamily="2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3C35F3-D5BD-5E31-BA8F-E84485260545}" v="22" dt="2025-10-14T16:40:10.190"/>
    <p1510:client id="{BDE079A5-2710-A538-94E4-071A2BCABBAD}" v="10" dt="2025-10-14T17:42:36.2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56"/>
    <p:restoredTop sz="80606"/>
  </p:normalViewPr>
  <p:slideViewPr>
    <p:cSldViewPr snapToGrid="0">
      <p:cViewPr varScale="1">
        <p:scale>
          <a:sx n="131" d="100"/>
          <a:sy n="131" d="100"/>
        </p:scale>
        <p:origin x="1264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9.fntdata"/><Relationship Id="rId21" Type="http://schemas.openxmlformats.org/officeDocument/2006/relationships/slide" Target="slides/slide17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6.fntdata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.fntdata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font" Target="fonts/font1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ine Evans-Roskos" userId="S::revans@windingriverconsulting.com::7f08c416-167d-47cb-b9c8-e1810c07650a" providerId="AD" clId="Web-{BDE079A5-2710-A538-94E4-071A2BCABBAD}"/>
    <pc:docChg chg="modSld">
      <pc:chgData name="Reine Evans-Roskos" userId="S::revans@windingriverconsulting.com::7f08c416-167d-47cb-b9c8-e1810c07650a" providerId="AD" clId="Web-{BDE079A5-2710-A538-94E4-071A2BCABBAD}" dt="2025-10-14T17:42:34.646" v="2" actId="20577"/>
      <pc:docMkLst>
        <pc:docMk/>
      </pc:docMkLst>
      <pc:sldChg chg="modSp">
        <pc:chgData name="Reine Evans-Roskos" userId="S::revans@windingriverconsulting.com::7f08c416-167d-47cb-b9c8-e1810c07650a" providerId="AD" clId="Web-{BDE079A5-2710-A538-94E4-071A2BCABBAD}" dt="2025-10-14T17:42:34.646" v="2" actId="20577"/>
        <pc:sldMkLst>
          <pc:docMk/>
          <pc:sldMk cId="0" sldId="314"/>
        </pc:sldMkLst>
        <pc:spChg chg="mod">
          <ac:chgData name="Reine Evans-Roskos" userId="S::revans@windingriverconsulting.com::7f08c416-167d-47cb-b9c8-e1810c07650a" providerId="AD" clId="Web-{BDE079A5-2710-A538-94E4-071A2BCABBAD}" dt="2025-10-14T17:42:32.896" v="0" actId="20577"/>
          <ac:spMkLst>
            <pc:docMk/>
            <pc:sldMk cId="0" sldId="314"/>
            <ac:spMk id="174" creationId="{00000000-0000-0000-0000-000000000000}"/>
          </ac:spMkLst>
        </pc:spChg>
        <pc:spChg chg="mod">
          <ac:chgData name="Reine Evans-Roskos" userId="S::revans@windingriverconsulting.com::7f08c416-167d-47cb-b9c8-e1810c07650a" providerId="AD" clId="Web-{BDE079A5-2710-A538-94E4-071A2BCABBAD}" dt="2025-10-14T17:42:34.646" v="2" actId="20577"/>
          <ac:spMkLst>
            <pc:docMk/>
            <pc:sldMk cId="0" sldId="314"/>
            <ac:spMk id="177" creationId="{00000000-0000-0000-0000-000000000000}"/>
          </ac:spMkLst>
        </pc:spChg>
      </pc:sldChg>
    </pc:docChg>
  </pc:docChgLst>
  <pc:docChgLst>
    <pc:chgData name="Reine Evans-Roskos" userId="S::revans@windingriverconsulting.com::7f08c416-167d-47cb-b9c8-e1810c07650a" providerId="AD" clId="Web-{573C35F3-D5BD-5E31-BA8F-E84485260545}"/>
    <pc:docChg chg="modSld">
      <pc:chgData name="Reine Evans-Roskos" userId="S::revans@windingriverconsulting.com::7f08c416-167d-47cb-b9c8-e1810c07650a" providerId="AD" clId="Web-{573C35F3-D5BD-5E31-BA8F-E84485260545}" dt="2025-10-14T16:40:08.737" v="8" actId="20577"/>
      <pc:docMkLst>
        <pc:docMk/>
      </pc:docMkLst>
      <pc:sldChg chg="modSp">
        <pc:chgData name="Reine Evans-Roskos" userId="S::revans@windingriverconsulting.com::7f08c416-167d-47cb-b9c8-e1810c07650a" providerId="AD" clId="Web-{573C35F3-D5BD-5E31-BA8F-E84485260545}" dt="2025-10-14T16:40:08.737" v="8" actId="20577"/>
        <pc:sldMkLst>
          <pc:docMk/>
          <pc:sldMk cId="0" sldId="256"/>
        </pc:sldMkLst>
        <pc:spChg chg="mod">
          <ac:chgData name="Reine Evans-Roskos" userId="S::revans@windingriverconsulting.com::7f08c416-167d-47cb-b9c8-e1810c07650a" providerId="AD" clId="Web-{573C35F3-D5BD-5E31-BA8F-E84485260545}" dt="2025-10-14T16:40:08.737" v="8" actId="20577"/>
          <ac:spMkLst>
            <pc:docMk/>
            <pc:sldMk cId="0" sldId="256"/>
            <ac:spMk id="174" creationId="{00000000-0000-0000-0000-000000000000}"/>
          </ac:spMkLst>
        </pc:spChg>
      </pc:sldChg>
      <pc:sldChg chg="modSp">
        <pc:chgData name="Reine Evans-Roskos" userId="S::revans@windingriverconsulting.com::7f08c416-167d-47cb-b9c8-e1810c07650a" providerId="AD" clId="Web-{573C35F3-D5BD-5E31-BA8F-E84485260545}" dt="2025-10-14T16:39:59.159" v="6" actId="20577"/>
        <pc:sldMkLst>
          <pc:docMk/>
          <pc:sldMk cId="0" sldId="314"/>
        </pc:sldMkLst>
        <pc:spChg chg="mod">
          <ac:chgData name="Reine Evans-Roskos" userId="S::revans@windingriverconsulting.com::7f08c416-167d-47cb-b9c8-e1810c07650a" providerId="AD" clId="Web-{573C35F3-D5BD-5E31-BA8F-E84485260545}" dt="2025-10-14T16:39:59.159" v="6" actId="20577"/>
          <ac:spMkLst>
            <pc:docMk/>
            <pc:sldMk cId="0" sldId="314"/>
            <ac:spMk id="174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6cb1dbb2a1_2_1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g26cb1dbb2a1_2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>
          <a:extLst>
            <a:ext uri="{FF2B5EF4-FFF2-40B4-BE49-F238E27FC236}">
              <a16:creationId xmlns:a16="http://schemas.microsoft.com/office/drawing/2014/main" id="{0529A269-7185-C87A-4B9C-6A18F67F04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6cb1dbb2a1_2_130:notes">
            <a:extLst>
              <a:ext uri="{FF2B5EF4-FFF2-40B4-BE49-F238E27FC236}">
                <a16:creationId xmlns:a16="http://schemas.microsoft.com/office/drawing/2014/main" id="{E9A1CBAF-2A87-24C8-B893-A619303B8D4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g26cb1dbb2a1_2_130:notes">
            <a:extLst>
              <a:ext uri="{FF2B5EF4-FFF2-40B4-BE49-F238E27FC236}">
                <a16:creationId xmlns:a16="http://schemas.microsoft.com/office/drawing/2014/main" id="{FAFC9381-C38F-38DF-FF17-A7944C0B9EB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503235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>
          <a:extLst>
            <a:ext uri="{FF2B5EF4-FFF2-40B4-BE49-F238E27FC236}">
              <a16:creationId xmlns:a16="http://schemas.microsoft.com/office/drawing/2014/main" id="{2243C5FD-FE3B-7C87-2BB9-E92AC617BA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6cb1dbb2a1_2_130:notes">
            <a:extLst>
              <a:ext uri="{FF2B5EF4-FFF2-40B4-BE49-F238E27FC236}">
                <a16:creationId xmlns:a16="http://schemas.microsoft.com/office/drawing/2014/main" id="{340A6A73-DF9A-5EB0-A4B4-C4345D57CB4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g26cb1dbb2a1_2_130:notes">
            <a:extLst>
              <a:ext uri="{FF2B5EF4-FFF2-40B4-BE49-F238E27FC236}">
                <a16:creationId xmlns:a16="http://schemas.microsoft.com/office/drawing/2014/main" id="{DA3419F6-DA3C-A50A-17AB-A9FCE070412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796836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>
          <a:extLst>
            <a:ext uri="{FF2B5EF4-FFF2-40B4-BE49-F238E27FC236}">
              <a16:creationId xmlns:a16="http://schemas.microsoft.com/office/drawing/2014/main" id="{EF07D5BA-E7D3-089F-C5DA-2B1DB2B9F7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6cb1dbb2a1_2_130:notes">
            <a:extLst>
              <a:ext uri="{FF2B5EF4-FFF2-40B4-BE49-F238E27FC236}">
                <a16:creationId xmlns:a16="http://schemas.microsoft.com/office/drawing/2014/main" id="{E555E485-C235-6F58-69A2-EC00C70A67F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g26cb1dbb2a1_2_130:notes">
            <a:extLst>
              <a:ext uri="{FF2B5EF4-FFF2-40B4-BE49-F238E27FC236}">
                <a16:creationId xmlns:a16="http://schemas.microsoft.com/office/drawing/2014/main" id="{8D48DEA0-1576-2590-FFBA-3406C0AA542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238807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6cb1dbb2a1_2_1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g26cb1dbb2a1_2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6cb1dbb2a1_2_1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g26cb1dbb2a1_2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340843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6cb1dbb2a1_2_1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g26cb1dbb2a1_2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063800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6cb1dbb2a1_2_1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g26cb1dbb2a1_2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912790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>
          <a:extLst>
            <a:ext uri="{FF2B5EF4-FFF2-40B4-BE49-F238E27FC236}">
              <a16:creationId xmlns:a16="http://schemas.microsoft.com/office/drawing/2014/main" id="{1CC80075-26FC-0304-0746-2E6E12CF0B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6cb1dbb2a1_2_130:notes">
            <a:extLst>
              <a:ext uri="{FF2B5EF4-FFF2-40B4-BE49-F238E27FC236}">
                <a16:creationId xmlns:a16="http://schemas.microsoft.com/office/drawing/2014/main" id="{8730CDE4-7BBD-9AE6-243E-3958E875F6B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Finrep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empowers you to capture every critical insight, ensuring your disclosures are not just compliant but set a new industry standard.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2" name="Google Shape;182;g26cb1dbb2a1_2_130:notes">
            <a:extLst>
              <a:ext uri="{FF2B5EF4-FFF2-40B4-BE49-F238E27FC236}">
                <a16:creationId xmlns:a16="http://schemas.microsoft.com/office/drawing/2014/main" id="{567E94BA-6648-0726-D5DB-D1F60363AD8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101029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>
          <a:extLst>
            <a:ext uri="{FF2B5EF4-FFF2-40B4-BE49-F238E27FC236}">
              <a16:creationId xmlns:a16="http://schemas.microsoft.com/office/drawing/2014/main" id="{353C15EA-3633-086F-D251-1DCEF49DD1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6cb1dbb2a1_2_130:notes">
            <a:extLst>
              <a:ext uri="{FF2B5EF4-FFF2-40B4-BE49-F238E27FC236}">
                <a16:creationId xmlns:a16="http://schemas.microsoft.com/office/drawing/2014/main" id="{C7770027-3587-0187-6B82-F195D4415D7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Complete hours of tax research in seconds. Blue J’s generative AI solution instantly delivers verifiable tax answers and drafts high-quality communications, so you can focus on creating exceptional client experiences.</a:t>
            </a:r>
            <a:endParaRPr dirty="0"/>
          </a:p>
        </p:txBody>
      </p:sp>
      <p:sp>
        <p:nvSpPr>
          <p:cNvPr id="182" name="Google Shape;182;g26cb1dbb2a1_2_130:notes">
            <a:extLst>
              <a:ext uri="{FF2B5EF4-FFF2-40B4-BE49-F238E27FC236}">
                <a16:creationId xmlns:a16="http://schemas.microsoft.com/office/drawing/2014/main" id="{0B53B6CC-4662-5E14-AFC6-228A1A40E83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034615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>
          <a:extLst>
            <a:ext uri="{FF2B5EF4-FFF2-40B4-BE49-F238E27FC236}">
              <a16:creationId xmlns:a16="http://schemas.microsoft.com/office/drawing/2014/main" id="{EC1078F2-DE47-D6CA-A483-E0F16FDFF1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6cb1dbb2a1_2_130:notes">
            <a:extLst>
              <a:ext uri="{FF2B5EF4-FFF2-40B4-BE49-F238E27FC236}">
                <a16:creationId xmlns:a16="http://schemas.microsoft.com/office/drawing/2014/main" id="{E0A1A255-6E2B-B664-545B-CB99AE76A41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100"/>
              <a:t> Speed – 3x Content Output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100"/>
              <a:t>  Less Cost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100"/>
              <a:t>  Less SME Frustration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100"/>
              <a:t>  Equal or Better Performance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100"/>
              <a:t>  Acceptable Level of Quality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1100"/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1100"/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110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100"/>
              <a:t> 40% Increase #1-3 KW’s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100"/>
              <a:t>  500% Increase in SERP Features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100"/>
              <a:t>  Leads are up 15-20%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100"/>
              <a:t>  QTD: 9 More Clients Q3 v. Q2</a:t>
            </a:r>
            <a:endParaRPr/>
          </a:p>
        </p:txBody>
      </p:sp>
      <p:sp>
        <p:nvSpPr>
          <p:cNvPr id="182" name="Google Shape;182;g26cb1dbb2a1_2_130:notes">
            <a:extLst>
              <a:ext uri="{FF2B5EF4-FFF2-40B4-BE49-F238E27FC236}">
                <a16:creationId xmlns:a16="http://schemas.microsoft.com/office/drawing/2014/main" id="{AF130F30-2766-937B-974C-E3A9C11E9A8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81043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6cb1dbb2a1_2_1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g26cb1dbb2a1_2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442261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>
          <a:extLst>
            <a:ext uri="{FF2B5EF4-FFF2-40B4-BE49-F238E27FC236}">
              <a16:creationId xmlns:a16="http://schemas.microsoft.com/office/drawing/2014/main" id="{48ACC893-6AB8-2AE2-79D6-6A715304A1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6cb1dbb2a1_2_130:notes">
            <a:extLst>
              <a:ext uri="{FF2B5EF4-FFF2-40B4-BE49-F238E27FC236}">
                <a16:creationId xmlns:a16="http://schemas.microsoft.com/office/drawing/2014/main" id="{34D7D12F-D6D9-9EDA-ACB8-FD1BE2E1D9D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g26cb1dbb2a1_2_130:notes">
            <a:extLst>
              <a:ext uri="{FF2B5EF4-FFF2-40B4-BE49-F238E27FC236}">
                <a16:creationId xmlns:a16="http://schemas.microsoft.com/office/drawing/2014/main" id="{0F8F3384-E38E-A17E-B4C6-5B3951E3D12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141497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6cb1dbb2a1_2_1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g26cb1dbb2a1_2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75381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6cb1dbb2a1_2_1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Inter"/>
              </a:rPr>
              <a:t>Enabling rapid discovery and reuse of prompts to accelerate development cycles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Inter"/>
              </a:rPr>
              <a:t>Reducing duplicate work and prompt re-creation across teams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Inter"/>
              </a:rPr>
              <a:t>Providing access to highly optimized, pre-tested prompts to boost output quality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Inter"/>
              </a:rPr>
              <a:t>Facilitating sharing of best practices for prompt engineering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Inter"/>
              </a:rPr>
              <a:t>Fostering consistency in outputs across applications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Inter"/>
              </a:rPr>
              <a:t>Centralizing tribal knowledge around prompts into a shared resource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g26cb1dbb2a1_2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084998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>
          <a:extLst>
            <a:ext uri="{FF2B5EF4-FFF2-40B4-BE49-F238E27FC236}">
              <a16:creationId xmlns:a16="http://schemas.microsoft.com/office/drawing/2014/main" id="{C2605C28-FD5F-FF7E-9062-05AF3D348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6cb1dbb2a1_2_130:notes">
            <a:extLst>
              <a:ext uri="{FF2B5EF4-FFF2-40B4-BE49-F238E27FC236}">
                <a16:creationId xmlns:a16="http://schemas.microsoft.com/office/drawing/2014/main" id="{AC9CB270-E914-C62E-0EBD-06C42BB9C3C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g26cb1dbb2a1_2_130:notes">
            <a:extLst>
              <a:ext uri="{FF2B5EF4-FFF2-40B4-BE49-F238E27FC236}">
                <a16:creationId xmlns:a16="http://schemas.microsoft.com/office/drawing/2014/main" id="{F4E33795-7069-CE3A-8FFB-77158DAFB68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455461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>
          <a:extLst>
            <a:ext uri="{FF2B5EF4-FFF2-40B4-BE49-F238E27FC236}">
              <a16:creationId xmlns:a16="http://schemas.microsoft.com/office/drawing/2014/main" id="{6CE3B0C9-56A8-B83B-6284-ED07D1D4C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6cb1dbb2a1_2_130:notes">
            <a:extLst>
              <a:ext uri="{FF2B5EF4-FFF2-40B4-BE49-F238E27FC236}">
                <a16:creationId xmlns:a16="http://schemas.microsoft.com/office/drawing/2014/main" id="{4EA301CE-CE42-0837-E17A-0A87B13DFC6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g26cb1dbb2a1_2_130:notes">
            <a:extLst>
              <a:ext uri="{FF2B5EF4-FFF2-40B4-BE49-F238E27FC236}">
                <a16:creationId xmlns:a16="http://schemas.microsoft.com/office/drawing/2014/main" id="{F8681631-8E4B-466D-AB0C-2496219635B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71182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26cb1dbb2a1_2_29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g26cb1dbb2a1_2_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85400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6cb1dbb2a1_2_1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>
                <a:highlight>
                  <a:srgbClr val="FFFFFF"/>
                </a:highlight>
              </a:rPr>
              <a:t>“How are you empowering your people to experiment with AI?”</a:t>
            </a:r>
          </a:p>
          <a:p>
            <a:r>
              <a:rPr lang="en-US" dirty="0">
                <a:highlight>
                  <a:srgbClr val="FFFFFF"/>
                </a:highlight>
              </a:rPr>
              <a:t>“Is your IT team a roadblock or a launchpad for innovation?”</a:t>
            </a:r>
          </a:p>
          <a:p>
            <a:r>
              <a:rPr lang="en-US" dirty="0">
                <a:highlight>
                  <a:srgbClr val="FFFFFF"/>
                </a:highlight>
              </a:rPr>
              <a:t>“Which area of your firm could see the biggest productivity leap in the next 6 months with the right AI tool?”</a:t>
            </a:r>
          </a:p>
          <a:p>
            <a:r>
              <a:rPr lang="en-US" dirty="0">
                <a:highlight>
                  <a:srgbClr val="FFFFFF"/>
                </a:highlight>
              </a:rPr>
              <a:t>“What’s the most surprising or unintended use of AI you’ve seen at your firm?</a:t>
            </a:r>
          </a:p>
        </p:txBody>
      </p:sp>
      <p:sp>
        <p:nvSpPr>
          <p:cNvPr id="165" name="Google Shape;165;g26cb1dbb2a1_2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>
          <a:extLst>
            <a:ext uri="{FF2B5EF4-FFF2-40B4-BE49-F238E27FC236}">
              <a16:creationId xmlns:a16="http://schemas.microsoft.com/office/drawing/2014/main" id="{53C1DE48-8E39-0478-A0E2-870DCC18BD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6cb1dbb2a1_2_130:notes">
            <a:extLst>
              <a:ext uri="{FF2B5EF4-FFF2-40B4-BE49-F238E27FC236}">
                <a16:creationId xmlns:a16="http://schemas.microsoft.com/office/drawing/2014/main" id="{0F62A150-6108-3FC6-BA8B-2EF7C6E1AFC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g26cb1dbb2a1_2_130:notes">
            <a:extLst>
              <a:ext uri="{FF2B5EF4-FFF2-40B4-BE49-F238E27FC236}">
                <a16:creationId xmlns:a16="http://schemas.microsoft.com/office/drawing/2014/main" id="{9D01FB77-E03D-E1ED-C22D-DC58B9CC491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017966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>
          <a:extLst>
            <a:ext uri="{FF2B5EF4-FFF2-40B4-BE49-F238E27FC236}">
              <a16:creationId xmlns:a16="http://schemas.microsoft.com/office/drawing/2014/main" id="{8A0E26A4-D78F-A3F9-B8DD-02C6471B81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6cb1dbb2a1_2_130:notes">
            <a:extLst>
              <a:ext uri="{FF2B5EF4-FFF2-40B4-BE49-F238E27FC236}">
                <a16:creationId xmlns:a16="http://schemas.microsoft.com/office/drawing/2014/main" id="{8E9C48F8-0A93-D110-9435-5685BE0FD1F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g26cb1dbb2a1_2_130:notes">
            <a:extLst>
              <a:ext uri="{FF2B5EF4-FFF2-40B4-BE49-F238E27FC236}">
                <a16:creationId xmlns:a16="http://schemas.microsoft.com/office/drawing/2014/main" id="{67A54E71-DE84-2437-364E-B0946E2EFD2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178894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6cb1dbb2a1_2_17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is your tax department now? What will it be</a:t>
            </a:r>
            <a:endParaRPr/>
          </a:p>
        </p:txBody>
      </p:sp>
      <p:sp>
        <p:nvSpPr>
          <p:cNvPr id="238" name="Google Shape;238;g26cb1dbb2a1_2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65303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6cb1dbb2a1_2_17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g26cb1dbb2a1_2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>
          <a:extLst>
            <a:ext uri="{FF2B5EF4-FFF2-40B4-BE49-F238E27FC236}">
              <a16:creationId xmlns:a16="http://schemas.microsoft.com/office/drawing/2014/main" id="{C3A20407-4636-D2A1-6317-E301B7849C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6cb1dbb2a1_2_130:notes">
            <a:extLst>
              <a:ext uri="{FF2B5EF4-FFF2-40B4-BE49-F238E27FC236}">
                <a16:creationId xmlns:a16="http://schemas.microsoft.com/office/drawing/2014/main" id="{DA539C0C-0494-C43F-B899-A63E167E9ED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g26cb1dbb2a1_2_130:notes">
            <a:extLst>
              <a:ext uri="{FF2B5EF4-FFF2-40B4-BE49-F238E27FC236}">
                <a16:creationId xmlns:a16="http://schemas.microsoft.com/office/drawing/2014/main" id="{1AE269D7-4D7A-FB5F-DE40-D893004F52C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613396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6cb1dbb2a1_2_1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/>
              <a:t>Who owns AI governance at your firm today?</a:t>
            </a:r>
          </a:p>
          <a:p>
            <a:r>
              <a:rPr lang="en-US" dirty="0"/>
              <a:t>Do you have a written policy about using tools like ChatGPT or Copilot?</a:t>
            </a:r>
          </a:p>
          <a:p>
            <a:r>
              <a:rPr lang="en-US" dirty="0"/>
              <a:t>What’s your client disclosure policy around AI use in deliverables?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2" name="Google Shape;182;g26cb1dbb2a1_2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78759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Font typeface="Montserrat ExtraBold"/>
              <a:buNone/>
              <a:defRPr sz="4500"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ExtraBold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5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40" name="Google Shape;140;p25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41" name="Google Shape;141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ExtraBold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6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147" name="Google Shape;147;p26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48" name="Google Shape;148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27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54" name="Google Shape;154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8"/>
          <p:cNvSpPr txBox="1">
            <a:spLocks noGrp="1"/>
          </p:cNvSpPr>
          <p:nvPr>
            <p:ph type="title"/>
          </p:nvPr>
        </p:nvSpPr>
        <p:spPr>
          <a:xfrm rot="5400000">
            <a:off x="5350073" y="1467445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28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60" name="Google Shape;160;p2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 type="obj">
  <p:cSld name="OBJEC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title"/>
          </p:nvPr>
        </p:nvSpPr>
        <p:spPr>
          <a:xfrm>
            <a:off x="628650" y="583881"/>
            <a:ext cx="78867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Montserrat ExtraBold"/>
              <a:buNone/>
              <a:defRPr sz="38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body" idx="1"/>
          </p:nvPr>
        </p:nvSpPr>
        <p:spPr>
          <a:xfrm>
            <a:off x="628650" y="1335403"/>
            <a:ext cx="7886700" cy="2931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grpSp>
        <p:nvGrpSpPr>
          <p:cNvPr id="65" name="Google Shape;65;p15"/>
          <p:cNvGrpSpPr/>
          <p:nvPr/>
        </p:nvGrpSpPr>
        <p:grpSpPr>
          <a:xfrm>
            <a:off x="5693657" y="-44826"/>
            <a:ext cx="4326643" cy="5097569"/>
            <a:chOff x="9420343" y="1223269"/>
            <a:chExt cx="3606564" cy="4249187"/>
          </a:xfrm>
        </p:grpSpPr>
        <p:sp>
          <p:nvSpPr>
            <p:cNvPr id="66" name="Google Shape;66;p15"/>
            <p:cNvSpPr/>
            <p:nvPr/>
          </p:nvSpPr>
          <p:spPr>
            <a:xfrm rot="-5400000">
              <a:off x="9513545" y="2253733"/>
              <a:ext cx="1874524" cy="2060929"/>
            </a:xfrm>
            <a:prstGeom prst="chevron">
              <a:avLst>
                <a:gd name="adj" fmla="val 3983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67" name="Google Shape;67;p15"/>
            <p:cNvSpPr/>
            <p:nvPr/>
          </p:nvSpPr>
          <p:spPr>
            <a:xfrm>
              <a:off x="11152384" y="1223269"/>
              <a:ext cx="1874523" cy="2060929"/>
            </a:xfrm>
            <a:prstGeom prst="chevron">
              <a:avLst>
                <a:gd name="adj" fmla="val 3916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68" name="Google Shape;68;p15"/>
            <p:cNvSpPr/>
            <p:nvPr/>
          </p:nvSpPr>
          <p:spPr>
            <a:xfrm rot="-5400000">
              <a:off x="10725923" y="3504729"/>
              <a:ext cx="1874524" cy="2060929"/>
            </a:xfrm>
            <a:prstGeom prst="chevron">
              <a:avLst>
                <a:gd name="adj" fmla="val 4051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69" name="Google Shape;69;p15"/>
          <p:cNvSpPr/>
          <p:nvPr/>
        </p:nvSpPr>
        <p:spPr>
          <a:xfrm>
            <a:off x="0" y="0"/>
            <a:ext cx="9144000" cy="14001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0" name="Google Shape;70;p15"/>
          <p:cNvSpPr/>
          <p:nvPr/>
        </p:nvSpPr>
        <p:spPr>
          <a:xfrm>
            <a:off x="0" y="4549141"/>
            <a:ext cx="9144000" cy="59436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1" name="Google Shape;71;p15"/>
          <p:cNvSpPr txBox="1">
            <a:spLocks noGrp="1"/>
          </p:cNvSpPr>
          <p:nvPr>
            <p:ph type="sldNum" idx="12"/>
          </p:nvPr>
        </p:nvSpPr>
        <p:spPr>
          <a:xfrm>
            <a:off x="6457950" y="4709399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accent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L="0" lvl="1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accent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marL="0" lvl="2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accent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marL="0" lvl="3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accent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marL="0" lvl="4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accent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marL="0" lvl="5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accent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marL="0" lvl="6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accent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marL="0" lvl="7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accent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marL="0" lvl="8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accent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Staying Independent</a:t>
            </a:r>
            <a:endParaRPr>
              <a:solidFill>
                <a:srgbClr val="75757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2" name="Google Shape;72;p15" descr="A yellow and green 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28650" y="4696123"/>
            <a:ext cx="749540" cy="307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/>
          <p:nvPr/>
        </p:nvSpPr>
        <p:spPr>
          <a:xfrm>
            <a:off x="0" y="4549141"/>
            <a:ext cx="9144000" cy="59436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3" name="Google Shape;83;p17"/>
          <p:cNvSpPr txBox="1">
            <a:spLocks noGrp="1"/>
          </p:cNvSpPr>
          <p:nvPr>
            <p:ph type="title"/>
          </p:nvPr>
        </p:nvSpPr>
        <p:spPr>
          <a:xfrm>
            <a:off x="628650" y="583881"/>
            <a:ext cx="78867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Montserrat ExtraBold"/>
              <a:buNone/>
              <a:defRPr sz="38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body" idx="1"/>
          </p:nvPr>
        </p:nvSpPr>
        <p:spPr>
          <a:xfrm>
            <a:off x="628650" y="1335403"/>
            <a:ext cx="7886700" cy="2931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sldNum" idx="12"/>
          </p:nvPr>
        </p:nvSpPr>
        <p:spPr>
          <a:xfrm>
            <a:off x="6457950" y="4709399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accent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L="0" lvl="1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accent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marL="0" lvl="2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accent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marL="0" lvl="3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accent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marL="0" lvl="4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accent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marL="0" lvl="5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accent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marL="0" lvl="6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accent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marL="0" lvl="7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accent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marL="0" lvl="8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accent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Staying Independent</a:t>
            </a:r>
            <a:endParaRPr>
              <a:solidFill>
                <a:srgbClr val="75757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6" name="Google Shape;86;p17" descr="A yellow and green 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28650" y="4696123"/>
            <a:ext cx="749540" cy="30736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7"/>
          <p:cNvSpPr/>
          <p:nvPr/>
        </p:nvSpPr>
        <p:spPr>
          <a:xfrm>
            <a:off x="0" y="0"/>
            <a:ext cx="9144000" cy="14001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/>
          <p:nvPr/>
        </p:nvSpPr>
        <p:spPr>
          <a:xfrm>
            <a:off x="0" y="0"/>
            <a:ext cx="9144000" cy="51435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0" name="Google Shape;100;p19"/>
          <p:cNvSpPr/>
          <p:nvPr/>
        </p:nvSpPr>
        <p:spPr>
          <a:xfrm>
            <a:off x="0" y="4549141"/>
            <a:ext cx="9144000" cy="59436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1" name="Google Shape;101;p19"/>
          <p:cNvSpPr txBox="1">
            <a:spLocks noGrp="1"/>
          </p:cNvSpPr>
          <p:nvPr>
            <p:ph type="title"/>
          </p:nvPr>
        </p:nvSpPr>
        <p:spPr>
          <a:xfrm>
            <a:off x="628650" y="1409700"/>
            <a:ext cx="7886700" cy="1318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Montserrat ExtraBold"/>
              <a:buNone/>
              <a:defRPr sz="45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sldNum" idx="12"/>
          </p:nvPr>
        </p:nvSpPr>
        <p:spPr>
          <a:xfrm>
            <a:off x="6457950" y="4709399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L="0" lvl="1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marL="0" lvl="2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marL="0" lvl="3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marL="0" lvl="4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marL="0" lvl="5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marL="0" lvl="6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marL="0" lvl="7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marL="0" lvl="8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Staying Independent</a:t>
            </a:r>
            <a:endParaRPr>
              <a:solidFill>
                <a:srgbClr val="75757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3" name="Google Shape;103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28651" y="4696123"/>
            <a:ext cx="749539" cy="307359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9"/>
          <p:cNvSpPr/>
          <p:nvPr/>
        </p:nvSpPr>
        <p:spPr>
          <a:xfrm>
            <a:off x="0" y="0"/>
            <a:ext cx="9144000" cy="14001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5" name="Google Shape;105;p19"/>
          <p:cNvSpPr txBox="1">
            <a:spLocks noGrp="1"/>
          </p:cNvSpPr>
          <p:nvPr>
            <p:ph type="body" idx="1"/>
          </p:nvPr>
        </p:nvSpPr>
        <p:spPr>
          <a:xfrm>
            <a:off x="628650" y="2750344"/>
            <a:ext cx="7886700" cy="922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>
                <a:solidFill>
                  <a:schemeClr val="accent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L="914400" lvl="1" indent="-2286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marL="1371600" lvl="2" indent="-2286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marL="1828800" lvl="3" indent="-2286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marL="2286000" lvl="4" indent="-2286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Montserrat ExtraBold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0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500"/>
              <a:buNone/>
              <a:defRPr sz="15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400"/>
              <a:buNone/>
              <a:defRPr sz="14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p21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2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2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22" name="Google Shape;122;p22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3" name="Google Shape;123;p22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24" name="Google Shape;124;p22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5" name="Google Shape;125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 ExtraBold"/>
              <a:buNone/>
              <a:defRPr sz="33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75757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75757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2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papracticeadvisor.com/2025/04/09/ey-invests-1b-to-integrate-ai-into-accounting-and-audit-platform/158844/#:~:text=April%209%2C%202025-,EY%20Invests%20%241B%20to%20Integrate%20AI%20into%20Accounting%20and,of%20accounting%20and%20auditing%20content.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9" descr="A city with many tall building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28906" b="28907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2">
              <a:alpha val="43921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9" name="Google Shape;169;p29"/>
          <p:cNvSpPr txBox="1">
            <a:spLocks noGrp="1"/>
          </p:cNvSpPr>
          <p:nvPr>
            <p:ph type="ctrTitle"/>
          </p:nvPr>
        </p:nvSpPr>
        <p:spPr>
          <a:xfrm>
            <a:off x="1143000" y="1546831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Montserrat ExtraBold"/>
              <a:buNone/>
            </a:pPr>
            <a:r>
              <a:rPr lang="en" sz="5400" dirty="0">
                <a:solidFill>
                  <a:schemeClr val="lt1"/>
                </a:solidFill>
              </a:rPr>
              <a:t>WELCOME!</a:t>
            </a:r>
            <a:endParaRPr sz="5400" dirty="0"/>
          </a:p>
        </p:txBody>
      </p:sp>
      <p:sp>
        <p:nvSpPr>
          <p:cNvPr id="170" name="Google Shape;170;p29"/>
          <p:cNvSpPr txBox="1">
            <a:spLocks noGrp="1"/>
          </p:cNvSpPr>
          <p:nvPr>
            <p:ph type="subTitle" idx="1"/>
          </p:nvPr>
        </p:nvSpPr>
        <p:spPr>
          <a:xfrm>
            <a:off x="1143000" y="1954412"/>
            <a:ext cx="6858000" cy="251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">
                <a:solidFill>
                  <a:schemeClr val="lt1"/>
                </a:solidFill>
              </a:rPr>
              <a:t>MPB | </a:t>
            </a:r>
            <a:r>
              <a:rPr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Leadership</a:t>
            </a:r>
            <a:r>
              <a:rPr lang="en">
                <a:solidFill>
                  <a:schemeClr val="lt1"/>
                </a:solidFill>
              </a:rPr>
              <a:t> Accelerated </a:t>
            </a:r>
            <a:endParaRPr/>
          </a:p>
        </p:txBody>
      </p:sp>
      <p:grpSp>
        <p:nvGrpSpPr>
          <p:cNvPr id="171" name="Google Shape;171;p29"/>
          <p:cNvGrpSpPr/>
          <p:nvPr/>
        </p:nvGrpSpPr>
        <p:grpSpPr>
          <a:xfrm>
            <a:off x="1952625" y="3549254"/>
            <a:ext cx="5238750" cy="535781"/>
            <a:chOff x="3035300" y="4275139"/>
            <a:chExt cx="6985000" cy="714374"/>
          </a:xfrm>
        </p:grpSpPr>
        <p:grpSp>
          <p:nvGrpSpPr>
            <p:cNvPr id="172" name="Google Shape;172;p29"/>
            <p:cNvGrpSpPr/>
            <p:nvPr/>
          </p:nvGrpSpPr>
          <p:grpSpPr>
            <a:xfrm>
              <a:off x="3035300" y="4275139"/>
              <a:ext cx="3060700" cy="714374"/>
              <a:chOff x="2762250" y="4275139"/>
              <a:chExt cx="3060700" cy="714374"/>
            </a:xfrm>
          </p:grpSpPr>
          <p:sp>
            <p:nvSpPr>
              <p:cNvPr id="173" name="Google Shape;173;p29"/>
              <p:cNvSpPr/>
              <p:nvPr/>
            </p:nvSpPr>
            <p:spPr>
              <a:xfrm>
                <a:off x="2762250" y="4275139"/>
                <a:ext cx="3060700" cy="71437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74" name="Google Shape;174;p29"/>
              <p:cNvSpPr txBox="1"/>
              <p:nvPr/>
            </p:nvSpPr>
            <p:spPr>
              <a:xfrm>
                <a:off x="3263901" y="4447660"/>
                <a:ext cx="2057400" cy="379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t" anchorCtr="0">
                <a:spAutoFit/>
              </a:bodyPr>
              <a:lstStyle/>
              <a:p>
                <a:pPr algn="ctr">
                  <a:defRPr/>
                </a:pPr>
                <a:r>
                  <a:rPr lang="en" dirty="0">
                    <a:solidFill>
                      <a:srgbClr val="FAF8FC"/>
                    </a:solidFill>
                    <a:latin typeface="Montserrat Light"/>
                    <a:sym typeface="Montserrat Light"/>
                  </a:rPr>
                  <a:t>October, 2025</a:t>
                </a:r>
                <a:endParaRPr lang="en-US" dirty="0"/>
              </a:p>
            </p:txBody>
          </p:sp>
        </p:grpSp>
        <p:grpSp>
          <p:nvGrpSpPr>
            <p:cNvPr id="175" name="Google Shape;175;p29"/>
            <p:cNvGrpSpPr/>
            <p:nvPr/>
          </p:nvGrpSpPr>
          <p:grpSpPr>
            <a:xfrm>
              <a:off x="6959600" y="4275139"/>
              <a:ext cx="3060700" cy="714374"/>
              <a:chOff x="6527800" y="4275139"/>
              <a:chExt cx="3060700" cy="714374"/>
            </a:xfrm>
          </p:grpSpPr>
          <p:sp>
            <p:nvSpPr>
              <p:cNvPr id="176" name="Google Shape;176;p29"/>
              <p:cNvSpPr/>
              <p:nvPr/>
            </p:nvSpPr>
            <p:spPr>
              <a:xfrm>
                <a:off x="6527800" y="4275139"/>
                <a:ext cx="3060700" cy="714374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77" name="Google Shape;177;p29"/>
              <p:cNvSpPr txBox="1"/>
              <p:nvPr/>
            </p:nvSpPr>
            <p:spPr>
              <a:xfrm>
                <a:off x="6554099" y="4447667"/>
                <a:ext cx="3008100" cy="379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t" anchorCtr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AF8FC"/>
                    </a:solidFill>
                    <a:effectLst/>
                    <a:uLnTx/>
                    <a:uFillTx/>
                    <a:latin typeface="Montserrat Light"/>
                    <a:ea typeface="Montserrat Light"/>
                    <a:cs typeface="Montserrat Light"/>
                    <a:sym typeface="Montserrat Light"/>
                  </a:rPr>
                  <a:t>Cohort </a:t>
                </a:r>
                <a:r>
                  <a:rPr lang="en" dirty="0">
                    <a:solidFill>
                      <a:srgbClr val="FAF8FC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rPr>
                  <a:t>19</a:t>
                </a:r>
                <a:endParaRPr kumimoji="0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78" name="Google Shape;178;p29" descr="A logo with white 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77178" y="1062262"/>
            <a:ext cx="1589645" cy="651857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ontserrat"/>
                <a:sym typeface="Montserra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>
          <a:extLst>
            <a:ext uri="{FF2B5EF4-FFF2-40B4-BE49-F238E27FC236}">
              <a16:creationId xmlns:a16="http://schemas.microsoft.com/office/drawing/2014/main" id="{831CD060-1D25-B96A-437F-9BF3954AC3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0">
            <a:extLst>
              <a:ext uri="{FF2B5EF4-FFF2-40B4-BE49-F238E27FC236}">
                <a16:creationId xmlns:a16="http://schemas.microsoft.com/office/drawing/2014/main" id="{CB118330-D40C-4AE8-52DD-FF12BD0B1EB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Montserrat ExtraBold"/>
              <a:buNone/>
            </a:pPr>
            <a:r>
              <a:rPr lang="en" dirty="0"/>
              <a:t>AI in Core Services</a:t>
            </a:r>
            <a:endParaRPr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054F829-0011-A78D-6223-36E915316EB6}"/>
              </a:ext>
            </a:extLst>
          </p:cNvPr>
          <p:cNvSpPr/>
          <p:nvPr/>
        </p:nvSpPr>
        <p:spPr>
          <a:xfrm>
            <a:off x="79552" y="1360924"/>
            <a:ext cx="2935794" cy="2925940"/>
          </a:xfrm>
          <a:prstGeom prst="roundRect">
            <a:avLst>
              <a:gd name="adj" fmla="val 441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Audit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AI-driven anomaly detection and fraud risk analysis (e.g. </a:t>
            </a:r>
            <a:r>
              <a:rPr lang="en-US" i="1" dirty="0" err="1"/>
              <a:t>MindBridge</a:t>
            </a:r>
            <a:r>
              <a:rPr lang="en-US" i="1" dirty="0"/>
              <a:t> AI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Automated document review and evidence gathering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Continuous audit models using real-time data streams</a:t>
            </a:r>
          </a:p>
          <a:p>
            <a:pPr algn="ctr"/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F896AA1-F6E7-9FB2-C7EA-BE06ACAEA98B}"/>
              </a:ext>
            </a:extLst>
          </p:cNvPr>
          <p:cNvSpPr/>
          <p:nvPr/>
        </p:nvSpPr>
        <p:spPr>
          <a:xfrm>
            <a:off x="3105780" y="1360924"/>
            <a:ext cx="2935794" cy="2925940"/>
          </a:xfrm>
          <a:prstGeom prst="roundRect">
            <a:avLst>
              <a:gd name="adj" fmla="val 441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Tax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NLP tools scanning legislation and IRS updates for impact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Return prep automation for simple and mid-tier clients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AI-enhanced client onboarding, organizer review, and planning scenarios</a:t>
            </a:r>
          </a:p>
          <a:p>
            <a:pPr algn="ctr"/>
            <a:endParaRPr lang="en-US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7D2E09C-CA30-68A9-61FF-4E31BFC956E9}"/>
              </a:ext>
            </a:extLst>
          </p:cNvPr>
          <p:cNvSpPr/>
          <p:nvPr/>
        </p:nvSpPr>
        <p:spPr>
          <a:xfrm>
            <a:off x="6132008" y="1360924"/>
            <a:ext cx="2935794" cy="2925940"/>
          </a:xfrm>
          <a:prstGeom prst="roundRect">
            <a:avLst>
              <a:gd name="adj" fmla="val 441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Compliance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AI tools for workflow monitoring and deadline tracking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Red flag identification in regulatory filings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Secure document parsing</a:t>
            </a:r>
          </a:p>
        </p:txBody>
      </p:sp>
    </p:spTree>
    <p:extLst>
      <p:ext uri="{BB962C8B-B14F-4D97-AF65-F5344CB8AC3E}">
        <p14:creationId xmlns:p14="http://schemas.microsoft.com/office/powerpoint/2010/main" val="15695976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>
          <a:extLst>
            <a:ext uri="{FF2B5EF4-FFF2-40B4-BE49-F238E27FC236}">
              <a16:creationId xmlns:a16="http://schemas.microsoft.com/office/drawing/2014/main" id="{0352AA79-50A7-5CA0-1963-840936DEA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document&#10;&#10;Description automatically generated">
            <a:extLst>
              <a:ext uri="{FF2B5EF4-FFF2-40B4-BE49-F238E27FC236}">
                <a16:creationId xmlns:a16="http://schemas.microsoft.com/office/drawing/2014/main" id="{BB50663E-40F9-A6D5-6566-E3A07EC216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830" y="0"/>
            <a:ext cx="748425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1954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>
          <a:extLst>
            <a:ext uri="{FF2B5EF4-FFF2-40B4-BE49-F238E27FC236}">
              <a16:creationId xmlns:a16="http://schemas.microsoft.com/office/drawing/2014/main" id="{A73FAA0F-875B-9EDF-1013-777C4A6751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0">
            <a:extLst>
              <a:ext uri="{FF2B5EF4-FFF2-40B4-BE49-F238E27FC236}">
                <a16:creationId xmlns:a16="http://schemas.microsoft.com/office/drawing/2014/main" id="{CA5164D9-C6FB-9805-FE56-BAF32EC405C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Montserrat ExtraBold"/>
              <a:buNone/>
            </a:pPr>
            <a:r>
              <a:rPr lang="en" dirty="0"/>
              <a:t>Case Studies</a:t>
            </a:r>
            <a:endParaRPr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C8F5BFB-78BD-4CE2-7795-BFF03E856C52}"/>
              </a:ext>
            </a:extLst>
          </p:cNvPr>
          <p:cNvSpPr/>
          <p:nvPr/>
        </p:nvSpPr>
        <p:spPr>
          <a:xfrm>
            <a:off x="79552" y="1360924"/>
            <a:ext cx="2935794" cy="2925940"/>
          </a:xfrm>
          <a:prstGeom prst="roundRect">
            <a:avLst>
              <a:gd name="adj" fmla="val 441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Custom GPT for Ops Data</a:t>
            </a:r>
          </a:p>
          <a:p>
            <a:endParaRPr lang="en-US" dirty="0"/>
          </a:p>
          <a:p>
            <a:r>
              <a:rPr lang="en-US" b="1" dirty="0"/>
              <a:t>Project</a:t>
            </a:r>
            <a:r>
              <a:rPr lang="en-US" dirty="0"/>
              <a:t>: Custom GPT that queries specific HR, IT, and ops policy data</a:t>
            </a:r>
          </a:p>
          <a:p>
            <a:endParaRPr lang="en-US" dirty="0"/>
          </a:p>
          <a:p>
            <a:r>
              <a:rPr lang="en-US" b="1" dirty="0"/>
              <a:t>Outcome</a:t>
            </a:r>
            <a:r>
              <a:rPr lang="en-US" dirty="0"/>
              <a:t>:</a:t>
            </a:r>
          </a:p>
          <a:p>
            <a:r>
              <a:rPr lang="en-US" dirty="0"/>
              <a:t>● Employee time savings from</a:t>
            </a:r>
          </a:p>
          <a:p>
            <a:r>
              <a:rPr lang="en-US" dirty="0"/>
              <a:t>inefficient searches</a:t>
            </a:r>
          </a:p>
          <a:p>
            <a:r>
              <a:rPr lang="en-US" dirty="0"/>
              <a:t>● Reduced time spent by the ops</a:t>
            </a:r>
          </a:p>
          <a:p>
            <a:r>
              <a:rPr lang="en-US" dirty="0"/>
              <a:t>team on answering repetitive</a:t>
            </a:r>
          </a:p>
          <a:p>
            <a:r>
              <a:rPr lang="en-US" dirty="0"/>
              <a:t>questions</a:t>
            </a:r>
          </a:p>
          <a:p>
            <a:pPr algn="ctr"/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B2BC022-BF5E-02B9-484B-ED7452733902}"/>
              </a:ext>
            </a:extLst>
          </p:cNvPr>
          <p:cNvSpPr/>
          <p:nvPr/>
        </p:nvSpPr>
        <p:spPr>
          <a:xfrm>
            <a:off x="3105780" y="1360924"/>
            <a:ext cx="2935794" cy="2925940"/>
          </a:xfrm>
          <a:prstGeom prst="roundRect">
            <a:avLst>
              <a:gd name="adj" fmla="val 441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MSFT Copilot Leverage</a:t>
            </a:r>
          </a:p>
          <a:p>
            <a:endParaRPr lang="en-US" dirty="0"/>
          </a:p>
          <a:p>
            <a:r>
              <a:rPr lang="en-US" b="1" dirty="0"/>
              <a:t>Project</a:t>
            </a:r>
            <a:r>
              <a:rPr lang="en-US" dirty="0"/>
              <a:t>: Customized plan and training for Copilot use</a:t>
            </a:r>
          </a:p>
          <a:p>
            <a:endParaRPr lang="en-US" dirty="0"/>
          </a:p>
          <a:p>
            <a:r>
              <a:rPr lang="en-US" b="1" dirty="0"/>
              <a:t>Outcome</a:t>
            </a:r>
            <a:r>
              <a:rPr lang="en-US" dirty="0"/>
              <a:t>:</a:t>
            </a:r>
          </a:p>
          <a:p>
            <a:r>
              <a:rPr lang="en-US" dirty="0"/>
              <a:t>● Increased employee productivity from better use of MSFT Copilot</a:t>
            </a:r>
          </a:p>
          <a:p>
            <a:r>
              <a:rPr lang="en-US" dirty="0"/>
              <a:t>● Improved client experience from better Copilot-assisted emails</a:t>
            </a:r>
          </a:p>
          <a:p>
            <a:pPr algn="ctr"/>
            <a:endParaRPr lang="en-US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60B7B3C-D43E-9079-CB6E-D5844F75427B}"/>
              </a:ext>
            </a:extLst>
          </p:cNvPr>
          <p:cNvSpPr/>
          <p:nvPr/>
        </p:nvSpPr>
        <p:spPr>
          <a:xfrm>
            <a:off x="6132008" y="1360924"/>
            <a:ext cx="2935794" cy="2925940"/>
          </a:xfrm>
          <a:prstGeom prst="roundRect">
            <a:avLst>
              <a:gd name="adj" fmla="val 441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AI-Assisted Documentation</a:t>
            </a:r>
          </a:p>
          <a:p>
            <a:endParaRPr lang="en-US" dirty="0"/>
          </a:p>
          <a:p>
            <a:r>
              <a:rPr lang="en-US" dirty="0"/>
              <a:t>Project: AI-assisted process for</a:t>
            </a:r>
          </a:p>
          <a:p>
            <a:r>
              <a:rPr lang="en-US" dirty="0"/>
              <a:t>updating documentation and data (i.e. </a:t>
            </a:r>
            <a:r>
              <a:rPr lang="en-US" dirty="0" err="1"/>
              <a:t>Hubspot</a:t>
            </a:r>
            <a:r>
              <a:rPr lang="en-US" dirty="0"/>
              <a:t> update for proposals won)</a:t>
            </a:r>
          </a:p>
          <a:p>
            <a:endParaRPr lang="en-US" dirty="0"/>
          </a:p>
          <a:p>
            <a:r>
              <a:rPr lang="en-US" b="1" dirty="0"/>
              <a:t>Outcome</a:t>
            </a:r>
            <a:r>
              <a:rPr lang="en-US" dirty="0"/>
              <a:t>:</a:t>
            </a:r>
          </a:p>
          <a:p>
            <a:r>
              <a:rPr lang="en-US" dirty="0"/>
              <a:t>● Employee time savings from more accurate and efficient information retrieval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5747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ll Gates spills favorite AI hack for effortless meetings">
            <a:extLst>
              <a:ext uri="{FF2B5EF4-FFF2-40B4-BE49-F238E27FC236}">
                <a16:creationId xmlns:a16="http://schemas.microsoft.com/office/drawing/2014/main" id="{1018A39B-5B35-E4EB-0E26-F31383308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27" y="308698"/>
            <a:ext cx="7698946" cy="439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0"/>
          <p:cNvSpPr txBox="1">
            <a:spLocks noGrp="1"/>
          </p:cNvSpPr>
          <p:nvPr>
            <p:ph type="title"/>
          </p:nvPr>
        </p:nvSpPr>
        <p:spPr>
          <a:xfrm>
            <a:off x="628650" y="382978"/>
            <a:ext cx="7886700" cy="1318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Montserrat ExtraBold"/>
              <a:buNone/>
            </a:pPr>
            <a:r>
              <a:rPr lang="en"/>
              <a:t>AI for Meetings</a:t>
            </a:r>
            <a:endParaRPr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6FE40B69-25F5-6AF2-327F-CD5FAF961A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372" y="1117652"/>
            <a:ext cx="6643255" cy="321195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740990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0"/>
          <p:cNvSpPr txBox="1">
            <a:spLocks noGrp="1"/>
          </p:cNvSpPr>
          <p:nvPr>
            <p:ph type="title"/>
          </p:nvPr>
        </p:nvSpPr>
        <p:spPr>
          <a:xfrm>
            <a:off x="628650" y="377537"/>
            <a:ext cx="7886700" cy="1318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Montserrat ExtraBold"/>
              <a:buNone/>
            </a:pPr>
            <a:r>
              <a:rPr lang="en"/>
              <a:t>AI for Calendar</a:t>
            </a:r>
            <a:endParaRPr/>
          </a:p>
        </p:txBody>
      </p:sp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DD658D95-D602-321A-8409-6ED4ED0908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7154" y="1139758"/>
            <a:ext cx="5669691" cy="318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9684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0"/>
          <p:cNvSpPr txBox="1">
            <a:spLocks noGrp="1"/>
          </p:cNvSpPr>
          <p:nvPr>
            <p:ph type="title"/>
          </p:nvPr>
        </p:nvSpPr>
        <p:spPr>
          <a:xfrm>
            <a:off x="628650" y="419100"/>
            <a:ext cx="7886700" cy="1318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Montserrat ExtraBold"/>
              <a:buNone/>
            </a:pPr>
            <a:r>
              <a:rPr lang="en"/>
              <a:t>AI for Tasks</a:t>
            </a: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B2C12C-0129-125B-7F7D-0F23614F4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9992" y="1136733"/>
            <a:ext cx="5684015" cy="320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2859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>
          <a:extLst>
            <a:ext uri="{FF2B5EF4-FFF2-40B4-BE49-F238E27FC236}">
              <a16:creationId xmlns:a16="http://schemas.microsoft.com/office/drawing/2014/main" id="{5FA7058B-C99D-B41A-00E0-2A1F630CA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0">
            <a:extLst>
              <a:ext uri="{FF2B5EF4-FFF2-40B4-BE49-F238E27FC236}">
                <a16:creationId xmlns:a16="http://schemas.microsoft.com/office/drawing/2014/main" id="{B40E675B-A0B2-FD5A-D984-2929DAFEFE8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419100"/>
            <a:ext cx="7886700" cy="1318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Montserrat ExtraBold"/>
              <a:buNone/>
            </a:pPr>
            <a:r>
              <a:rPr lang="en" dirty="0"/>
              <a:t>AI for SEC Compliance</a:t>
            </a:r>
            <a:endParaRPr dirty="0"/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F46BDDC-B76A-C112-8148-B6D49D2D0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7117" y="1270411"/>
            <a:ext cx="4280762" cy="288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8026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>
          <a:extLst>
            <a:ext uri="{FF2B5EF4-FFF2-40B4-BE49-F238E27FC236}">
              <a16:creationId xmlns:a16="http://schemas.microsoft.com/office/drawing/2014/main" id="{B0D4747D-DCA4-21B0-FC9E-5178FE7169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0">
            <a:extLst>
              <a:ext uri="{FF2B5EF4-FFF2-40B4-BE49-F238E27FC236}">
                <a16:creationId xmlns:a16="http://schemas.microsoft.com/office/drawing/2014/main" id="{04224683-235B-5762-6504-D493D4D3637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419100"/>
            <a:ext cx="7886700" cy="1318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Montserrat ExtraBold"/>
              <a:buNone/>
            </a:pPr>
            <a:r>
              <a:rPr lang="en" dirty="0"/>
              <a:t>AI for Tax</a:t>
            </a:r>
            <a:endParaRPr dirty="0"/>
          </a:p>
        </p:txBody>
      </p:sp>
      <p:pic>
        <p:nvPicPr>
          <p:cNvPr id="3074" name="Picture 2" descr="Curated library">
            <a:extLst>
              <a:ext uri="{FF2B5EF4-FFF2-40B4-BE49-F238E27FC236}">
                <a16:creationId xmlns:a16="http://schemas.microsoft.com/office/drawing/2014/main" id="{33699128-3FF6-47F6-0BD0-3967AA56F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495" y="1612652"/>
            <a:ext cx="3493844" cy="247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89183015-317D-6B4D-F095-8372EC385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575" y="1612652"/>
            <a:ext cx="3154249" cy="247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15823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>
          <a:extLst>
            <a:ext uri="{FF2B5EF4-FFF2-40B4-BE49-F238E27FC236}">
              <a16:creationId xmlns:a16="http://schemas.microsoft.com/office/drawing/2014/main" id="{41C6DFB5-1F87-A799-3DD4-0F9A8E3E8D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0">
            <a:extLst>
              <a:ext uri="{FF2B5EF4-FFF2-40B4-BE49-F238E27FC236}">
                <a16:creationId xmlns:a16="http://schemas.microsoft.com/office/drawing/2014/main" id="{915937DB-5204-E5E7-306E-F54824560BE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419100"/>
            <a:ext cx="7886700" cy="1318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Montserrat ExtraBold"/>
              <a:buNone/>
            </a:pPr>
            <a:r>
              <a:rPr lang="en"/>
              <a:t>AI for Content</a:t>
            </a: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138877-985B-3C8A-BD3C-40244CE014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8740"/>
          <a:stretch/>
        </p:blipFill>
        <p:spPr>
          <a:xfrm>
            <a:off x="593376" y="1098211"/>
            <a:ext cx="3349974" cy="17655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879F21-B5CC-2A0F-26B7-4E1B3A8230AE}"/>
              </a:ext>
            </a:extLst>
          </p:cNvPr>
          <p:cNvSpPr txBox="1"/>
          <p:nvPr/>
        </p:nvSpPr>
        <p:spPr>
          <a:xfrm>
            <a:off x="5506995" y="1098211"/>
            <a:ext cx="45720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 AI Chat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 AI Assistants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 AI Workflow Automation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 Multiple Different LLMs Models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 Integrated Knowledge Base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 Popular Third Party Integrations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</a:endParaRPr>
          </a:p>
        </p:txBody>
      </p:sp>
      <p:pic>
        <p:nvPicPr>
          <p:cNvPr id="2052" name="Picture 4" descr="Content remix showing ability to select different content types">
            <a:extLst>
              <a:ext uri="{FF2B5EF4-FFF2-40B4-BE49-F238E27FC236}">
                <a16:creationId xmlns:a16="http://schemas.microsoft.com/office/drawing/2014/main" id="{0DC025D2-0022-6F3E-E083-16AF610E6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108" y="2416449"/>
            <a:ext cx="3051772" cy="193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1035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0"/>
          <p:cNvSpPr txBox="1">
            <a:spLocks noGrp="1"/>
          </p:cNvSpPr>
          <p:nvPr>
            <p:ph type="title"/>
          </p:nvPr>
        </p:nvSpPr>
        <p:spPr>
          <a:xfrm>
            <a:off x="538595" y="599726"/>
            <a:ext cx="78867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Montserrat ExtraBold"/>
              <a:buNone/>
            </a:pPr>
            <a:r>
              <a:rPr lang="en" dirty="0"/>
              <a:t>Housekeeping</a:t>
            </a:r>
            <a:endParaRPr dirty="0"/>
          </a:p>
        </p:txBody>
      </p:sp>
      <p:sp>
        <p:nvSpPr>
          <p:cNvPr id="2" name="Google Shape;201;p32">
            <a:extLst>
              <a:ext uri="{FF2B5EF4-FFF2-40B4-BE49-F238E27FC236}">
                <a16:creationId xmlns:a16="http://schemas.microsoft.com/office/drawing/2014/main" id="{9C21C831-D5A1-0345-A795-0F91A9741F0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8650" y="1133126"/>
            <a:ext cx="7886700" cy="2931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215900" lvl="0" indent="-215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</a:pPr>
            <a:r>
              <a:rPr lang="en-US" sz="2000" dirty="0"/>
              <a:t>Meals</a:t>
            </a:r>
          </a:p>
          <a:p>
            <a:pPr marL="215900" lvl="0" indent="-215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</a:pPr>
            <a:r>
              <a:rPr lang="en-US" sz="2000" dirty="0"/>
              <a:t>Workout</a:t>
            </a:r>
          </a:p>
          <a:p>
            <a:pPr marL="215900" indent="-215900">
              <a:buFont typeface="Arial"/>
              <a:buChar char="•"/>
            </a:pPr>
            <a:r>
              <a:rPr lang="en-US" sz="2000" dirty="0"/>
              <a:t>Scan the QR code on your folders to access the Resource Center</a:t>
            </a:r>
          </a:p>
          <a:p>
            <a:pPr marL="215900" lvl="0" indent="-215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</a:pPr>
            <a:r>
              <a:rPr lang="en-US" sz="2000" dirty="0" err="1"/>
              <a:t>Sharktank</a:t>
            </a:r>
            <a:r>
              <a:rPr lang="en-US" sz="2000" dirty="0"/>
              <a:t> presentations</a:t>
            </a:r>
          </a:p>
          <a:p>
            <a:pPr marL="215900" lvl="0" indent="-215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</a:pPr>
            <a:r>
              <a:rPr lang="en-US" sz="2000" dirty="0"/>
              <a:t>Feedback</a:t>
            </a:r>
          </a:p>
          <a:p>
            <a:pPr marL="215900" lvl="0" indent="-215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</a:pPr>
            <a:r>
              <a:rPr lang="en-US" sz="2000" dirty="0"/>
              <a:t>CPE</a:t>
            </a:r>
          </a:p>
          <a:p>
            <a:pPr marL="215900" lvl="0" indent="-215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</a:pPr>
            <a:r>
              <a:rPr lang="en-US" sz="2000" dirty="0"/>
              <a:t>Check Ins and Upcoming Events</a:t>
            </a:r>
          </a:p>
          <a:p>
            <a:pPr marL="215900" lvl="0" indent="-215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</a:pPr>
            <a:r>
              <a:rPr lang="en-US" sz="2000" dirty="0"/>
              <a:t>Our Team</a:t>
            </a:r>
            <a:endParaRPr sz="2000" dirty="0"/>
          </a:p>
        </p:txBody>
      </p:sp>
      <p:sp>
        <p:nvSpPr>
          <p:cNvPr id="3" name="AutoShape 2" descr="Agents enabled by generative AI soon could function as hyperefficient virtual coworkers.">
            <a:extLst>
              <a:ext uri="{FF2B5EF4-FFF2-40B4-BE49-F238E27FC236}">
                <a16:creationId xmlns:a16="http://schemas.microsoft.com/office/drawing/2014/main" id="{9ED24307-ADE1-C5C9-B6E1-132DC82C4DF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024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>
          <a:extLst>
            <a:ext uri="{FF2B5EF4-FFF2-40B4-BE49-F238E27FC236}">
              <a16:creationId xmlns:a16="http://schemas.microsoft.com/office/drawing/2014/main" id="{D1DA250C-477C-696A-41EC-D377977F29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0">
            <a:extLst>
              <a:ext uri="{FF2B5EF4-FFF2-40B4-BE49-F238E27FC236}">
                <a16:creationId xmlns:a16="http://schemas.microsoft.com/office/drawing/2014/main" id="{89D957CF-C394-10C6-93EF-3A3C8C2DF95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Montserrat ExtraBold"/>
              <a:buNone/>
            </a:pPr>
            <a:r>
              <a:rPr lang="en" dirty="0"/>
              <a:t>JCMO AI Agents</a:t>
            </a:r>
            <a:endParaRPr dirty="0"/>
          </a:p>
        </p:txBody>
      </p:sp>
      <p:pic>
        <p:nvPicPr>
          <p:cNvPr id="1028" name="Picture 4" descr="Democratizing AI: SmythOS is the hero everyone needs | VentureBeat">
            <a:extLst>
              <a:ext uri="{FF2B5EF4-FFF2-40B4-BE49-F238E27FC236}">
                <a16:creationId xmlns:a16="http://schemas.microsoft.com/office/drawing/2014/main" id="{1705867F-E8F3-A9D3-0C25-E77898DDC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495" y="1383617"/>
            <a:ext cx="1736914" cy="71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hat Gpt App Logo Stock Illustrations – 155 Chat Gpt App ...">
            <a:extLst>
              <a:ext uri="{FF2B5EF4-FFF2-40B4-BE49-F238E27FC236}">
                <a16:creationId xmlns:a16="http://schemas.microsoft.com/office/drawing/2014/main" id="{D96DE0F1-04C7-F56E-E8EE-F31433523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833" y="2099792"/>
            <a:ext cx="943917" cy="943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22126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0"/>
          <p:cNvSpPr txBox="1">
            <a:spLocks noGrp="1"/>
          </p:cNvSpPr>
          <p:nvPr>
            <p:ph type="title"/>
          </p:nvPr>
        </p:nvSpPr>
        <p:spPr>
          <a:xfrm>
            <a:off x="628650" y="437294"/>
            <a:ext cx="7886700" cy="1318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Montserrat ExtraBold"/>
              <a:buNone/>
            </a:pPr>
            <a:r>
              <a:rPr lang="en"/>
              <a:t>AI for Presentations</a:t>
            </a:r>
            <a:endParaRPr/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48EB3DAE-412B-0098-0664-7D83EEB7E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3861" y="1478440"/>
            <a:ext cx="5896278" cy="274998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9351034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Montserrat ExtraBold"/>
              <a:buNone/>
            </a:pPr>
            <a:r>
              <a:rPr lang="en"/>
              <a:t>Prompt Libraries</a:t>
            </a:r>
            <a:endParaRPr/>
          </a:p>
        </p:txBody>
      </p:sp>
      <p:pic>
        <p:nvPicPr>
          <p:cNvPr id="4" name="Picture 3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997E306D-C5C2-81FC-F42A-539798165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3944"/>
            <a:ext cx="4577841" cy="3141001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32EFD519-3D46-56C3-15B1-45F29560FF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1820" y="1375918"/>
            <a:ext cx="4142509" cy="251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2766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>
          <a:extLst>
            <a:ext uri="{FF2B5EF4-FFF2-40B4-BE49-F238E27FC236}">
              <a16:creationId xmlns:a16="http://schemas.microsoft.com/office/drawing/2014/main" id="{AAD250DF-6BC6-97BD-AC10-74E42C1BC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0">
            <a:extLst>
              <a:ext uri="{FF2B5EF4-FFF2-40B4-BE49-F238E27FC236}">
                <a16:creationId xmlns:a16="http://schemas.microsoft.com/office/drawing/2014/main" id="{A8554CC0-9EA1-BF55-3A3E-E1B4EF76EB6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8595" y="599726"/>
            <a:ext cx="78867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Montserrat ExtraBold"/>
              <a:buNone/>
            </a:pPr>
            <a:r>
              <a:rPr lang="en" sz="3200" dirty="0"/>
              <a:t>What’s the Risk of Doing Nothing?</a:t>
            </a:r>
            <a:endParaRPr sz="3200" dirty="0"/>
          </a:p>
        </p:txBody>
      </p:sp>
      <p:sp>
        <p:nvSpPr>
          <p:cNvPr id="2" name="Google Shape;201;p32">
            <a:extLst>
              <a:ext uri="{FF2B5EF4-FFF2-40B4-BE49-F238E27FC236}">
                <a16:creationId xmlns:a16="http://schemas.microsoft.com/office/drawing/2014/main" id="{DF913F5D-456E-3154-3708-F417784292A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8650" y="1335403"/>
            <a:ext cx="7886700" cy="2931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215900" lvl="0" indent="-215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</a:pPr>
            <a:r>
              <a:rPr lang="en-US" sz="2000" dirty="0"/>
              <a:t>Talent attraction and retention</a:t>
            </a:r>
          </a:p>
          <a:p>
            <a:pPr marL="215900" lvl="0" indent="-215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</a:pPr>
            <a:r>
              <a:rPr lang="en-US" sz="2000" dirty="0"/>
              <a:t>Client expectation gap</a:t>
            </a:r>
          </a:p>
          <a:p>
            <a:pPr marL="215900" lvl="0" indent="-215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</a:pPr>
            <a:r>
              <a:rPr lang="en-US" sz="2000" dirty="0"/>
              <a:t>Margin compression</a:t>
            </a:r>
          </a:p>
          <a:p>
            <a:pPr marL="215900" lvl="0" indent="-215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</a:pPr>
            <a:r>
              <a:rPr lang="en-US" sz="2000" dirty="0"/>
              <a:t>Cyber/data risk from rogue AI use</a:t>
            </a:r>
            <a:endParaRPr sz="2000" dirty="0"/>
          </a:p>
        </p:txBody>
      </p:sp>
      <p:sp>
        <p:nvSpPr>
          <p:cNvPr id="3" name="AutoShape 2" descr="Agents enabled by generative AI soon could function as hyperefficient virtual coworkers.">
            <a:extLst>
              <a:ext uri="{FF2B5EF4-FFF2-40B4-BE49-F238E27FC236}">
                <a16:creationId xmlns:a16="http://schemas.microsoft.com/office/drawing/2014/main" id="{4AD9243F-D675-7B73-7118-513CC3AB9DC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1368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>
          <a:extLst>
            <a:ext uri="{FF2B5EF4-FFF2-40B4-BE49-F238E27FC236}">
              <a16:creationId xmlns:a16="http://schemas.microsoft.com/office/drawing/2014/main" id="{8CB42137-F040-5F7D-4A01-8037B420E3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0">
            <a:extLst>
              <a:ext uri="{FF2B5EF4-FFF2-40B4-BE49-F238E27FC236}">
                <a16:creationId xmlns:a16="http://schemas.microsoft.com/office/drawing/2014/main" id="{DC3C4EBF-94E4-6E39-39A8-2E9810989BF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8595" y="599726"/>
            <a:ext cx="78867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Montserrat ExtraBold"/>
              <a:buNone/>
            </a:pPr>
            <a:r>
              <a:rPr lang="en" dirty="0"/>
              <a:t>Three Strategic Concepts</a:t>
            </a:r>
            <a:endParaRPr dirty="0"/>
          </a:p>
        </p:txBody>
      </p:sp>
      <p:sp>
        <p:nvSpPr>
          <p:cNvPr id="2" name="Google Shape;201;p32">
            <a:extLst>
              <a:ext uri="{FF2B5EF4-FFF2-40B4-BE49-F238E27FC236}">
                <a16:creationId xmlns:a16="http://schemas.microsoft.com/office/drawing/2014/main" id="{F27696CE-5522-B2E3-CC4F-A8D4124F52B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8650" y="1335403"/>
            <a:ext cx="5003665" cy="2931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 indent="-457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+mj-lt"/>
              <a:buAutoNum type="arabicPeriod"/>
            </a:pPr>
            <a:r>
              <a:rPr lang="en-US" sz="2000" dirty="0"/>
              <a:t>Efficiency</a:t>
            </a:r>
            <a:r>
              <a:rPr lang="en-US" sz="2000" b="1" dirty="0"/>
              <a:t>: Internal productivity (content, admin, onboarding)</a:t>
            </a:r>
          </a:p>
          <a:p>
            <a:pPr lvl="0" indent="-457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+mj-lt"/>
              <a:buAutoNum type="arabicPeriod"/>
            </a:pPr>
            <a:r>
              <a:rPr lang="en-US" sz="2000" dirty="0"/>
              <a:t>Enablement</a:t>
            </a:r>
            <a:r>
              <a:rPr lang="en-US" sz="2000" b="1" dirty="0"/>
              <a:t>: Enhancing decision-making, workflows, and communication</a:t>
            </a:r>
          </a:p>
          <a:p>
            <a:pPr lvl="0" indent="-457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+mj-lt"/>
              <a:buAutoNum type="arabicPeriod"/>
            </a:pPr>
            <a:r>
              <a:rPr lang="en-US" sz="2000" dirty="0"/>
              <a:t>Transformation</a:t>
            </a:r>
            <a:r>
              <a:rPr lang="en-US" sz="2000" b="1" dirty="0"/>
              <a:t>: Reimagining client service and business models</a:t>
            </a:r>
            <a:endParaRPr sz="2000" dirty="0"/>
          </a:p>
        </p:txBody>
      </p:sp>
      <p:sp>
        <p:nvSpPr>
          <p:cNvPr id="3" name="AutoShape 2" descr="Agents enabled by generative AI soon could function as hyperefficient virtual coworkers.">
            <a:extLst>
              <a:ext uri="{FF2B5EF4-FFF2-40B4-BE49-F238E27FC236}">
                <a16:creationId xmlns:a16="http://schemas.microsoft.com/office/drawing/2014/main" id="{7F6DC0E1-F353-899B-7651-BE254697129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5004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47"/>
          <p:cNvSpPr/>
          <p:nvPr/>
        </p:nvSpPr>
        <p:spPr>
          <a:xfrm>
            <a:off x="4704312" y="138224"/>
            <a:ext cx="2993970" cy="4421396"/>
          </a:xfrm>
          <a:prstGeom prst="parallelogram">
            <a:avLst>
              <a:gd name="adj" fmla="val 65315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5" name="Google Shape;365;p47"/>
          <p:cNvSpPr txBox="1">
            <a:spLocks noGrp="1"/>
          </p:cNvSpPr>
          <p:nvPr>
            <p:ph type="title"/>
          </p:nvPr>
        </p:nvSpPr>
        <p:spPr>
          <a:xfrm>
            <a:off x="628650" y="583881"/>
            <a:ext cx="78867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Montserrat ExtraBold"/>
              <a:buNone/>
            </a:pPr>
            <a:r>
              <a:rPr lang="en"/>
              <a:t>Thank You</a:t>
            </a:r>
            <a:endParaRPr/>
          </a:p>
        </p:txBody>
      </p:sp>
      <p:sp>
        <p:nvSpPr>
          <p:cNvPr id="366" name="Google Shape;366;p47"/>
          <p:cNvSpPr txBox="1">
            <a:spLocks noGrp="1"/>
          </p:cNvSpPr>
          <p:nvPr>
            <p:ph type="body" idx="1"/>
          </p:nvPr>
        </p:nvSpPr>
        <p:spPr>
          <a:xfrm>
            <a:off x="1084254" y="1335403"/>
            <a:ext cx="4782312" cy="2931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en" b="1">
                <a:latin typeface="Montserrat"/>
                <a:ea typeface="Montserrat"/>
                <a:cs typeface="Montserrat"/>
                <a:sym typeface="Montserrat"/>
              </a:rPr>
              <a:t>CONTACT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en"/>
              <a:t>Dtoth@WindingRiverConsulting.com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</a:pPr>
            <a:r>
              <a:rPr lang="en" b="1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p:</a:t>
            </a:r>
            <a:r>
              <a:rPr lang="en">
                <a:solidFill>
                  <a:schemeClr val="accent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</a:t>
            </a:r>
            <a:r>
              <a:rPr lang="en"/>
              <a:t>440.723.3653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</a:pPr>
            <a:r>
              <a:rPr lang="en" b="1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f:</a:t>
            </a:r>
            <a:r>
              <a:rPr lang="en">
                <a:solidFill>
                  <a:schemeClr val="accent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</a:t>
            </a:r>
            <a:r>
              <a:rPr lang="en"/>
              <a:t>440.723.3654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en" b="1">
                <a:latin typeface="Montserrat"/>
                <a:ea typeface="Montserrat"/>
                <a:cs typeface="Montserrat"/>
                <a:sym typeface="Montserrat"/>
              </a:rPr>
              <a:t>SKILLS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en"/>
              <a:t>Leader, Speaker, Influencer</a:t>
            </a: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en"/>
              <a:t>Change Agent</a:t>
            </a:r>
            <a:endParaRPr/>
          </a:p>
        </p:txBody>
      </p:sp>
      <p:sp>
        <p:nvSpPr>
          <p:cNvPr id="367" name="Google Shape;367;p47"/>
          <p:cNvSpPr/>
          <p:nvPr/>
        </p:nvSpPr>
        <p:spPr>
          <a:xfrm>
            <a:off x="707969" y="1362685"/>
            <a:ext cx="279583" cy="22875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436" y="8400"/>
                </a:moveTo>
                <a:lnTo>
                  <a:pt x="18164" y="8400"/>
                </a:lnTo>
                <a:cubicBezTo>
                  <a:pt x="18435" y="8400"/>
                  <a:pt x="18655" y="8132"/>
                  <a:pt x="18655" y="7800"/>
                </a:cubicBezTo>
                <a:cubicBezTo>
                  <a:pt x="18655" y="7468"/>
                  <a:pt x="18435" y="7200"/>
                  <a:pt x="18164" y="7200"/>
                </a:cubicBezTo>
                <a:lnTo>
                  <a:pt x="3436" y="7200"/>
                </a:lnTo>
                <a:cubicBezTo>
                  <a:pt x="3165" y="7200"/>
                  <a:pt x="2945" y="7468"/>
                  <a:pt x="2945" y="7800"/>
                </a:cubicBezTo>
                <a:cubicBezTo>
                  <a:pt x="2945" y="8132"/>
                  <a:pt x="3165" y="8400"/>
                  <a:pt x="3436" y="8400"/>
                </a:cubicBezTo>
                <a:moveTo>
                  <a:pt x="3436" y="10800"/>
                </a:moveTo>
                <a:lnTo>
                  <a:pt x="18164" y="10800"/>
                </a:lnTo>
                <a:cubicBezTo>
                  <a:pt x="18435" y="10800"/>
                  <a:pt x="18655" y="10532"/>
                  <a:pt x="18655" y="10200"/>
                </a:cubicBezTo>
                <a:cubicBezTo>
                  <a:pt x="18655" y="9868"/>
                  <a:pt x="18435" y="9600"/>
                  <a:pt x="18164" y="9600"/>
                </a:cubicBezTo>
                <a:lnTo>
                  <a:pt x="3436" y="9600"/>
                </a:lnTo>
                <a:cubicBezTo>
                  <a:pt x="3165" y="9600"/>
                  <a:pt x="2945" y="9868"/>
                  <a:pt x="2945" y="10200"/>
                </a:cubicBezTo>
                <a:cubicBezTo>
                  <a:pt x="2945" y="10532"/>
                  <a:pt x="3165" y="10800"/>
                  <a:pt x="3436" y="10800"/>
                </a:cubicBezTo>
                <a:moveTo>
                  <a:pt x="3436" y="13200"/>
                </a:moveTo>
                <a:lnTo>
                  <a:pt x="13255" y="13200"/>
                </a:lnTo>
                <a:cubicBezTo>
                  <a:pt x="13526" y="13200"/>
                  <a:pt x="13745" y="12931"/>
                  <a:pt x="13745" y="12601"/>
                </a:cubicBezTo>
                <a:cubicBezTo>
                  <a:pt x="13745" y="12268"/>
                  <a:pt x="13526" y="12000"/>
                  <a:pt x="13255" y="12000"/>
                </a:cubicBezTo>
                <a:lnTo>
                  <a:pt x="3436" y="12000"/>
                </a:lnTo>
                <a:cubicBezTo>
                  <a:pt x="3165" y="12000"/>
                  <a:pt x="2945" y="12268"/>
                  <a:pt x="2945" y="12601"/>
                </a:cubicBezTo>
                <a:cubicBezTo>
                  <a:pt x="2945" y="12931"/>
                  <a:pt x="3165" y="13200"/>
                  <a:pt x="3436" y="13200"/>
                </a:cubicBezTo>
                <a:moveTo>
                  <a:pt x="20618" y="19200"/>
                </a:moveTo>
                <a:lnTo>
                  <a:pt x="18114" y="19200"/>
                </a:lnTo>
                <a:cubicBezTo>
                  <a:pt x="17887" y="17831"/>
                  <a:pt x="16897" y="16800"/>
                  <a:pt x="15709" y="16800"/>
                </a:cubicBezTo>
                <a:cubicBezTo>
                  <a:pt x="14522" y="16800"/>
                  <a:pt x="13532" y="17831"/>
                  <a:pt x="13304" y="19200"/>
                </a:cubicBezTo>
                <a:lnTo>
                  <a:pt x="8296" y="19200"/>
                </a:lnTo>
                <a:cubicBezTo>
                  <a:pt x="8068" y="17831"/>
                  <a:pt x="7078" y="16800"/>
                  <a:pt x="5891" y="16800"/>
                </a:cubicBezTo>
                <a:cubicBezTo>
                  <a:pt x="4703" y="16800"/>
                  <a:pt x="3713" y="17831"/>
                  <a:pt x="3486" y="19200"/>
                </a:cubicBezTo>
                <a:lnTo>
                  <a:pt x="982" y="19200"/>
                </a:lnTo>
                <a:lnTo>
                  <a:pt x="982" y="1200"/>
                </a:lnTo>
                <a:lnTo>
                  <a:pt x="20618" y="1200"/>
                </a:lnTo>
                <a:cubicBezTo>
                  <a:pt x="20618" y="1200"/>
                  <a:pt x="20618" y="19200"/>
                  <a:pt x="20618" y="19200"/>
                </a:cubicBezTo>
                <a:close/>
                <a:moveTo>
                  <a:pt x="20618" y="0"/>
                </a:moveTo>
                <a:lnTo>
                  <a:pt x="982" y="0"/>
                </a:lnTo>
                <a:cubicBezTo>
                  <a:pt x="440" y="0"/>
                  <a:pt x="0" y="538"/>
                  <a:pt x="0" y="1200"/>
                </a:cubicBezTo>
                <a:lnTo>
                  <a:pt x="0" y="19200"/>
                </a:lnTo>
                <a:cubicBezTo>
                  <a:pt x="0" y="19862"/>
                  <a:pt x="440" y="20400"/>
                  <a:pt x="982" y="20400"/>
                </a:cubicBezTo>
                <a:lnTo>
                  <a:pt x="3927" y="20400"/>
                </a:lnTo>
                <a:cubicBezTo>
                  <a:pt x="4199" y="20400"/>
                  <a:pt x="4418" y="20132"/>
                  <a:pt x="4418" y="19800"/>
                </a:cubicBezTo>
                <a:cubicBezTo>
                  <a:pt x="4418" y="18807"/>
                  <a:pt x="5078" y="18000"/>
                  <a:pt x="5891" y="18000"/>
                </a:cubicBezTo>
                <a:cubicBezTo>
                  <a:pt x="6704" y="18000"/>
                  <a:pt x="7364" y="18807"/>
                  <a:pt x="7364" y="19800"/>
                </a:cubicBezTo>
                <a:cubicBezTo>
                  <a:pt x="7364" y="20132"/>
                  <a:pt x="7583" y="20400"/>
                  <a:pt x="7855" y="20400"/>
                </a:cubicBezTo>
                <a:lnTo>
                  <a:pt x="13745" y="20400"/>
                </a:lnTo>
                <a:cubicBezTo>
                  <a:pt x="14017" y="20400"/>
                  <a:pt x="14236" y="20132"/>
                  <a:pt x="14236" y="19800"/>
                </a:cubicBezTo>
                <a:cubicBezTo>
                  <a:pt x="14236" y="18807"/>
                  <a:pt x="14896" y="18000"/>
                  <a:pt x="15709" y="18000"/>
                </a:cubicBezTo>
                <a:cubicBezTo>
                  <a:pt x="16523" y="18000"/>
                  <a:pt x="17182" y="18807"/>
                  <a:pt x="17182" y="19800"/>
                </a:cubicBezTo>
                <a:cubicBezTo>
                  <a:pt x="17182" y="20132"/>
                  <a:pt x="17401" y="20400"/>
                  <a:pt x="17673" y="20400"/>
                </a:cubicBezTo>
                <a:lnTo>
                  <a:pt x="20618" y="20400"/>
                </a:lnTo>
                <a:cubicBezTo>
                  <a:pt x="21160" y="20400"/>
                  <a:pt x="21600" y="19862"/>
                  <a:pt x="21600" y="19200"/>
                </a:cubicBezTo>
                <a:lnTo>
                  <a:pt x="21600" y="1200"/>
                </a:lnTo>
                <a:cubicBezTo>
                  <a:pt x="21600" y="538"/>
                  <a:pt x="21160" y="0"/>
                  <a:pt x="20618" y="0"/>
                </a:cubicBezTo>
                <a:moveTo>
                  <a:pt x="5891" y="19200"/>
                </a:moveTo>
                <a:cubicBezTo>
                  <a:pt x="5620" y="19200"/>
                  <a:pt x="5400" y="19468"/>
                  <a:pt x="5400" y="19800"/>
                </a:cubicBezTo>
                <a:lnTo>
                  <a:pt x="5400" y="21000"/>
                </a:lnTo>
                <a:cubicBezTo>
                  <a:pt x="5400" y="21332"/>
                  <a:pt x="5620" y="21600"/>
                  <a:pt x="5891" y="21600"/>
                </a:cubicBezTo>
                <a:cubicBezTo>
                  <a:pt x="6162" y="21600"/>
                  <a:pt x="6382" y="21332"/>
                  <a:pt x="6382" y="21000"/>
                </a:cubicBezTo>
                <a:lnTo>
                  <a:pt x="6382" y="19800"/>
                </a:lnTo>
                <a:cubicBezTo>
                  <a:pt x="6382" y="19468"/>
                  <a:pt x="6162" y="19200"/>
                  <a:pt x="5891" y="19200"/>
                </a:cubicBezTo>
                <a:moveTo>
                  <a:pt x="3436" y="6000"/>
                </a:moveTo>
                <a:lnTo>
                  <a:pt x="18164" y="6000"/>
                </a:lnTo>
                <a:cubicBezTo>
                  <a:pt x="18435" y="6000"/>
                  <a:pt x="18655" y="5732"/>
                  <a:pt x="18655" y="5400"/>
                </a:cubicBezTo>
                <a:cubicBezTo>
                  <a:pt x="18655" y="5069"/>
                  <a:pt x="18435" y="4800"/>
                  <a:pt x="18164" y="4800"/>
                </a:cubicBezTo>
                <a:lnTo>
                  <a:pt x="3436" y="4800"/>
                </a:lnTo>
                <a:cubicBezTo>
                  <a:pt x="3165" y="4800"/>
                  <a:pt x="2945" y="5069"/>
                  <a:pt x="2945" y="5400"/>
                </a:cubicBezTo>
                <a:cubicBezTo>
                  <a:pt x="2945" y="5732"/>
                  <a:pt x="3165" y="6000"/>
                  <a:pt x="3436" y="6000"/>
                </a:cubicBezTo>
                <a:moveTo>
                  <a:pt x="15709" y="19200"/>
                </a:moveTo>
                <a:cubicBezTo>
                  <a:pt x="15438" y="19200"/>
                  <a:pt x="15218" y="19468"/>
                  <a:pt x="15218" y="19800"/>
                </a:cubicBezTo>
                <a:lnTo>
                  <a:pt x="15218" y="21000"/>
                </a:lnTo>
                <a:cubicBezTo>
                  <a:pt x="15218" y="21332"/>
                  <a:pt x="15438" y="21600"/>
                  <a:pt x="15709" y="21600"/>
                </a:cubicBezTo>
                <a:cubicBezTo>
                  <a:pt x="15980" y="21600"/>
                  <a:pt x="16200" y="21332"/>
                  <a:pt x="16200" y="21000"/>
                </a:cubicBezTo>
                <a:lnTo>
                  <a:pt x="16200" y="19800"/>
                </a:lnTo>
                <a:cubicBezTo>
                  <a:pt x="16200" y="19468"/>
                  <a:pt x="15980" y="19200"/>
                  <a:pt x="15709" y="19200"/>
                </a:cubicBezTo>
              </a:path>
            </a:pathLst>
          </a:custGeom>
          <a:solidFill>
            <a:srgbClr val="53585F"/>
          </a:solidFill>
          <a:ln w="12700" cap="flat" cmpd="sng">
            <a:solidFill>
              <a:srgbClr val="8EBF4B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68" name="Google Shape;368;p47"/>
          <p:cNvSpPr/>
          <p:nvPr/>
        </p:nvSpPr>
        <p:spPr>
          <a:xfrm>
            <a:off x="707970" y="3068506"/>
            <a:ext cx="279582" cy="27958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2144" y="18334"/>
                </a:moveTo>
                <a:lnTo>
                  <a:pt x="15583" y="6873"/>
                </a:lnTo>
                <a:lnTo>
                  <a:pt x="20168" y="6873"/>
                </a:lnTo>
                <a:cubicBezTo>
                  <a:pt x="20168" y="6873"/>
                  <a:pt x="12144" y="18334"/>
                  <a:pt x="12144" y="18334"/>
                </a:cubicBezTo>
                <a:close/>
                <a:moveTo>
                  <a:pt x="10800" y="19403"/>
                </a:moveTo>
                <a:lnTo>
                  <a:pt x="7041" y="6873"/>
                </a:lnTo>
                <a:lnTo>
                  <a:pt x="14559" y="6873"/>
                </a:lnTo>
                <a:cubicBezTo>
                  <a:pt x="14559" y="6873"/>
                  <a:pt x="10800" y="19403"/>
                  <a:pt x="10800" y="19403"/>
                </a:cubicBezTo>
                <a:close/>
                <a:moveTo>
                  <a:pt x="1432" y="6873"/>
                </a:moveTo>
                <a:lnTo>
                  <a:pt x="6017" y="6873"/>
                </a:lnTo>
                <a:lnTo>
                  <a:pt x="9456" y="18334"/>
                </a:lnTo>
                <a:cubicBezTo>
                  <a:pt x="9456" y="18334"/>
                  <a:pt x="1432" y="6873"/>
                  <a:pt x="1432" y="6873"/>
                </a:cubicBezTo>
                <a:close/>
                <a:moveTo>
                  <a:pt x="6578" y="982"/>
                </a:moveTo>
                <a:lnTo>
                  <a:pt x="8536" y="982"/>
                </a:lnTo>
                <a:lnTo>
                  <a:pt x="6082" y="5891"/>
                </a:lnTo>
                <a:lnTo>
                  <a:pt x="1669" y="5891"/>
                </a:lnTo>
                <a:cubicBezTo>
                  <a:pt x="1669" y="5891"/>
                  <a:pt x="6578" y="982"/>
                  <a:pt x="6578" y="982"/>
                </a:cubicBezTo>
                <a:close/>
                <a:moveTo>
                  <a:pt x="11973" y="982"/>
                </a:moveTo>
                <a:lnTo>
                  <a:pt x="14427" y="5891"/>
                </a:lnTo>
                <a:lnTo>
                  <a:pt x="7173" y="5891"/>
                </a:lnTo>
                <a:lnTo>
                  <a:pt x="9627" y="982"/>
                </a:lnTo>
                <a:cubicBezTo>
                  <a:pt x="9627" y="982"/>
                  <a:pt x="11973" y="982"/>
                  <a:pt x="11973" y="982"/>
                </a:cubicBezTo>
                <a:close/>
                <a:moveTo>
                  <a:pt x="15022" y="982"/>
                </a:moveTo>
                <a:lnTo>
                  <a:pt x="19931" y="5891"/>
                </a:lnTo>
                <a:lnTo>
                  <a:pt x="15518" y="5891"/>
                </a:lnTo>
                <a:lnTo>
                  <a:pt x="13064" y="982"/>
                </a:lnTo>
                <a:cubicBezTo>
                  <a:pt x="13064" y="982"/>
                  <a:pt x="15022" y="982"/>
                  <a:pt x="15022" y="982"/>
                </a:cubicBezTo>
                <a:close/>
                <a:moveTo>
                  <a:pt x="21600" y="6382"/>
                </a:moveTo>
                <a:cubicBezTo>
                  <a:pt x="21600" y="6272"/>
                  <a:pt x="21557" y="6175"/>
                  <a:pt x="21495" y="6093"/>
                </a:cubicBezTo>
                <a:lnTo>
                  <a:pt x="21502" y="6088"/>
                </a:lnTo>
                <a:lnTo>
                  <a:pt x="21471" y="6057"/>
                </a:lnTo>
                <a:cubicBezTo>
                  <a:pt x="21459" y="6044"/>
                  <a:pt x="21448" y="6032"/>
                  <a:pt x="21434" y="6020"/>
                </a:cubicBezTo>
                <a:lnTo>
                  <a:pt x="15611" y="197"/>
                </a:lnTo>
                <a:lnTo>
                  <a:pt x="15604" y="201"/>
                </a:lnTo>
                <a:cubicBezTo>
                  <a:pt x="15514" y="82"/>
                  <a:pt x="15379" y="0"/>
                  <a:pt x="15218" y="0"/>
                </a:cubicBezTo>
                <a:lnTo>
                  <a:pt x="6382" y="0"/>
                </a:lnTo>
                <a:cubicBezTo>
                  <a:pt x="6221" y="0"/>
                  <a:pt x="6086" y="82"/>
                  <a:pt x="5996" y="201"/>
                </a:cubicBezTo>
                <a:lnTo>
                  <a:pt x="5989" y="197"/>
                </a:lnTo>
                <a:lnTo>
                  <a:pt x="166" y="6020"/>
                </a:lnTo>
                <a:cubicBezTo>
                  <a:pt x="152" y="6032"/>
                  <a:pt x="141" y="6044"/>
                  <a:pt x="129" y="6057"/>
                </a:cubicBezTo>
                <a:lnTo>
                  <a:pt x="98" y="6088"/>
                </a:lnTo>
                <a:lnTo>
                  <a:pt x="105" y="6093"/>
                </a:lnTo>
                <a:cubicBezTo>
                  <a:pt x="43" y="6175"/>
                  <a:pt x="0" y="6272"/>
                  <a:pt x="0" y="6382"/>
                </a:cubicBezTo>
                <a:cubicBezTo>
                  <a:pt x="0" y="6499"/>
                  <a:pt x="46" y="6602"/>
                  <a:pt x="115" y="6686"/>
                </a:cubicBezTo>
                <a:lnTo>
                  <a:pt x="109" y="6690"/>
                </a:lnTo>
                <a:lnTo>
                  <a:pt x="10418" y="21418"/>
                </a:lnTo>
                <a:lnTo>
                  <a:pt x="10424" y="21413"/>
                </a:lnTo>
                <a:cubicBezTo>
                  <a:pt x="10514" y="21525"/>
                  <a:pt x="10646" y="21600"/>
                  <a:pt x="10800" y="21600"/>
                </a:cubicBezTo>
                <a:cubicBezTo>
                  <a:pt x="10954" y="21600"/>
                  <a:pt x="11086" y="21525"/>
                  <a:pt x="11176" y="21413"/>
                </a:cubicBezTo>
                <a:lnTo>
                  <a:pt x="11182" y="21418"/>
                </a:lnTo>
                <a:lnTo>
                  <a:pt x="21491" y="6690"/>
                </a:lnTo>
                <a:lnTo>
                  <a:pt x="21485" y="6686"/>
                </a:lnTo>
                <a:cubicBezTo>
                  <a:pt x="21553" y="6602"/>
                  <a:pt x="21600" y="6499"/>
                  <a:pt x="21600" y="6382"/>
                </a:cubicBezTo>
              </a:path>
            </a:pathLst>
          </a:custGeom>
          <a:solidFill>
            <a:srgbClr val="53585F"/>
          </a:solidFill>
          <a:ln w="12700" cap="flat" cmpd="sng">
            <a:solidFill>
              <a:srgbClr val="8EBF4B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69" name="Google Shape;369;p47"/>
          <p:cNvPicPr preferRelativeResize="0"/>
          <p:nvPr/>
        </p:nvPicPr>
        <p:blipFill>
          <a:blip r:embed="rId3"/>
          <a:srcRect t="4487" b="4487"/>
          <a:stretch/>
        </p:blipFill>
        <p:spPr>
          <a:xfrm>
            <a:off x="4941408" y="138224"/>
            <a:ext cx="6071616" cy="4421396"/>
          </a:xfrm>
          <a:prstGeom prst="parallelogram">
            <a:avLst>
              <a:gd name="adj" fmla="val 43654"/>
            </a:avLst>
          </a:prstGeom>
          <a:noFill/>
          <a:ln>
            <a:noFill/>
          </a:ln>
        </p:spPr>
      </p:pic>
      <p:pic>
        <p:nvPicPr>
          <p:cNvPr id="2" name="Picture 2" descr="CPA Practice Advisor's &quot;40 Under 40&quot; and &quot;20 Under 40&quot;">
            <a:extLst>
              <a:ext uri="{FF2B5EF4-FFF2-40B4-BE49-F238E27FC236}">
                <a16:creationId xmlns:a16="http://schemas.microsoft.com/office/drawing/2014/main" id="{DA845F2F-1716-5BAD-55E8-64FE09567E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71" r="1"/>
          <a:stretch/>
        </p:blipFill>
        <p:spPr bwMode="auto">
          <a:xfrm>
            <a:off x="4118867" y="2237107"/>
            <a:ext cx="906265" cy="81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5511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9" descr="A city with many tall building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28906" b="28907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2">
              <a:alpha val="43921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9" name="Google Shape;169;p29"/>
          <p:cNvSpPr txBox="1">
            <a:spLocks noGrp="1"/>
          </p:cNvSpPr>
          <p:nvPr>
            <p:ph type="ctrTitle"/>
          </p:nvPr>
        </p:nvSpPr>
        <p:spPr>
          <a:xfrm>
            <a:off x="1143000" y="1546831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Montserrat ExtraBold"/>
              <a:buNone/>
            </a:pPr>
            <a:r>
              <a:rPr lang="en" sz="3200">
                <a:solidFill>
                  <a:schemeClr val="lt1"/>
                </a:solidFill>
              </a:rPr>
              <a:t>A Discussion on AI</a:t>
            </a:r>
            <a:endParaRPr sz="3200"/>
          </a:p>
        </p:txBody>
      </p:sp>
      <p:sp>
        <p:nvSpPr>
          <p:cNvPr id="170" name="Google Shape;170;p29"/>
          <p:cNvSpPr txBox="1">
            <a:spLocks noGrp="1"/>
          </p:cNvSpPr>
          <p:nvPr>
            <p:ph type="subTitle" idx="1"/>
          </p:nvPr>
        </p:nvSpPr>
        <p:spPr>
          <a:xfrm>
            <a:off x="1143000" y="1954412"/>
            <a:ext cx="6858000" cy="251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">
                <a:solidFill>
                  <a:schemeClr val="lt1"/>
                </a:solidFill>
              </a:rPr>
              <a:t>MPB | </a:t>
            </a:r>
            <a:r>
              <a:rPr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Leadership</a:t>
            </a:r>
            <a:r>
              <a:rPr lang="en">
                <a:solidFill>
                  <a:schemeClr val="lt1"/>
                </a:solidFill>
              </a:rPr>
              <a:t> Accelerated </a:t>
            </a:r>
            <a:endParaRPr/>
          </a:p>
        </p:txBody>
      </p:sp>
      <p:grpSp>
        <p:nvGrpSpPr>
          <p:cNvPr id="171" name="Google Shape;171;p29"/>
          <p:cNvGrpSpPr/>
          <p:nvPr/>
        </p:nvGrpSpPr>
        <p:grpSpPr>
          <a:xfrm>
            <a:off x="1952625" y="3549254"/>
            <a:ext cx="5238750" cy="535781"/>
            <a:chOff x="3035300" y="4275139"/>
            <a:chExt cx="6985000" cy="714374"/>
          </a:xfrm>
        </p:grpSpPr>
        <p:grpSp>
          <p:nvGrpSpPr>
            <p:cNvPr id="172" name="Google Shape;172;p29"/>
            <p:cNvGrpSpPr/>
            <p:nvPr/>
          </p:nvGrpSpPr>
          <p:grpSpPr>
            <a:xfrm>
              <a:off x="3035300" y="4275139"/>
              <a:ext cx="3060700" cy="714374"/>
              <a:chOff x="2762250" y="4275139"/>
              <a:chExt cx="3060700" cy="714374"/>
            </a:xfrm>
          </p:grpSpPr>
          <p:sp>
            <p:nvSpPr>
              <p:cNvPr id="173" name="Google Shape;173;p29"/>
              <p:cNvSpPr/>
              <p:nvPr/>
            </p:nvSpPr>
            <p:spPr>
              <a:xfrm>
                <a:off x="2762250" y="4275139"/>
                <a:ext cx="3060700" cy="71437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74" name="Google Shape;174;p29"/>
              <p:cNvSpPr txBox="1"/>
              <p:nvPr/>
            </p:nvSpPr>
            <p:spPr>
              <a:xfrm>
                <a:off x="3263901" y="4447660"/>
                <a:ext cx="2057400" cy="379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t" anchorCtr="0">
                <a:spAutoFit/>
              </a:bodyPr>
              <a:lstStyle/>
              <a:p>
                <a:pPr algn="ctr"/>
                <a:r>
                  <a:rPr lang="en" dirty="0">
                    <a:solidFill>
                      <a:srgbClr val="FAF8FC"/>
                    </a:solidFill>
                    <a:latin typeface="Montserrat Light"/>
                    <a:sym typeface="Montserrat Light"/>
                  </a:rPr>
                  <a:t>October 2025</a:t>
                </a:r>
                <a:endParaRPr sz="1100" dirty="0"/>
              </a:p>
            </p:txBody>
          </p:sp>
        </p:grpSp>
        <p:grpSp>
          <p:nvGrpSpPr>
            <p:cNvPr id="175" name="Google Shape;175;p29"/>
            <p:cNvGrpSpPr/>
            <p:nvPr/>
          </p:nvGrpSpPr>
          <p:grpSpPr>
            <a:xfrm>
              <a:off x="6959600" y="4275139"/>
              <a:ext cx="3060700" cy="714374"/>
              <a:chOff x="6527800" y="4275139"/>
              <a:chExt cx="3060700" cy="714374"/>
            </a:xfrm>
          </p:grpSpPr>
          <p:sp>
            <p:nvSpPr>
              <p:cNvPr id="176" name="Google Shape;176;p29"/>
              <p:cNvSpPr/>
              <p:nvPr/>
            </p:nvSpPr>
            <p:spPr>
              <a:xfrm>
                <a:off x="6527800" y="4275139"/>
                <a:ext cx="3060700" cy="714374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77" name="Google Shape;177;p29"/>
              <p:cNvSpPr txBox="1"/>
              <p:nvPr/>
            </p:nvSpPr>
            <p:spPr>
              <a:xfrm>
                <a:off x="6554099" y="4447667"/>
                <a:ext cx="3008100" cy="379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400" b="0" i="0" u="none" strike="noStrike" cap="none">
                    <a:solidFill>
                      <a:srgbClr val="FAF8FC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rPr>
                  <a:t>David Toth</a:t>
                </a:r>
                <a:endParaRPr sz="1100"/>
              </a:p>
            </p:txBody>
          </p:sp>
        </p:grpSp>
      </p:grpSp>
      <p:pic>
        <p:nvPicPr>
          <p:cNvPr id="178" name="Google Shape;178;p29" descr="A logo with white 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77178" y="1062262"/>
            <a:ext cx="1589645" cy="651857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>
          <a:extLst>
            <a:ext uri="{FF2B5EF4-FFF2-40B4-BE49-F238E27FC236}">
              <a16:creationId xmlns:a16="http://schemas.microsoft.com/office/drawing/2014/main" id="{EAD3C47C-B74D-BBEB-DEA3-B05AB2828B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0">
            <a:extLst>
              <a:ext uri="{FF2B5EF4-FFF2-40B4-BE49-F238E27FC236}">
                <a16:creationId xmlns:a16="http://schemas.microsoft.com/office/drawing/2014/main" id="{CCD2581B-9B5D-E192-0369-95472753829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8595" y="599726"/>
            <a:ext cx="78867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Montserrat ExtraBold"/>
              <a:buNone/>
            </a:pPr>
            <a:r>
              <a:rPr lang="en"/>
              <a:t>Topics</a:t>
            </a:r>
            <a:endParaRPr/>
          </a:p>
        </p:txBody>
      </p:sp>
      <p:sp>
        <p:nvSpPr>
          <p:cNvPr id="2" name="Google Shape;201;p32">
            <a:extLst>
              <a:ext uri="{FF2B5EF4-FFF2-40B4-BE49-F238E27FC236}">
                <a16:creationId xmlns:a16="http://schemas.microsoft.com/office/drawing/2014/main" id="{C117DF7F-F3B3-D05C-12ED-50EC40DEE0A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8650" y="1335403"/>
            <a:ext cx="7886700" cy="2931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215900" lvl="0" indent="-215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</a:pPr>
            <a:r>
              <a:rPr lang="en-US" sz="2000"/>
              <a:t>Data Governance</a:t>
            </a:r>
          </a:p>
          <a:p>
            <a:pPr marL="215900" lvl="0" indent="-215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</a:pPr>
            <a:r>
              <a:rPr lang="en-US" sz="2000"/>
              <a:t>AI Policy</a:t>
            </a:r>
          </a:p>
          <a:p>
            <a:pPr marL="215900" lvl="0" indent="-215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</a:pPr>
            <a:r>
              <a:rPr lang="en-US" sz="2000"/>
              <a:t>Presentations</a:t>
            </a:r>
          </a:p>
          <a:p>
            <a:pPr marL="215900" lvl="0" indent="-215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</a:pPr>
            <a:r>
              <a:rPr lang="en-US" sz="2000"/>
              <a:t>Content</a:t>
            </a:r>
          </a:p>
          <a:p>
            <a:pPr marL="215900" lvl="0" indent="-215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</a:pPr>
            <a:r>
              <a:rPr lang="en-US" sz="2000"/>
              <a:t>Operations</a:t>
            </a:r>
          </a:p>
          <a:p>
            <a:pPr marL="673100" lvl="1" indent="-215900">
              <a:spcBef>
                <a:spcPts val="800"/>
              </a:spcBef>
              <a:buSzPts val="1800"/>
              <a:buFont typeface="Arial"/>
              <a:buChar char="•"/>
            </a:pPr>
            <a:r>
              <a:rPr lang="en-US" sz="2000"/>
              <a:t>CX</a:t>
            </a:r>
          </a:p>
          <a:p>
            <a:pPr marL="673100" lvl="1" indent="-215900">
              <a:spcBef>
                <a:spcPts val="800"/>
              </a:spcBef>
              <a:buSzPts val="1800"/>
              <a:buFont typeface="Arial"/>
              <a:buChar char="•"/>
            </a:pPr>
            <a:r>
              <a:rPr lang="en-US" sz="2000"/>
              <a:t>EX</a:t>
            </a:r>
          </a:p>
          <a:p>
            <a:pPr marL="673100" lvl="1" indent="-215900">
              <a:spcBef>
                <a:spcPts val="800"/>
              </a:spcBef>
              <a:buSzPts val="1800"/>
              <a:buFont typeface="Arial"/>
              <a:buChar char="•"/>
            </a:pPr>
            <a:r>
              <a:rPr lang="en-US" sz="2000"/>
              <a:t>Processes and workflows</a:t>
            </a:r>
            <a:endParaRPr sz="2000"/>
          </a:p>
        </p:txBody>
      </p:sp>
      <p:sp>
        <p:nvSpPr>
          <p:cNvPr id="3" name="AutoShape 2" descr="Agents enabled by generative AI soon could function as hyperefficient virtual coworkers.">
            <a:extLst>
              <a:ext uri="{FF2B5EF4-FFF2-40B4-BE49-F238E27FC236}">
                <a16:creationId xmlns:a16="http://schemas.microsoft.com/office/drawing/2014/main" id="{217C5CEA-E3E6-B2AC-8C90-07FB66985B0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 descr="Figure showing accounting firms GenAI usage for daily or regular work.">
            <a:extLst>
              <a:ext uri="{FF2B5EF4-FFF2-40B4-BE49-F238E27FC236}">
                <a16:creationId xmlns:a16="http://schemas.microsoft.com/office/drawing/2014/main" id="{0618D585-950D-E253-3FBD-0B79F20FA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368" y="1449421"/>
            <a:ext cx="6456070" cy="2091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9459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>
          <a:extLst>
            <a:ext uri="{FF2B5EF4-FFF2-40B4-BE49-F238E27FC236}">
              <a16:creationId xmlns:a16="http://schemas.microsoft.com/office/drawing/2014/main" id="{746B1BCE-E598-E7AD-1274-F5E4807641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0">
            <a:extLst>
              <a:ext uri="{FF2B5EF4-FFF2-40B4-BE49-F238E27FC236}">
                <a16:creationId xmlns:a16="http://schemas.microsoft.com/office/drawing/2014/main" id="{B7F8814B-4CCF-F038-EC25-D3750EEC151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8595" y="599726"/>
            <a:ext cx="78867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Montserrat ExtraBold"/>
              <a:buNone/>
            </a:pPr>
            <a:r>
              <a:rPr lang="en" sz="3200" dirty="0"/>
              <a:t>The Big 4 are going All-In</a:t>
            </a:r>
            <a:endParaRPr sz="3200" dirty="0"/>
          </a:p>
        </p:txBody>
      </p:sp>
      <p:sp>
        <p:nvSpPr>
          <p:cNvPr id="2" name="Google Shape;201;p32">
            <a:extLst>
              <a:ext uri="{FF2B5EF4-FFF2-40B4-BE49-F238E27FC236}">
                <a16:creationId xmlns:a16="http://schemas.microsoft.com/office/drawing/2014/main" id="{AE214AFC-54E9-1DA1-318E-2FC0523846D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8650" y="1335403"/>
            <a:ext cx="7886700" cy="2931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215900" lvl="0" indent="-215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</a:pPr>
            <a:r>
              <a:rPr lang="en-US" sz="2000" dirty="0"/>
              <a:t>PwC Investing $1B in AI (2023)</a:t>
            </a:r>
          </a:p>
          <a:p>
            <a:pPr marL="215900" lvl="0" indent="-215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</a:pPr>
            <a:r>
              <a:rPr lang="en-US" sz="2000" dirty="0"/>
              <a:t>Deloitte’s launches AI Academy for all employees</a:t>
            </a:r>
          </a:p>
          <a:p>
            <a:pPr marL="215900" lvl="0" indent="-215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</a:pPr>
            <a:r>
              <a:rPr lang="en-US" sz="2000" dirty="0">
                <a:hlinkClick r:id="rId3"/>
              </a:rPr>
              <a:t>EY invests $B to integrate AI into Accounting and Audit Platform (2025)</a:t>
            </a:r>
            <a:endParaRPr sz="2000" dirty="0"/>
          </a:p>
        </p:txBody>
      </p:sp>
      <p:sp>
        <p:nvSpPr>
          <p:cNvPr id="3" name="AutoShape 2" descr="Agents enabled by generative AI soon could function as hyperefficient virtual coworkers.">
            <a:extLst>
              <a:ext uri="{FF2B5EF4-FFF2-40B4-BE49-F238E27FC236}">
                <a16:creationId xmlns:a16="http://schemas.microsoft.com/office/drawing/2014/main" id="{48538B9B-7A76-D020-A52D-D0EDB7C9D34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 descr="A close-up of a building&#10;&#10;AI-generated content may be incorrect.">
            <a:extLst>
              <a:ext uri="{FF2B5EF4-FFF2-40B4-BE49-F238E27FC236}">
                <a16:creationId xmlns:a16="http://schemas.microsoft.com/office/drawing/2014/main" id="{C629E1A9-331D-0B0A-4154-B220032DC1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3927" y="2724150"/>
            <a:ext cx="3381037" cy="21373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2E4AFB-6789-63EB-91C9-AA902975BC1E}"/>
              </a:ext>
            </a:extLst>
          </p:cNvPr>
          <p:cNvSpPr txBox="1"/>
          <p:nvPr/>
        </p:nvSpPr>
        <p:spPr>
          <a:xfrm>
            <a:off x="409036" y="3133180"/>
            <a:ext cx="500974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0B1224"/>
                </a:solidFill>
                <a:effectLst/>
                <a:latin typeface="Inter"/>
              </a:rPr>
              <a:t>Artificial intelligence is revolutionizing the accounting industry, with 73% of firms embracing AI-driven automation that cuts processing time by up to 60%, reduces errors by 30%, and is projected to surpass $16.7 billion by 2027.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816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82% of accounting professionals say they're intrigued or excited by Al, yet only 25% are actively investing in Al training for their teams">
            <a:extLst>
              <a:ext uri="{FF2B5EF4-FFF2-40B4-BE49-F238E27FC236}">
                <a16:creationId xmlns:a16="http://schemas.microsoft.com/office/drawing/2014/main" id="{8A8B419A-720A-DE76-3251-787AD4617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281" y="136863"/>
            <a:ext cx="9400103" cy="440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18641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7"/>
          <p:cNvSpPr txBox="1">
            <a:spLocks noGrp="1"/>
          </p:cNvSpPr>
          <p:nvPr>
            <p:ph type="title"/>
          </p:nvPr>
        </p:nvSpPr>
        <p:spPr>
          <a:xfrm>
            <a:off x="1589903" y="1575954"/>
            <a:ext cx="6046574" cy="1318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Montserrat ExtraBold"/>
              <a:buNone/>
            </a:pPr>
            <a:r>
              <a:rPr lang="en-US" sz="3200"/>
              <a:t>Where are you at on your AI journey?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>
          <a:extLst>
            <a:ext uri="{FF2B5EF4-FFF2-40B4-BE49-F238E27FC236}">
              <a16:creationId xmlns:a16="http://schemas.microsoft.com/office/drawing/2014/main" id="{8C09352D-AC5F-6A81-B3E2-4E47B59344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0">
            <a:extLst>
              <a:ext uri="{FF2B5EF4-FFF2-40B4-BE49-F238E27FC236}">
                <a16:creationId xmlns:a16="http://schemas.microsoft.com/office/drawing/2014/main" id="{3943438B-29F2-90BE-FFB8-6B69C93BF6E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Montserrat ExtraBold"/>
              <a:buNone/>
            </a:pPr>
            <a:r>
              <a:rPr lang="en"/>
              <a:t>Where is AI going?</a:t>
            </a:r>
            <a:endParaRPr/>
          </a:p>
        </p:txBody>
      </p:sp>
      <p:sp>
        <p:nvSpPr>
          <p:cNvPr id="2" name="AutoShape 2" descr="Agents enabled by generative AI soon could function as hyperefficient virtual coworkers.">
            <a:extLst>
              <a:ext uri="{FF2B5EF4-FFF2-40B4-BE49-F238E27FC236}">
                <a16:creationId xmlns:a16="http://schemas.microsoft.com/office/drawing/2014/main" id="{5B42859B-6A55-EBF0-DA3D-3AF2B0CE5E4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 descr="A diagram of a workflow&#10;&#10;Description automatically generated">
            <a:extLst>
              <a:ext uri="{FF2B5EF4-FFF2-40B4-BE49-F238E27FC236}">
                <a16:creationId xmlns:a16="http://schemas.microsoft.com/office/drawing/2014/main" id="{B8B1EEC6-5E98-42CB-B86C-473BA223D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499" y="1249087"/>
            <a:ext cx="4815035" cy="359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2661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Montserrat ExtraBold"/>
              <a:buNone/>
            </a:pPr>
            <a:r>
              <a:rPr lang="en"/>
              <a:t>Data Governance</a:t>
            </a:r>
            <a:endParaRPr/>
          </a:p>
        </p:txBody>
      </p:sp>
      <p:sp>
        <p:nvSpPr>
          <p:cNvPr id="2" name="Google Shape;201;p32">
            <a:extLst>
              <a:ext uri="{FF2B5EF4-FFF2-40B4-BE49-F238E27FC236}">
                <a16:creationId xmlns:a16="http://schemas.microsoft.com/office/drawing/2014/main" id="{9C21C831-D5A1-0345-A795-0F91A9741F0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215900" lvl="0" indent="-215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</a:pPr>
            <a:r>
              <a:rPr lang="en-US" sz="2000" dirty="0"/>
              <a:t>Where is your data</a:t>
            </a:r>
          </a:p>
          <a:p>
            <a:pPr marL="215900" lvl="0" indent="-215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</a:pPr>
            <a:r>
              <a:rPr lang="en-US" sz="2000" dirty="0"/>
              <a:t>Who has access to it</a:t>
            </a:r>
          </a:p>
          <a:p>
            <a:pPr marL="215900" lvl="0" indent="-215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</a:pPr>
            <a:r>
              <a:rPr lang="en-US" sz="2000" dirty="0"/>
              <a:t>The value of your data</a:t>
            </a:r>
            <a:endParaRPr sz="2000" dirty="0"/>
          </a:p>
        </p:txBody>
      </p:sp>
      <p:pic>
        <p:nvPicPr>
          <p:cNvPr id="1026" name="Picture 2" descr="Data Science Home | Data Science at NIH">
            <a:extLst>
              <a:ext uri="{FF2B5EF4-FFF2-40B4-BE49-F238E27FC236}">
                <a16:creationId xmlns:a16="http://schemas.microsoft.com/office/drawing/2014/main" id="{95F1A6C3-B375-0A4C-6A09-99B8E5251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488" y="1274578"/>
            <a:ext cx="5694902" cy="259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7637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PB">
      <a:dk1>
        <a:srgbClr val="000000"/>
      </a:dk1>
      <a:lt1>
        <a:srgbClr val="FFFFFF"/>
      </a:lt1>
      <a:dk2>
        <a:srgbClr val="05293E"/>
      </a:dk2>
      <a:lt2>
        <a:srgbClr val="EBF6FC"/>
      </a:lt2>
      <a:accent1>
        <a:srgbClr val="FFDD4E"/>
      </a:accent1>
      <a:accent2>
        <a:srgbClr val="69AB42"/>
      </a:accent2>
      <a:accent3>
        <a:srgbClr val="48B0E2"/>
      </a:accent3>
      <a:accent4>
        <a:srgbClr val="A4B961"/>
      </a:accent4>
      <a:accent5>
        <a:srgbClr val="3B96B0"/>
      </a:accent5>
      <a:accent6>
        <a:srgbClr val="304C74"/>
      </a:accent6>
      <a:hlink>
        <a:srgbClr val="3B96B0"/>
      </a:hlink>
      <a:folHlink>
        <a:srgbClr val="05293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d4605a3-51d9-4e8b-9c52-7f93f9ee9ed4" xsi:nil="true"/>
    <lcf76f155ced4ddcb4097134ff3c332f xmlns="18b43a46-12fa-42e1-aa51-1a706ba37d9c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5ACBC77AA26464A80CDE7109AE5BF07" ma:contentTypeVersion="12" ma:contentTypeDescription="Create a new document." ma:contentTypeScope="" ma:versionID="ba312b51049274ef175143d7d134e0f5">
  <xsd:schema xmlns:xsd="http://www.w3.org/2001/XMLSchema" xmlns:xs="http://www.w3.org/2001/XMLSchema" xmlns:p="http://schemas.microsoft.com/office/2006/metadata/properties" xmlns:ns2="18b43a46-12fa-42e1-aa51-1a706ba37d9c" xmlns:ns3="3d4605a3-51d9-4e8b-9c52-7f93f9ee9ed4" targetNamespace="http://schemas.microsoft.com/office/2006/metadata/properties" ma:root="true" ma:fieldsID="f00f6950c7bdaaed995d18775352c174" ns2:_="" ns3:_="">
    <xsd:import namespace="18b43a46-12fa-42e1-aa51-1a706ba37d9c"/>
    <xsd:import namespace="3d4605a3-51d9-4e8b-9c52-7f93f9ee9e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BillingMetadata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b43a46-12fa-42e1-aa51-1a706ba37d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7b7f6ea1-1079-435c-a896-4e5d7f7fb16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BillingMetadata" ma:index="18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4605a3-51d9-4e8b-9c52-7f93f9ee9ed4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7bc726db-9cfb-4de7-81b3-497660abacb6}" ma:internalName="TaxCatchAll" ma:showField="CatchAllData" ma:web="3d4605a3-51d9-4e8b-9c52-7f93f9ee9ed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295758E-5F6F-44AD-BB62-E07F56C4F83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50CEA1D-859C-427E-B5D6-1EE2BB35219A}">
  <ds:schemaRefs>
    <ds:schemaRef ds:uri="dd14bf96-fa2b-4e78-b27a-33bb0c5475f1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http://purl.org/dc/elements/1.1/"/>
    <ds:schemaRef ds:uri="5b7f2bb1-7f58-4bdb-85e5-e23b5270616d"/>
    <ds:schemaRef ds:uri="http://schemas.microsoft.com/office/2006/metadata/properties"/>
    <ds:schemaRef ds:uri="http://purl.org/dc/dcmitype/"/>
    <ds:schemaRef ds:uri="3d4605a3-51d9-4e8b-9c52-7f93f9ee9ed4"/>
    <ds:schemaRef ds:uri="18b43a46-12fa-42e1-aa51-1a706ba37d9c"/>
  </ds:schemaRefs>
</ds:datastoreItem>
</file>

<file path=customXml/itemProps3.xml><?xml version="1.0" encoding="utf-8"?>
<ds:datastoreItem xmlns:ds="http://schemas.openxmlformats.org/officeDocument/2006/customXml" ds:itemID="{52850882-1E72-4648-9D88-CF082F2C1DF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8b43a46-12fa-42e1-aa51-1a706ba37d9c"/>
    <ds:schemaRef ds:uri="3d4605a3-51d9-4e8b-9c52-7f93f9ee9ed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516</TotalTime>
  <Words>760</Words>
  <Application>Microsoft Office PowerPoint</Application>
  <PresentationFormat>On-screen Show (16:9)</PresentationFormat>
  <Paragraphs>146</Paragraphs>
  <Slides>25</Slides>
  <Notes>25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WELCOME!</vt:lpstr>
      <vt:lpstr>Housekeeping</vt:lpstr>
      <vt:lpstr>A Discussion on AI</vt:lpstr>
      <vt:lpstr>Topics</vt:lpstr>
      <vt:lpstr>The Big 4 are going All-In</vt:lpstr>
      <vt:lpstr>PowerPoint Presentation</vt:lpstr>
      <vt:lpstr>Where are you at on your AI journey?</vt:lpstr>
      <vt:lpstr>Where is AI going?</vt:lpstr>
      <vt:lpstr>Data Governance</vt:lpstr>
      <vt:lpstr>AI in Core Services</vt:lpstr>
      <vt:lpstr>PowerPoint Presentation</vt:lpstr>
      <vt:lpstr>Case Studies</vt:lpstr>
      <vt:lpstr>PowerPoint Presentation</vt:lpstr>
      <vt:lpstr>AI for Meetings</vt:lpstr>
      <vt:lpstr>AI for Calendar</vt:lpstr>
      <vt:lpstr>AI for Tasks</vt:lpstr>
      <vt:lpstr>AI for SEC Compliance</vt:lpstr>
      <vt:lpstr>AI for Tax</vt:lpstr>
      <vt:lpstr>AI for Content</vt:lpstr>
      <vt:lpstr>JCMO AI Agents</vt:lpstr>
      <vt:lpstr>AI for Presentations</vt:lpstr>
      <vt:lpstr>Prompt Libraries</vt:lpstr>
      <vt:lpstr>What’s the Risk of Doing Nothing?</vt:lpstr>
      <vt:lpstr>Three Strategic Concepts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Staying Independent</dc:title>
  <dc:creator>Stephanie Schneider</dc:creator>
  <cp:lastModifiedBy>David Toth</cp:lastModifiedBy>
  <cp:revision>8</cp:revision>
  <dcterms:modified xsi:type="dcterms:W3CDTF">2025-10-14T17:42:43Z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0x010100A5ACBC77AA26464A80CDE7109AE5BF07</vt:lpwstr>
  </property>
  <property fmtid="{D5CDD505-2E9C-101B-9397-08002B2CF9AE}" pid="3" name="MediaServiceImageTags">
    <vt:lpwstr/>
  </property>
</Properties>
</file>