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13" r:id="rId5"/>
    <p:sldMasterId id="2147483670" r:id="rId6"/>
    <p:sldMasterId id="2147483712" r:id="rId7"/>
  </p:sldMasterIdLst>
  <p:notesMasterIdLst>
    <p:notesMasterId r:id="rId33"/>
  </p:notesMasterIdLst>
  <p:sldIdLst>
    <p:sldId id="271" r:id="rId8"/>
    <p:sldId id="314" r:id="rId9"/>
    <p:sldId id="321" r:id="rId10"/>
    <p:sldId id="322" r:id="rId11"/>
    <p:sldId id="291" r:id="rId12"/>
    <p:sldId id="313" r:id="rId13"/>
    <p:sldId id="310" r:id="rId14"/>
    <p:sldId id="312" r:id="rId15"/>
    <p:sldId id="288" r:id="rId16"/>
    <p:sldId id="289" r:id="rId17"/>
    <p:sldId id="285" r:id="rId18"/>
    <p:sldId id="283" r:id="rId19"/>
    <p:sldId id="287" r:id="rId20"/>
    <p:sldId id="296" r:id="rId21"/>
    <p:sldId id="295" r:id="rId22"/>
    <p:sldId id="298" r:id="rId23"/>
    <p:sldId id="297" r:id="rId24"/>
    <p:sldId id="299" r:id="rId25"/>
    <p:sldId id="304" r:id="rId26"/>
    <p:sldId id="305" r:id="rId27"/>
    <p:sldId id="301" r:id="rId28"/>
    <p:sldId id="300" r:id="rId29"/>
    <p:sldId id="303" r:id="rId30"/>
    <p:sldId id="284" r:id="rId31"/>
    <p:sldId id="30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D40D39-1DEB-D102-69AC-9B88A4308F71}" v="28" dt="2026-09-25T17:50:17.6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5/10/relationships/revisionInfo" Target="revisionInfo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ine Evans-Roskos" userId="S::revans@windingriverconsulting.com::7f08c416-167d-47cb-b9c8-e1810c07650a" providerId="AD" clId="Web-{C4D40D39-1DEB-D102-69AC-9B88A4308F71}"/>
    <pc:docChg chg="modSld">
      <pc:chgData name="Reine Evans-Roskos" userId="S::revans@windingriverconsulting.com::7f08c416-167d-47cb-b9c8-e1810c07650a" providerId="AD" clId="Web-{C4D40D39-1DEB-D102-69AC-9B88A4308F71}" dt="2026-09-25T17:50:15.174" v="13" actId="20577"/>
      <pc:docMkLst>
        <pc:docMk/>
      </pc:docMkLst>
      <pc:sldChg chg="modSp">
        <pc:chgData name="Reine Evans-Roskos" userId="S::revans@windingriverconsulting.com::7f08c416-167d-47cb-b9c8-e1810c07650a" providerId="AD" clId="Web-{C4D40D39-1DEB-D102-69AC-9B88A4308F71}" dt="2026-09-25T17:50:15.174" v="13" actId="20577"/>
        <pc:sldMkLst>
          <pc:docMk/>
          <pc:sldMk cId="234380211" sldId="271"/>
        </pc:sldMkLst>
        <pc:spChg chg="mod">
          <ac:chgData name="Reine Evans-Roskos" userId="S::revans@windingriverconsulting.com::7f08c416-167d-47cb-b9c8-e1810c07650a" providerId="AD" clId="Web-{C4D40D39-1DEB-D102-69AC-9B88A4308F71}" dt="2026-09-25T17:21:47.897" v="6" actId="20577"/>
          <ac:spMkLst>
            <pc:docMk/>
            <pc:sldMk cId="234380211" sldId="271"/>
            <ac:spMk id="12" creationId="{EC19124A-280E-F5DD-40F3-2A8E4CA3F74E}"/>
          </ac:spMkLst>
        </pc:spChg>
        <pc:spChg chg="mod">
          <ac:chgData name="Reine Evans-Roskos" userId="S::revans@windingriverconsulting.com::7f08c416-167d-47cb-b9c8-e1810c07650a" providerId="AD" clId="Web-{C4D40D39-1DEB-D102-69AC-9B88A4308F71}" dt="2026-09-25T17:50:15.174" v="13" actId="20577"/>
          <ac:spMkLst>
            <pc:docMk/>
            <pc:sldMk cId="234380211" sldId="271"/>
            <ac:spMk id="14" creationId="{5506FD72-53E1-841E-42BC-94609E193769}"/>
          </ac:spMkLst>
        </pc:spChg>
      </pc:sldChg>
      <pc:sldChg chg="modSp">
        <pc:chgData name="Reine Evans-Roskos" userId="S::revans@windingriverconsulting.com::7f08c416-167d-47cb-b9c8-e1810c07650a" providerId="AD" clId="Web-{C4D40D39-1DEB-D102-69AC-9B88A4308F71}" dt="2026-09-25T17:22:42.226" v="12" actId="20577"/>
        <pc:sldMkLst>
          <pc:docMk/>
          <pc:sldMk cId="1514092822" sldId="314"/>
        </pc:sldMkLst>
        <pc:spChg chg="mod">
          <ac:chgData name="Reine Evans-Roskos" userId="S::revans@windingriverconsulting.com::7f08c416-167d-47cb-b9c8-e1810c07650a" providerId="AD" clId="Web-{C4D40D39-1DEB-D102-69AC-9B88A4308F71}" dt="2026-09-25T17:22:42.226" v="12" actId="20577"/>
          <ac:spMkLst>
            <pc:docMk/>
            <pc:sldMk cId="1514092822" sldId="314"/>
            <ac:spMk id="3" creationId="{DCE47E25-5233-A143-938D-136799ED396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58B6E-8D25-AD4C-AE9B-2FF658843AE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5031D-96EE-9B47-A4A2-D8D70E83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63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STORY CUE: 'Execution Gaps' is your opening. Drop in the holding-leaders-accountable story — the firm that had a great strategic plan but no one ran weekly cadence on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STORY CUE: 'Execution Gaps' is your opening. Drop in the holding-leaders-accountable story — the firm that had a great strategic plan but no one ran weekly cadence on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STORY CUE: 'Execution Gaps' is your opening. Drop in the holding-leaders-accountable story — the firm that had a great strategic plan but no one ran weekly cadence on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Open with the gears metaphor. Strategy + Execution must be in alignment.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STORY CUE: Share the accountability story — the industry leader who built strategy but didn't drive ownership. What changed when the partners stepped into the role of owning strategic direction vs. delegating it to a committee.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STORY CUE: This is where the 'too many priorities' moment lands hardest. Reference the consistent-process story — what happens when a firm tries to run 17 firmwide initiatives without a filter, vs. what happens when leadership chooses 3 quarterly Rocks.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the 2x2 to make the prioritization point. STORY CUE: Consistent process story — a firm that ran every initiative as a strategic initiative until everyone burned 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Anchor of the deck. Walk through each horizon. After H1, pause and ask: 'How many of you spend 80%+ of your time here?' Hands will go up. That's the setup for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Have them write actual percentages and 2-3 activities per horizon. Most partners will discover 80-90% of time is in H1. That's the wake-up call. Pair-share for 90 seconds before debriefing.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North Star — Firm Values, People, Growth. Tie back to the cohort themes from slide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Foundation slide 1 of 3 in V/TO. Anchor here before moving to trajectory.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Trajectory slide 2 of 3. STORY CUE: Setting meaningful financial and growth targets — share the story about a firm that picked vanity metrics vs. one that picked metrics that actually moved partner behavior.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Final V/TO slide. Tie it back to the partner role. STORY CUE: Hold-leaders-accountable story works well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EOS Rocks/IDS adapted for CPA. Keep simple — partners don't want a methodology, they want a rhythm.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FORCE the writing. 90 seconds silent write, then 2-min pair share, then 2-3 share aloud.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Pause. Hold the silence. Then close.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tel:+14407233653" TargetMode="Externa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93ABBA60-3F2A-5640-A277-70F2D37DB1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6823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6DF1765E-07F1-A74D-93F6-1D0CD19214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684202"/>
            <a:ext cx="6823075" cy="43101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722905E-18D0-9A40-94F0-AFF00C433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189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6B418CC-FF67-AF79-6984-5026CC3DE9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59863" y="0"/>
            <a:ext cx="5175858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63B1F5-7529-0F4D-8786-8A9559029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93ABBA60-3F2A-5640-A277-70F2D37DB1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6823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6DF1765E-07F1-A74D-93F6-1D0CD19214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684202"/>
            <a:ext cx="6823075" cy="43101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4046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89ECA0B-4EA0-2B69-093D-A0C6972916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422401"/>
            <a:ext cx="12192000" cy="253999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BA3099FC-E69E-D240-898E-482ADEEFFF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8025" y="4251213"/>
            <a:ext cx="2847975" cy="13876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66C1FE-FC46-CE47-B6BE-C7486DE4D4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9700" y="4251213"/>
            <a:ext cx="7797800" cy="20607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23D47808-EE2D-9B44-9998-19A926737F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112045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948AA2D-9CB7-9348-B6D2-BCDD23190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011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29591BA-3DD6-F34F-AF81-DFDF20008F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0CB94B5F-C2CE-AB41-B4DE-37C2206E9C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2185800"/>
            <a:ext cx="11102975" cy="3935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B9CC2F0-03CA-B54B-88D6-A463814F93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267" y="1606498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>
                <a:solidFill>
                  <a:schemeClr val="accent2"/>
                </a:solidFill>
                <a:latin typeface="Georgia" panose="02040502050405020303" pitchFamily="18" charset="0"/>
                <a:ea typeface="Geneva" panose="020B050303040404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5A79C7-B98D-3246-A0D2-2BB865275D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92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3F519F-E280-1A43-AB91-D413287B8C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47772" y="0"/>
            <a:ext cx="8875059" cy="6858000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939661D-F26F-C84B-9549-56E1142ABF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F9E25F9-B7ED-444B-AAB6-51274CF6AB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7272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46A3689-0C2B-CB45-A651-D5362D045787}"/>
              </a:ext>
            </a:extLst>
          </p:cNvPr>
          <p:cNvSpPr txBox="1">
            <a:spLocks/>
          </p:cNvSpPr>
          <p:nvPr userDrawn="1"/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993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15093C-2676-118D-CB05-D93B5C1B82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73401" y="1267399"/>
            <a:ext cx="3811588" cy="22369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188326F7-9B98-B8A1-0603-2D1E6EEA43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73401" y="3884440"/>
            <a:ext cx="3811588" cy="22369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A2B80FA-7454-E144-9450-29E52EBCBA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8D4953C-F73B-4F49-9E7E-0EF57390F5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5" y="1727200"/>
            <a:ext cx="65055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ED3F63-8E61-9441-8E48-77F86A06B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63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4388A-E007-5744-46FE-3841044D5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3C5B07-4BC3-3A14-6C84-8D464D513E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78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C5FD86B-B993-D446-8A56-E4C425EBA5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3B4FA09D-1C69-9F4F-A587-D61D1457EA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40050" y="1816100"/>
            <a:ext cx="2806700" cy="4305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32641D26-24B7-724A-A09C-DE60005600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23300" y="1816100"/>
            <a:ext cx="2806700" cy="4305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FCEC77-B12E-0D4E-926B-3E5914C941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60450" y="1816100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8F9F32-953F-234B-AB05-3A0588E6B6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0450" y="4216400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D489ED8-FFEE-7740-B052-2C3461248AB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19900" y="1799363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86158EB-4C40-DE45-AF68-F1D0C18336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19900" y="4199663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E0F3104-558D-E646-964C-D684CE01B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71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C5FD86B-B993-D446-8A56-E4C425EBA5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8F9F32-953F-234B-AB05-3A0588E6B6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2925" y="3627634"/>
            <a:ext cx="2139950" cy="24429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21DBC94-747D-394B-A54C-95308A0414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727200"/>
            <a:ext cx="11102975" cy="1651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E9B9496-0453-154F-925D-72BCA66C55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08300" y="3627634"/>
            <a:ext cx="8737600" cy="24429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C4501C6-694F-7742-8BDB-4AF3208FC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771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A830273-8BCE-5E47-B4DC-B004D619C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678188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8F20A7C-A969-B340-BDA6-EE9140E8DF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28640" y="1906617"/>
            <a:ext cx="5064860" cy="120488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509CE86-A910-714F-B854-8A1BA42CF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8640" y="3245002"/>
            <a:ext cx="4899760" cy="25588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</a:lstStyle>
          <a:p>
            <a:pPr lvl="0"/>
            <a:r>
              <a:rPr lang="en-US"/>
              <a:t>Enter text here</a:t>
            </a:r>
          </a:p>
          <a:p>
            <a:pPr lvl="1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E24FBD-908A-D64C-9EB8-0DA4C820F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2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E9C9F-6C63-E2E8-5330-E580D2181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7011C8-B4F3-9755-B39B-11BDCB5F6B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19576-3D46-128E-DEB6-834E5E66E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3521C-510D-733A-7F9D-143DD60D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DA5AD-8C50-623C-0920-F7894DD2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92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68EFA-B8BB-6D70-5A15-73B8E5C1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03B43-5865-A7D5-D7AF-BC7C524BD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94B00-6F39-320C-5026-D350F90F7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66B-B2CD-8978-04B7-2DCD7E5E9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BBC6F-939F-E103-E8C6-9AF222DC8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69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F35C4-1534-A659-B80D-55EE5FE1D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77619-F74E-B9B5-B6E4-6D2DA6B39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43B5E-CC93-329B-4C87-F46D86F7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2DC0D-5564-6EFF-3918-86B4A2744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85D63-63C8-111D-25F0-47DC8774D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78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00195-12D0-5BD1-9ED5-5E07314FC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4AA5B-642B-B7FD-0CC7-043534541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C54FBC-AC4E-B34D-20FD-A411D709A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3A7905-2177-1813-A2E0-46E08ACAE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986E6-E73B-A31C-A0F2-4946A62C5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C40C5-5E60-922D-6160-3393172F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37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C1093-CE3F-945D-8B19-F8C5CD2AD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0F790-F4DB-2FBE-EC38-98F3DB43B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A6912-C32F-005C-39A0-AF00F6018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1CE8EE-BBD0-8441-F204-E1E407EAF6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32E9E0-03EE-434E-1A99-E7B9C09F98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977F4D-8790-A695-113E-F1A84B53C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A436BA-47F9-BAC1-3ACB-EAF6465D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F3EF29-B729-4811-EF28-5958E300B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7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C277D-8223-4C0C-5EE8-D61E74D8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20BD33-87A7-785F-5709-A2A19198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F1F124-96B3-3B54-6FB3-0BC5A4A1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16E66-B1D9-D761-7E10-A0130CDC6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6239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7465C3-A3D2-4D8C-B186-6527AA65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E52084-0BBF-60E5-0805-DEC848806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C159E-BF75-03D7-1C62-F6C302202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052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60A7E-CBD6-00DF-D261-EAD45C6E7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0697A-0AE6-D2FE-DB9D-8025FE898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EFABB-2ACF-A0FF-641E-033CBF09F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909728-C7D4-FA2C-5120-2560FDDE6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3B554-FF0B-66D6-3132-553B29552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BD4E3-7D1D-9E45-3673-9A599BB94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052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F6187-7D40-435D-2B98-24460C86D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D55E2D-F3E7-1A41-1BEE-67BE0466DC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6B3E6-4597-C92B-3C5A-93AD316CC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BAC53-55BD-87B3-0185-BC523B12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BBCDB-42C7-F4FD-CB39-EB00DC712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E90B7B-5015-3AED-D0F4-755B682B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11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3716B-7C63-587C-0931-10CD3BE0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50E64E-DADC-90E0-D533-D61484B4E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BBB2F-1FD1-00D8-C9EE-F9BE6572B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8D8F-EA0D-E96A-A5C6-7F551AAF3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C06A4-C813-75B4-D72A-C31662C1A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055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BE9471-81E3-98CA-2BA4-2FE4DC7E73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5361DA-85B5-5C07-BC1D-6B22D8823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B6AA2-B0CB-0257-606C-2F3BCC726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9380F-596E-246B-3539-E7A8545A5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7CA8E-169E-7CC4-CC3A-8BE8DC828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032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A830273-8BCE-5E47-B4DC-B004D619C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678188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8F20A7C-A969-B340-BDA6-EE9140E8DF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28640" y="1906617"/>
            <a:ext cx="5064860" cy="120488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509CE86-A910-714F-B854-8A1BA42CF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8640" y="3245002"/>
            <a:ext cx="4899760" cy="25588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</a:lstStyle>
          <a:p>
            <a:pPr lvl="0"/>
            <a:r>
              <a:rPr lang="en-US"/>
              <a:t>Enter text here</a:t>
            </a:r>
          </a:p>
          <a:p>
            <a:pPr lvl="1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E24FBD-908A-D64C-9EB8-0DA4C820F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52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BAF765-8C18-B24F-BB6B-BC03E486B8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4640" y="14963"/>
            <a:ext cx="8875059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43CFAD0E-933D-8345-8BC1-A438279F62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437362"/>
            <a:ext cx="6175375" cy="4709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9251CCF-0C5D-844A-B60D-454B6F4CF4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696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0641FCC-CF38-4A42-8FB4-64051E912C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B270B4-A214-7E45-A890-6BAC4E8251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186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7BF21E8-06FE-ED4C-A7F8-A63567FD3E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283668" y="0"/>
            <a:ext cx="8875059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AD98D667-86D7-B74B-8C9A-71DA2CF566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2260600"/>
            <a:ext cx="6175375" cy="38861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944D738A-20C0-B748-B327-8E876267ED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175375" cy="1511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17909A9-92A2-0943-9F6E-218DE53AD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B6A588-9BAB-674F-9518-EC99DE8500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574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61E191F0-BA5B-0A49-BDC1-4DECCDAD29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473200"/>
            <a:ext cx="6708775" cy="46735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B8C35B4-31B4-D048-8B5B-3052C2A7FF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7087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DDEDFBC-2BBC-8044-9013-84D490E56244}"/>
              </a:ext>
            </a:extLst>
          </p:cNvPr>
          <p:cNvSpPr txBox="1">
            <a:spLocks/>
          </p:cNvSpPr>
          <p:nvPr userDrawn="1"/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941B7F-F83E-4140-8FFA-3D893A8E01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88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06CE2C6-5BEC-CA4A-8F6C-A915D31FC8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357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3171AAD-6D30-5A4E-A3D6-5A0DF12BE7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325" y="3857402"/>
            <a:ext cx="3114675" cy="2514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0DB25A1-DAC9-1E43-BD6B-225FEDAE1C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37000" y="3857402"/>
            <a:ext cx="7785100" cy="2327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639072D-8C41-BB47-BB95-5A5B2C6E3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D8DFD-91F9-6F41-B717-7AE9BCF6CF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183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C6EBC4-9D65-0E4C-8831-2DDF084CC2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8195" y="0"/>
            <a:ext cx="8875059" cy="6858000"/>
          </a:xfrm>
          <a:prstGeom prst="rect">
            <a:avLst/>
          </a:prstGeom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C06F77-82D9-DE4B-A069-2D36F7C941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5002A88-3E26-8741-BAE8-0DED09A792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4AE208B-DF49-924C-B420-795C25E84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17E1C6-8CA4-8E4E-9957-DC6FC17CC8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57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D7AE6CB-87A1-3D43-9BD4-92C9281F69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291777" y="6073"/>
            <a:ext cx="8875059" cy="6858000"/>
          </a:xfrm>
          <a:prstGeom prst="rect">
            <a:avLst/>
          </a:prstGeom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C06F77-82D9-DE4B-A069-2D36F7C941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5002A88-3E26-8741-BAE8-0DED09A792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24BD26C-36B6-FD46-9E18-55319D569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D21210-F709-B74D-945F-2B13F3A03B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2883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4C4DC40-F44D-8942-86BF-4BDE7229F72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841E3F2B-2A14-7C40-B5E7-D4ADE46D3B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4" y="2580299"/>
            <a:ext cx="10899775" cy="8319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756BCC41-7EB3-C74B-A59E-54467E16AC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6275" y="1587789"/>
            <a:ext cx="9353072" cy="83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AAD8674-0CFB-4147-B008-DDAF20B38B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76388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B846C891-3786-2C44-BE51-65461C3D1A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53954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4B9A5009-779C-E543-9A75-EEE8F7FC6DF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88887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60399EF4-7C0F-F344-84E0-C7D09670D8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775699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8" name="Slide Number Placeholder 5">
            <a:extLst>
              <a:ext uri="{FF2B5EF4-FFF2-40B4-BE49-F238E27FC236}">
                <a16:creationId xmlns:a16="http://schemas.microsoft.com/office/drawing/2014/main" id="{9B910354-0889-CB40-ABB2-B9E1E8B990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1699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4BC163D3-04B3-3948-A626-4D86AA27E5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76582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64C24395-19CC-DF44-B222-EF45EC319A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70122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FA691CF4-6F42-894B-8D5B-3C54E0F17D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895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 b="1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3AD2067D-F96D-2140-82C5-83EC1C0B1A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99481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 b="1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5519F6-B189-024C-B6ED-8E26415EBF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927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7CB1E-7CE7-EC43-BBFB-671E78489B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6308" y="6289415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E20B2A-CB08-0B49-B395-A410AE83215B}"/>
              </a:ext>
            </a:extLst>
          </p:cNvPr>
          <p:cNvSpPr/>
          <p:nvPr userDrawn="1"/>
        </p:nvSpPr>
        <p:spPr>
          <a:xfrm>
            <a:off x="1222644" y="5314139"/>
            <a:ext cx="3552405" cy="407585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1536AF-8612-DB42-9A92-EF3C4288DC1E}"/>
              </a:ext>
            </a:extLst>
          </p:cNvPr>
          <p:cNvSpPr/>
          <p:nvPr userDrawn="1"/>
        </p:nvSpPr>
        <p:spPr>
          <a:xfrm>
            <a:off x="4933827" y="5314139"/>
            <a:ext cx="2325080" cy="407585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60E78A-FBD3-2842-A1D9-CDD905B80AF0}"/>
              </a:ext>
            </a:extLst>
          </p:cNvPr>
          <p:cNvSpPr/>
          <p:nvPr userDrawn="1"/>
        </p:nvSpPr>
        <p:spPr>
          <a:xfrm>
            <a:off x="7406705" y="5314139"/>
            <a:ext cx="3552405" cy="407585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D3228BCE-70EE-F84E-9D25-F5F18E6A901E}"/>
              </a:ext>
            </a:extLst>
          </p:cNvPr>
          <p:cNvSpPr txBox="1"/>
          <p:nvPr userDrawn="1"/>
        </p:nvSpPr>
        <p:spPr>
          <a:xfrm>
            <a:off x="7406705" y="5246567"/>
            <a:ext cx="3552405" cy="359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</a:pPr>
            <a:r>
              <a:rPr lang="en-US" sz="1200" err="1">
                <a:latin typeface="Lato" panose="020F0502020204030203" pitchFamily="34" charset="77"/>
              </a:rPr>
              <a:t>info@windingriverconsulting.com</a:t>
            </a:r>
            <a:endParaRPr lang="en-US" sz="1200">
              <a:solidFill>
                <a:srgbClr val="000000"/>
              </a:solidFill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6BDD26C-C75F-3E46-83A2-348CACEC6A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1537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961EF129-930B-094A-A0AB-BEA0CDA447AE}"/>
              </a:ext>
            </a:extLst>
          </p:cNvPr>
          <p:cNvSpPr txBox="1"/>
          <p:nvPr userDrawn="1"/>
        </p:nvSpPr>
        <p:spPr>
          <a:xfrm>
            <a:off x="1222644" y="5295995"/>
            <a:ext cx="3552405" cy="319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862"/>
              </a:lnSpc>
              <a:spcBef>
                <a:spcPct val="0"/>
              </a:spcBef>
            </a:pPr>
            <a:r>
              <a:rPr lang="en-US" sz="1200" err="1">
                <a:latin typeface="Lato" panose="020F0502020204030203" pitchFamily="34" charset="77"/>
              </a:rPr>
              <a:t>windingriverconsulting.com</a:t>
            </a:r>
            <a:endParaRPr lang="en-US" sz="1200" u="none" strike="noStrike">
              <a:solidFill>
                <a:srgbClr val="000000"/>
              </a:solidFill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EFA36F9A-6792-8B4B-A70D-791108FBBE4C}"/>
              </a:ext>
            </a:extLst>
          </p:cNvPr>
          <p:cNvSpPr txBox="1"/>
          <p:nvPr userDrawn="1"/>
        </p:nvSpPr>
        <p:spPr>
          <a:xfrm>
            <a:off x="5196988" y="5295995"/>
            <a:ext cx="1798758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862"/>
              </a:lnSpc>
              <a:spcBef>
                <a:spcPct val="0"/>
              </a:spcBef>
            </a:pPr>
            <a:r>
              <a:rPr lang="en-US" sz="1200">
                <a:latin typeface="Lato" panose="020F0502020204030203" pitchFamily="34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(440) 723-3653</a:t>
            </a:r>
            <a:endParaRPr lang="en-US" sz="1200" u="none" strike="noStrike"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D47EE2-EE6B-D643-869F-99DACCC8F8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4308" y="6206608"/>
            <a:ext cx="2319154" cy="5307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CB3CD9-697B-0B45-91B5-0D7826F192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5533" y="3691803"/>
            <a:ext cx="2817920" cy="117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939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29591BA-3DD6-F34F-AF81-DFDF20008F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0CB94B5F-C2CE-AB41-B4DE-37C2206E9C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2185800"/>
            <a:ext cx="11102975" cy="3935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B9CC2F0-03CA-B54B-88D6-A463814F93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267" y="1606498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>
                <a:solidFill>
                  <a:schemeClr val="accent2"/>
                </a:solidFill>
                <a:latin typeface="Georgia" panose="02040502050405020303" pitchFamily="18" charset="0"/>
                <a:ea typeface="Geneva" panose="020B050303040404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5A79C7-B98D-3246-A0D2-2BB865275D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92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tx1"/>
            </a:gs>
            <a:gs pos="100000">
              <a:schemeClr val="tx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DB9A678-DFF9-DE4E-B319-FB98B625B542}"/>
              </a:ext>
            </a:extLst>
          </p:cNvPr>
          <p:cNvSpPr/>
          <p:nvPr userDrawn="1"/>
        </p:nvSpPr>
        <p:spPr>
          <a:xfrm>
            <a:off x="0" y="1447800"/>
            <a:ext cx="12192000" cy="54102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5DDEAC9-D10E-2B4E-8D31-DADF445F03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067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3A895FD5-5F33-FC44-95F7-927EAEA176B7}"/>
              </a:ext>
            </a:extLst>
          </p:cNvPr>
          <p:cNvSpPr txBox="1"/>
          <p:nvPr userDrawn="1"/>
        </p:nvSpPr>
        <p:spPr>
          <a:xfrm>
            <a:off x="381000" y="6495773"/>
            <a:ext cx="4454528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spc="-54">
                <a:solidFill>
                  <a:schemeClr val="tx1"/>
                </a:solidFill>
                <a:latin typeface="Lato" panose="020F0502020204030203" pitchFamily="34" charset="77"/>
                <a:ea typeface="Poppins"/>
                <a:cs typeface="Poppins"/>
                <a:sym typeface="Poppins"/>
              </a:rPr>
              <a:t>© Winding River Consulting  2026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94714F3C-FAFF-6E43-BB57-B5E49C335807}"/>
              </a:ext>
            </a:extLst>
          </p:cNvPr>
          <p:cNvSpPr txBox="1">
            <a:spLocks/>
          </p:cNvSpPr>
          <p:nvPr userDrawn="1"/>
        </p:nvSpPr>
        <p:spPr>
          <a:xfrm>
            <a:off x="695325" y="266700"/>
            <a:ext cx="5235575" cy="7444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6E5A2D-3CCF-5C4F-8D44-9D150CFF2F3C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6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11" r:id="rId2"/>
    <p:sldLayoutId id="2147483661" r:id="rId3"/>
    <p:sldLayoutId id="2147483662" r:id="rId4"/>
    <p:sldLayoutId id="2147483691" r:id="rId5"/>
    <p:sldLayoutId id="2147483665" r:id="rId6"/>
    <p:sldLayoutId id="2147483725" r:id="rId7"/>
    <p:sldLayoutId id="2147483693" r:id="rId8"/>
    <p:sldLayoutId id="2147483694" r:id="rId9"/>
    <p:sldLayoutId id="2147483726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963BBD-699B-115A-89DB-926673B6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F7D48-1E33-E5B0-BC9C-D2F6EDB79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0402-DF52-C371-5976-50778A2B7A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272B4-4D5A-BD42-1A25-40E3E11D9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382CA-A522-9F93-C85D-C19B90674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1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3000">
              <a:schemeClr val="tx1"/>
            </a:gs>
            <a:gs pos="100000">
              <a:schemeClr val="tx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2">
            <a:extLst>
              <a:ext uri="{FF2B5EF4-FFF2-40B4-BE49-F238E27FC236}">
                <a16:creationId xmlns:a16="http://schemas.microsoft.com/office/drawing/2014/main" id="{B60DA195-C1EA-D34F-A021-38A9E4085EE7}"/>
              </a:ext>
            </a:extLst>
          </p:cNvPr>
          <p:cNvSpPr txBox="1"/>
          <p:nvPr userDrawn="1"/>
        </p:nvSpPr>
        <p:spPr>
          <a:xfrm>
            <a:off x="392639" y="6516545"/>
            <a:ext cx="4454528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spc="-54">
                <a:solidFill>
                  <a:schemeClr val="bg1"/>
                </a:solidFill>
                <a:latin typeface="Lato" panose="020F0502020204030203" pitchFamily="34" charset="77"/>
                <a:ea typeface="Poppins"/>
                <a:cs typeface="Poppins"/>
                <a:sym typeface="Poppins"/>
              </a:rPr>
              <a:t>© Winding River Consulting  2026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D640AB1-C9D5-614F-B64B-34FD548BC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29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82" r:id="rId3"/>
    <p:sldLayoutId id="2147483683" r:id="rId4"/>
    <p:sldLayoutId id="2147483679" r:id="rId5"/>
    <p:sldLayoutId id="2147483681" r:id="rId6"/>
    <p:sldLayoutId id="2147483687" r:id="rId7"/>
    <p:sldLayoutId id="2147483672" r:id="rId8"/>
    <p:sldLayoutId id="2147483676" r:id="rId9"/>
    <p:sldLayoutId id="214748372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763215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People attending a meeting">
            <a:extLst>
              <a:ext uri="{FF2B5EF4-FFF2-40B4-BE49-F238E27FC236}">
                <a16:creationId xmlns:a16="http://schemas.microsoft.com/office/drawing/2014/main" id="{12FD3CAF-8E5A-5F4E-8056-19D786D0A2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35000"/>
          </a:blip>
          <a:srcRect l="25323" r="23575"/>
          <a:stretch>
            <a:fillRect/>
          </a:stretch>
        </p:blipFill>
        <p:spPr>
          <a:xfrm>
            <a:off x="6935205" y="0"/>
            <a:ext cx="5256795" cy="6858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8B0C3-AAC3-B74B-B8C4-2BA876DC12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b="0"/>
          </a:p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76F3A6-57CC-1C46-98F1-0D53A6091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466" y="0"/>
            <a:ext cx="887505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675552-F44F-2A49-AEEF-B24A02D2B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79" y="257884"/>
            <a:ext cx="4320318" cy="1798587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11B84C24-8815-2F72-9593-AED8D1FA76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2142" y="2544016"/>
            <a:ext cx="6643063" cy="28381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b="1">
                <a:latin typeface="Century Gothic" panose="020B0502020202020204" pitchFamily="34" charset="0"/>
              </a:rPr>
              <a:t>WELCOME!</a:t>
            </a:r>
            <a:endParaRPr lang="en-US" sz="2400">
              <a:latin typeface="Century Gothic" panose="020B0502020202020204" pitchFamily="34" charset="0"/>
            </a:endParaRPr>
          </a:p>
        </p:txBody>
      </p:sp>
      <p:grpSp>
        <p:nvGrpSpPr>
          <p:cNvPr id="6" name="Google Shape;171;p29">
            <a:extLst>
              <a:ext uri="{FF2B5EF4-FFF2-40B4-BE49-F238E27FC236}">
                <a16:creationId xmlns:a16="http://schemas.microsoft.com/office/drawing/2014/main" id="{33947FDA-61AB-A1D7-BCD5-35B31E489682}"/>
              </a:ext>
            </a:extLst>
          </p:cNvPr>
          <p:cNvGrpSpPr/>
          <p:nvPr/>
        </p:nvGrpSpPr>
        <p:grpSpPr>
          <a:xfrm>
            <a:off x="531708" y="5548421"/>
            <a:ext cx="5238750" cy="535781"/>
            <a:chOff x="3035300" y="4275139"/>
            <a:chExt cx="6985000" cy="714374"/>
          </a:xfrm>
        </p:grpSpPr>
        <p:grpSp>
          <p:nvGrpSpPr>
            <p:cNvPr id="9" name="Google Shape;172;p29">
              <a:extLst>
                <a:ext uri="{FF2B5EF4-FFF2-40B4-BE49-F238E27FC236}">
                  <a16:creationId xmlns:a16="http://schemas.microsoft.com/office/drawing/2014/main" id="{DF26EEFF-9D6D-3D1D-DF4C-C4D44262E00B}"/>
                </a:ext>
              </a:extLst>
            </p:cNvPr>
            <p:cNvGrpSpPr/>
            <p:nvPr/>
          </p:nvGrpSpPr>
          <p:grpSpPr>
            <a:xfrm>
              <a:off x="3035300" y="4275139"/>
              <a:ext cx="3060700" cy="714374"/>
              <a:chOff x="2762250" y="4275139"/>
              <a:chExt cx="3060700" cy="714374"/>
            </a:xfrm>
          </p:grpSpPr>
          <p:sp>
            <p:nvSpPr>
              <p:cNvPr id="13" name="Google Shape;173;p29">
                <a:extLst>
                  <a:ext uri="{FF2B5EF4-FFF2-40B4-BE49-F238E27FC236}">
                    <a16:creationId xmlns:a16="http://schemas.microsoft.com/office/drawing/2014/main" id="{3B463AA3-1FC3-FBEA-3780-BAC09F7801D4}"/>
                  </a:ext>
                </a:extLst>
              </p:cNvPr>
              <p:cNvSpPr/>
              <p:nvPr/>
            </p:nvSpPr>
            <p:spPr>
              <a:xfrm>
                <a:off x="2762250" y="4275139"/>
                <a:ext cx="3060700" cy="714374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" name="Google Shape;174;p29">
                <a:extLst>
                  <a:ext uri="{FF2B5EF4-FFF2-40B4-BE49-F238E27FC236}">
                    <a16:creationId xmlns:a16="http://schemas.microsoft.com/office/drawing/2014/main" id="{5506FD72-53E1-841E-42BC-94609E193769}"/>
                  </a:ext>
                </a:extLst>
              </p:cNvPr>
              <p:cNvSpPr txBox="1"/>
              <p:nvPr/>
            </p:nvSpPr>
            <p:spPr>
              <a:xfrm>
                <a:off x="3263901" y="4447660"/>
                <a:ext cx="2057400" cy="379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>
                  <a:defRPr/>
                </a:pPr>
                <a:r>
                  <a:rPr lang="en" b="1" dirty="0">
                    <a:solidFill>
                      <a:srgbClr val="FAF8FC"/>
                    </a:solidFill>
                    <a:latin typeface="Montserrat Light"/>
                    <a:sym typeface="Montserrat Light"/>
                  </a:rPr>
                  <a:t>October, 2026</a:t>
                </a:r>
                <a:endParaRPr lang="en-US" dirty="0"/>
              </a:p>
            </p:txBody>
          </p:sp>
        </p:grpSp>
        <p:grpSp>
          <p:nvGrpSpPr>
            <p:cNvPr id="10" name="Google Shape;175;p29">
              <a:extLst>
                <a:ext uri="{FF2B5EF4-FFF2-40B4-BE49-F238E27FC236}">
                  <a16:creationId xmlns:a16="http://schemas.microsoft.com/office/drawing/2014/main" id="{5A0BF8BA-9B71-ABC3-2A5C-C82084858B94}"/>
                </a:ext>
              </a:extLst>
            </p:cNvPr>
            <p:cNvGrpSpPr/>
            <p:nvPr/>
          </p:nvGrpSpPr>
          <p:grpSpPr>
            <a:xfrm>
              <a:off x="6959600" y="4275139"/>
              <a:ext cx="3060700" cy="714374"/>
              <a:chOff x="6527800" y="4275139"/>
              <a:chExt cx="3060700" cy="714374"/>
            </a:xfrm>
          </p:grpSpPr>
          <p:sp>
            <p:nvSpPr>
              <p:cNvPr id="11" name="Google Shape;176;p29">
                <a:extLst>
                  <a:ext uri="{FF2B5EF4-FFF2-40B4-BE49-F238E27FC236}">
                    <a16:creationId xmlns:a16="http://schemas.microsoft.com/office/drawing/2014/main" id="{728C23A2-3D7E-A37C-19E9-4E5C32FB87DD}"/>
                  </a:ext>
                </a:extLst>
              </p:cNvPr>
              <p:cNvSpPr/>
              <p:nvPr/>
            </p:nvSpPr>
            <p:spPr>
              <a:xfrm>
                <a:off x="6527800" y="4275139"/>
                <a:ext cx="3060700" cy="714374"/>
              </a:xfrm>
              <a:prstGeom prst="rect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2" name="Google Shape;177;p29">
                <a:extLst>
                  <a:ext uri="{FF2B5EF4-FFF2-40B4-BE49-F238E27FC236}">
                    <a16:creationId xmlns:a16="http://schemas.microsoft.com/office/drawing/2014/main" id="{EC19124A-280E-F5DD-40F3-2A8E4CA3F74E}"/>
                  </a:ext>
                </a:extLst>
              </p:cNvPr>
              <p:cNvSpPr txBox="1"/>
              <p:nvPr/>
            </p:nvSpPr>
            <p:spPr>
              <a:xfrm>
                <a:off x="6554099" y="4447667"/>
                <a:ext cx="3008100" cy="37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>
                  <a:defRPr/>
                </a:pPr>
                <a:r>
                  <a:rPr lang="en" b="1" dirty="0">
                    <a:solidFill>
                      <a:srgbClr val="FAF8FC"/>
                    </a:solidFill>
                    <a:latin typeface="Montserrat Light"/>
                    <a:sym typeface="Montserrat Light"/>
                  </a:rPr>
                  <a:t>Cohort 22</a:t>
                </a:r>
                <a:endParaRPr lang="en-US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380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DAC419-8832-AE47-8FE7-2671660240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HOUSEKEEPING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47E25-5233-A143-938D-136799ED39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5437" y="1749263"/>
            <a:ext cx="11102975" cy="3935600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n-US" sz="2000" b="1"/>
              <a:t>Meals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Dinners are offsite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Monday (MPB) – McCormick &amp; </a:t>
            </a:r>
            <a:r>
              <a:rPr lang="en-US" sz="2000" err="1"/>
              <a:t>Schmidts</a:t>
            </a:r>
            <a:r>
              <a:rPr lang="en-US" sz="2000"/>
              <a:t> at 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>
                <a:latin typeface="Segoe UI Symbol"/>
                <a:ea typeface="Segoe UI Symbol"/>
              </a:rPr>
              <a:t>Tuesday (MPB and BTB) – Shuttle to Fat Rosie's, meet in Lobby at 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Breakfast (8:00 AM – 9:00 AM) / Lunch (12:30) – Upper Ashburn </a:t>
            </a:r>
          </a:p>
          <a:p>
            <a:endParaRPr lang="en-US" sz="2000"/>
          </a:p>
          <a:p>
            <a:r>
              <a:rPr lang="en-US" sz="2000" b="1"/>
              <a:t>Workout</a:t>
            </a:r>
            <a:r>
              <a:rPr lang="en-US" sz="2000"/>
              <a:t> – Each morning at 7:00 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Segoe UI Symbol"/>
                <a:ea typeface="Segoe UI Symbol"/>
              </a:rPr>
              <a:t>Tuesday AM – Warhol B</a:t>
            </a:r>
            <a:endParaRPr 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Segoe UI Symbol"/>
                <a:ea typeface="Segoe UI Symbol"/>
              </a:rPr>
              <a:t>Wednesday AM – Warhol B</a:t>
            </a:r>
            <a:endParaRPr lang="en-US" sz="2000"/>
          </a:p>
          <a:p>
            <a:endParaRPr lang="en-US" sz="2000"/>
          </a:p>
          <a:p>
            <a:r>
              <a:rPr lang="en-US" sz="2000"/>
              <a:t>Scan the QR code on your folders to access the Resource Center</a:t>
            </a:r>
          </a:p>
          <a:p>
            <a:r>
              <a:rPr lang="en-US" sz="2000"/>
              <a:t>Intersession date – July 8</a:t>
            </a:r>
            <a:r>
              <a:rPr lang="en-US" sz="2000" baseline="30000"/>
              <a:t>th</a:t>
            </a:r>
            <a:r>
              <a:rPr lang="en-US" sz="2000"/>
              <a:t> at 1:00 PM CT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7CC7F1-6DBC-C646-9E1B-FC0F49EB5E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92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DFB8E-AE46-8F55-249F-D422421A6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2E1077-2423-1550-DE9B-F4E279AAE5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HOUSEKEEPING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6D6D8-5AE9-F517-134D-A3DF27E451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5437" y="1749263"/>
            <a:ext cx="11102975" cy="3935600"/>
          </a:xfrm>
        </p:spPr>
        <p:txBody>
          <a:bodyPr>
            <a:noAutofit/>
          </a:bodyPr>
          <a:lstStyle/>
          <a:p>
            <a:r>
              <a:rPr lang="en-US" sz="2000" b="1" err="1"/>
              <a:t>iLabs</a:t>
            </a:r>
            <a:r>
              <a:rPr lang="en-US" sz="2000" b="1"/>
              <a:t> Presentation – </a:t>
            </a:r>
            <a:r>
              <a:rPr lang="en-US" sz="2000"/>
              <a:t>Wednesday at 10:00 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Time each day allocated to work on this</a:t>
            </a:r>
          </a:p>
          <a:p>
            <a:endParaRPr lang="en-US" sz="2000"/>
          </a:p>
          <a:p>
            <a:r>
              <a:rPr lang="en-US" sz="2000" b="1"/>
              <a:t>Feedback &amp; CPE</a:t>
            </a:r>
            <a:r>
              <a:rPr lang="en-US" sz="200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Scan the QR code at the end of each session and complete the survey</a:t>
            </a:r>
          </a:p>
          <a:p>
            <a:endParaRPr lang="en-US" sz="2000"/>
          </a:p>
          <a:p>
            <a:r>
              <a:rPr lang="en-US" sz="2000" b="1"/>
              <a:t>Winning Ways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Reunion: November 11-12,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Conference: November 12-13, 2026</a:t>
            </a:r>
          </a:p>
          <a:p>
            <a:endParaRPr lang="en-US" sz="20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7F23DC-3590-E664-7EB8-D3D8DF652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55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DFB8E-AE46-8F55-249F-D422421A6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2E1077-2423-1550-DE9B-F4E279AAE5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HOUSEKEEPING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7F23DC-3590-E664-7EB8-D3D8DF652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4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FFC69D-570D-F280-32FE-56224D7692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44F869-5A4B-B631-B047-E26628D38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011" y="-38819"/>
            <a:ext cx="12261012" cy="689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981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9F4A0-E4A8-4A9C-E6B1-9729D18AE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362A2D-9669-5656-6AFC-6EE9BD2E74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Ice Breaker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1BD76-D3FE-77E4-FF7E-5080A7B96E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5437" y="1749263"/>
            <a:ext cx="11102975" cy="393560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What one thing are you scared about?</a:t>
            </a:r>
          </a:p>
          <a:p>
            <a:endParaRPr lang="en-US" sz="4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/>
              <a:t>One thing you are super excited about?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3473F-BECB-27D6-78F2-A579A658E5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81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206A0-17A7-776B-B141-6966E5455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AC5BE1-1F58-39C8-95FC-271284C819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Top Leadership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AAE7E-35AA-A5A4-4368-0F2300C6E6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5437" y="1749263"/>
            <a:ext cx="11102975" cy="3935600"/>
          </a:xfrm>
        </p:spPr>
        <p:txBody>
          <a:bodyPr>
            <a:noAutofit/>
          </a:bodyPr>
          <a:lstStyle/>
          <a:p>
            <a:r>
              <a:rPr lang="en-US" sz="2000" b="1"/>
              <a:t>What Cohort 21 Is Wrestling With Today</a:t>
            </a:r>
            <a:endParaRPr lang="en-US" sz="2000"/>
          </a:p>
          <a:p>
            <a:r>
              <a:rPr lang="en-US" sz="2000" b="1"/>
              <a:t>Delegation &amp; Developing the Next 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Pushing client work down, managing growth expectations, and building leaders — not just accountants</a:t>
            </a:r>
          </a:p>
          <a:p>
            <a:endParaRPr lang="en-US" sz="2000"/>
          </a:p>
          <a:p>
            <a:r>
              <a:rPr lang="en-US" sz="2000" b="1"/>
              <a:t>Accountability &amp; Follow-Through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Driving accountability in tracking, hours, and execution — translating strategy into consistent delivery.</a:t>
            </a:r>
          </a:p>
          <a:p>
            <a:endParaRPr lang="en-US" sz="2000"/>
          </a:p>
          <a:p>
            <a:r>
              <a:rPr lang="en-US" sz="2000" b="1"/>
              <a:t>Culture, Change &amp; Competing Priorities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Reviving a strong post-COVID culture, leading change, and balancing multiple priorities against a backdrop of AI and a sales-driven mindset.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CCAF5D-4CB7-6CFC-C410-FFEDABCC2E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339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206A0-17A7-776B-B141-6966E5455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AC5BE1-1F58-39C8-95FC-271284C819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What They Wish They'd Learned Earlier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AAE7E-35AA-A5A4-4368-0F2300C6E6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5437" y="1749263"/>
            <a:ext cx="11102975" cy="3935600"/>
          </a:xfrm>
        </p:spPr>
        <p:txBody>
          <a:bodyPr>
            <a:noAutofit/>
          </a:bodyPr>
          <a:lstStyle/>
          <a:p>
            <a:r>
              <a:rPr lang="en-US" sz="2000" b="1"/>
              <a:t>Skills Cohort 21 Would Have Built Sooner</a:t>
            </a:r>
            <a:endParaRPr lang="en-US" sz="2000"/>
          </a:p>
          <a:p>
            <a:r>
              <a:rPr lang="en-US" sz="2000" b="1"/>
              <a:t>Delegation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Letting go of work that should sit lower in the firm — and trusting others to carry it — would have reduced stress and accelerated growth.</a:t>
            </a:r>
          </a:p>
          <a:p>
            <a:endParaRPr lang="en-US" sz="2000"/>
          </a:p>
          <a:p>
            <a:r>
              <a:rPr lang="en-US" sz="2000" b="1"/>
              <a:t>Courage &amp; Hard Conversations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Developing a stronger backbone — making difficult decisions and accepting you can't please everyone.</a:t>
            </a:r>
          </a:p>
          <a:p>
            <a:endParaRPr lang="en-US" sz="2000"/>
          </a:p>
          <a:p>
            <a:r>
              <a:rPr lang="en-US" sz="2000" b="1"/>
              <a:t>Coaching, Listening &amp; Self-Awareness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Leading people to see their own potential, listening better, and understanding the business of public accounting — leadership is less about having the answers, more about building others.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CCAF5D-4CB7-6CFC-C410-FFEDABCC2E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952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206A0-17A7-776B-B141-6966E5455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AC5BE1-1F58-39C8-95FC-271284C819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How Cohort 21 Sees the Profession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AAE7E-35AA-A5A4-4368-0F2300C6E6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5437" y="1749263"/>
            <a:ext cx="11102975" cy="3935600"/>
          </a:xfrm>
        </p:spPr>
        <p:txBody>
          <a:bodyPr>
            <a:noAutofit/>
          </a:bodyPr>
          <a:lstStyle/>
          <a:p>
            <a:r>
              <a:rPr lang="en-US" sz="2000" b="1"/>
              <a:t>Top Challenges Facing Accounting Today</a:t>
            </a:r>
            <a:endParaRPr lang="en-US" sz="2000"/>
          </a:p>
          <a:p>
            <a:r>
              <a:rPr lang="en-US" sz="2000" b="1"/>
              <a:t>AI — Universal, Urgent, Unsettled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Named by every respondent — what tools to use, how to adopt them responsibly, and how that reshapes staff, judgment, and client service.</a:t>
            </a:r>
          </a:p>
          <a:p>
            <a:endParaRPr lang="en-US" sz="2000"/>
          </a:p>
          <a:p>
            <a:r>
              <a:rPr lang="en-US" sz="2000" b="1"/>
              <a:t>Talent &amp; Future Leaders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Talent shortages, flexible schedules, generational transitions, and developing the next wave of firm leaders.</a:t>
            </a:r>
          </a:p>
          <a:p>
            <a:endParaRPr lang="en-US" sz="2000"/>
          </a:p>
          <a:p>
            <a:r>
              <a:rPr lang="en-US" sz="2000" b="1"/>
              <a:t>Business Model in Transition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Private equity and consolidation, flaws in the billable hour, and the shift from transactional pricing to outcome- and advisory-based client relationships.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CCAF5D-4CB7-6CFC-C410-FFEDABCC2E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646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A603E-FE71-F99A-76A8-D09CB41DF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People attending a meeting">
            <a:extLst>
              <a:ext uri="{FF2B5EF4-FFF2-40B4-BE49-F238E27FC236}">
                <a16:creationId xmlns:a16="http://schemas.microsoft.com/office/drawing/2014/main" id="{70C70D84-B9CA-CB6F-6EE0-ECF1380269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35000"/>
          </a:blip>
          <a:srcRect l="25323" r="23575"/>
          <a:stretch>
            <a:fillRect/>
          </a:stretch>
        </p:blipFill>
        <p:spPr>
          <a:xfrm>
            <a:off x="6935205" y="0"/>
            <a:ext cx="5256795" cy="6858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29B882-258D-4FBD-A7B5-B2242B035C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b="0"/>
          </a:p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5934406-40ED-CF41-E052-CE1F0DC47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466" y="0"/>
            <a:ext cx="887505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F2069F-FD06-314F-3A4D-9E8ADC735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79" y="257884"/>
            <a:ext cx="4320318" cy="1798587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B2C14BF5-CD2A-41A2-078A-E7F68AAA2F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2142" y="2544016"/>
            <a:ext cx="6643063" cy="28381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b="1">
                <a:latin typeface="Century Gothic" panose="020B0502020202020204" pitchFamily="34" charset="0"/>
              </a:rPr>
              <a:t>Strategy, Execution, and the Horizon Mindset</a:t>
            </a:r>
          </a:p>
          <a:p>
            <a:pPr>
              <a:lnSpc>
                <a:spcPct val="150000"/>
              </a:lnSpc>
            </a:pPr>
            <a:r>
              <a:rPr lang="en-US" sz="3200">
                <a:latin typeface="Century Gothic" panose="020B0502020202020204" pitchFamily="34" charset="0"/>
              </a:rPr>
              <a:t>Turning Vision Into Action</a:t>
            </a:r>
            <a:endParaRPr lang="en-US" sz="2400">
              <a:latin typeface="Century Gothic" panose="020B0502020202020204" pitchFamily="34" charset="0"/>
            </a:endParaRPr>
          </a:p>
        </p:txBody>
      </p:sp>
      <p:grpSp>
        <p:nvGrpSpPr>
          <p:cNvPr id="6" name="Google Shape;171;p29">
            <a:extLst>
              <a:ext uri="{FF2B5EF4-FFF2-40B4-BE49-F238E27FC236}">
                <a16:creationId xmlns:a16="http://schemas.microsoft.com/office/drawing/2014/main" id="{DC3F2B5A-3AE5-15E1-8638-5F00EDF803A8}"/>
              </a:ext>
            </a:extLst>
          </p:cNvPr>
          <p:cNvGrpSpPr/>
          <p:nvPr/>
        </p:nvGrpSpPr>
        <p:grpSpPr>
          <a:xfrm>
            <a:off x="531708" y="5548421"/>
            <a:ext cx="5238750" cy="535781"/>
            <a:chOff x="3035300" y="4275139"/>
            <a:chExt cx="6985000" cy="714374"/>
          </a:xfrm>
        </p:grpSpPr>
        <p:grpSp>
          <p:nvGrpSpPr>
            <p:cNvPr id="9" name="Google Shape;172;p29">
              <a:extLst>
                <a:ext uri="{FF2B5EF4-FFF2-40B4-BE49-F238E27FC236}">
                  <a16:creationId xmlns:a16="http://schemas.microsoft.com/office/drawing/2014/main" id="{0434F324-0A81-309D-54C6-87BE7DEC500E}"/>
                </a:ext>
              </a:extLst>
            </p:cNvPr>
            <p:cNvGrpSpPr/>
            <p:nvPr/>
          </p:nvGrpSpPr>
          <p:grpSpPr>
            <a:xfrm>
              <a:off x="3035300" y="4275139"/>
              <a:ext cx="3060700" cy="714374"/>
              <a:chOff x="2762250" y="4275139"/>
              <a:chExt cx="3060700" cy="714374"/>
            </a:xfrm>
          </p:grpSpPr>
          <p:sp>
            <p:nvSpPr>
              <p:cNvPr id="13" name="Google Shape;173;p29">
                <a:extLst>
                  <a:ext uri="{FF2B5EF4-FFF2-40B4-BE49-F238E27FC236}">
                    <a16:creationId xmlns:a16="http://schemas.microsoft.com/office/drawing/2014/main" id="{1E660B82-F298-A5B9-05C0-16121861EABC}"/>
                  </a:ext>
                </a:extLst>
              </p:cNvPr>
              <p:cNvSpPr/>
              <p:nvPr/>
            </p:nvSpPr>
            <p:spPr>
              <a:xfrm>
                <a:off x="2762250" y="4275139"/>
                <a:ext cx="3060700" cy="714374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" name="Google Shape;174;p29">
                <a:extLst>
                  <a:ext uri="{FF2B5EF4-FFF2-40B4-BE49-F238E27FC236}">
                    <a16:creationId xmlns:a16="http://schemas.microsoft.com/office/drawing/2014/main" id="{E1A65B63-342E-C311-B3A8-B031F19414D5}"/>
                  </a:ext>
                </a:extLst>
              </p:cNvPr>
              <p:cNvSpPr txBox="1"/>
              <p:nvPr/>
            </p:nvSpPr>
            <p:spPr>
              <a:xfrm>
                <a:off x="3263901" y="4447660"/>
                <a:ext cx="2057400" cy="379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n" b="1">
                    <a:solidFill>
                      <a:srgbClr val="FAF8FC"/>
                    </a:solidFill>
                    <a:latin typeface="Montserrat Light"/>
                    <a:ea typeface="Montserrat Light"/>
                    <a:cs typeface="Montserrat Light"/>
                    <a:sym typeface="Montserrat Light"/>
                  </a:rPr>
                  <a:t>May, 2026</a:t>
                </a:r>
                <a:endParaRPr kumimoji="0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" name="Google Shape;175;p29">
              <a:extLst>
                <a:ext uri="{FF2B5EF4-FFF2-40B4-BE49-F238E27FC236}">
                  <a16:creationId xmlns:a16="http://schemas.microsoft.com/office/drawing/2014/main" id="{AB2E0CEC-5F91-BE41-65F3-C55BA1AF4ED0}"/>
                </a:ext>
              </a:extLst>
            </p:cNvPr>
            <p:cNvGrpSpPr/>
            <p:nvPr/>
          </p:nvGrpSpPr>
          <p:grpSpPr>
            <a:xfrm>
              <a:off x="6959600" y="4275139"/>
              <a:ext cx="3060700" cy="714374"/>
              <a:chOff x="6527800" y="4275139"/>
              <a:chExt cx="3060700" cy="714374"/>
            </a:xfrm>
          </p:grpSpPr>
          <p:sp>
            <p:nvSpPr>
              <p:cNvPr id="11" name="Google Shape;176;p29">
                <a:extLst>
                  <a:ext uri="{FF2B5EF4-FFF2-40B4-BE49-F238E27FC236}">
                    <a16:creationId xmlns:a16="http://schemas.microsoft.com/office/drawing/2014/main" id="{4BFC2373-0903-AF7E-7168-17731BA905D6}"/>
                  </a:ext>
                </a:extLst>
              </p:cNvPr>
              <p:cNvSpPr/>
              <p:nvPr/>
            </p:nvSpPr>
            <p:spPr>
              <a:xfrm>
                <a:off x="6527800" y="4275139"/>
                <a:ext cx="3060700" cy="714374"/>
              </a:xfrm>
              <a:prstGeom prst="rect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2" name="Google Shape;177;p29">
                <a:extLst>
                  <a:ext uri="{FF2B5EF4-FFF2-40B4-BE49-F238E27FC236}">
                    <a16:creationId xmlns:a16="http://schemas.microsoft.com/office/drawing/2014/main" id="{AC01343D-5B14-E6A8-99F5-392D0D828448}"/>
                  </a:ext>
                </a:extLst>
              </p:cNvPr>
              <p:cNvSpPr txBox="1"/>
              <p:nvPr/>
            </p:nvSpPr>
            <p:spPr>
              <a:xfrm>
                <a:off x="6554099" y="4447667"/>
                <a:ext cx="3008100" cy="37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>
                  <a:defRPr/>
                </a:pPr>
                <a:r>
                  <a:rPr lang="en" b="1">
                    <a:solidFill>
                      <a:srgbClr val="FAF8FC"/>
                    </a:solidFill>
                    <a:latin typeface="Montserrat Light"/>
                    <a:sym typeface="Montserrat Light"/>
                  </a:rPr>
                  <a:t>Brian Blaha</a:t>
                </a:r>
                <a:endParaRPr lang="en-US" b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71564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E10E8-30EE-674C-4ABF-14F918511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5A8C82-045E-F901-DAA6-E311F49F7A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3200"/>
              <a:t>Strategy + Execution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E688CC-F519-B650-64C3-92B3167B1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22119" y="1658860"/>
            <a:ext cx="11064240" cy="797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2200" b="0" i="1">
                <a:solidFill>
                  <a:srgbClr val="002845"/>
                </a:solidFill>
                <a:latin typeface="Georgia" panose="02040502050405020303" pitchFamily="18" charset="0"/>
              </a:rPr>
              <a:t>"Strategy without execution is a waste of time.</a:t>
            </a:r>
          </a:p>
          <a:p>
            <a:pPr algn="ctr">
              <a:lnSpc>
                <a:spcPct val="115000"/>
              </a:lnSpc>
            </a:pPr>
            <a:r>
              <a:rPr sz="2200" b="0" i="1">
                <a:solidFill>
                  <a:srgbClr val="008269"/>
                </a:solidFill>
                <a:latin typeface="Georgia" panose="02040502050405020303" pitchFamily="18" charset="0"/>
              </a:rPr>
              <a:t>Execution without strategy is a road to nowhere."</a:t>
            </a:r>
          </a:p>
        </p:txBody>
      </p:sp>
      <p:sp>
        <p:nvSpPr>
          <p:cNvPr id="7" name="Oval 6"/>
          <p:cNvSpPr/>
          <p:nvPr/>
        </p:nvSpPr>
        <p:spPr>
          <a:xfrm>
            <a:off x="2712719" y="2743200"/>
            <a:ext cx="3657600" cy="3657600"/>
          </a:xfrm>
          <a:prstGeom prst="ellipse">
            <a:avLst/>
          </a:prstGeom>
          <a:solidFill>
            <a:srgbClr val="0028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821679" y="2743200"/>
            <a:ext cx="3657600" cy="3657600"/>
          </a:xfrm>
          <a:prstGeom prst="ellipse">
            <a:avLst/>
          </a:prstGeom>
          <a:solidFill>
            <a:srgbClr val="0082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844991" y="3558242"/>
            <a:ext cx="2926080" cy="12652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sz="2200" b="1" i="0">
                <a:solidFill>
                  <a:srgbClr val="FFFFFF"/>
                </a:solidFill>
                <a:latin typeface="Segoe UI Variable Display" pitchFamily="2" charset="0"/>
              </a:rPr>
              <a:t>STRATEGY</a:t>
            </a:r>
          </a:p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400" b="0" i="0">
                <a:solidFill>
                  <a:srgbClr val="82CDF0"/>
                </a:solidFill>
                <a:latin typeface="Segoe UI Variable Display" pitchFamily="2" charset="0"/>
              </a:rPr>
              <a:t>Direction</a:t>
            </a:r>
          </a:p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400" b="0" i="0">
                <a:solidFill>
                  <a:srgbClr val="82CDF0"/>
                </a:solidFill>
                <a:latin typeface="Segoe UI Variable Display" pitchFamily="2" charset="0"/>
              </a:rPr>
              <a:t>Vision</a:t>
            </a:r>
          </a:p>
          <a:p>
            <a:pPr algn="ctr">
              <a:lnSpc>
                <a:spcPct val="115000"/>
              </a:lnSpc>
            </a:pPr>
            <a:r>
              <a:rPr sz="1400" b="0" i="0">
                <a:solidFill>
                  <a:srgbClr val="82CDF0"/>
                </a:solidFill>
                <a:latin typeface="Segoe UI Variable Display" pitchFamily="2" charset="0"/>
              </a:rPr>
              <a:t>Prioritization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97046" y="3488523"/>
            <a:ext cx="2926080" cy="12652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sz="2200" b="1" i="0">
                <a:solidFill>
                  <a:srgbClr val="FFFFFF"/>
                </a:solidFill>
                <a:latin typeface="Segoe UI Variable Display" pitchFamily="2" charset="0"/>
              </a:rPr>
              <a:t>EXECUTION</a:t>
            </a:r>
          </a:p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400" b="0" i="0">
                <a:solidFill>
                  <a:srgbClr val="82CDF0"/>
                </a:solidFill>
                <a:latin typeface="Segoe UI Variable Display" pitchFamily="2" charset="0"/>
              </a:rPr>
              <a:t>Action</a:t>
            </a:r>
          </a:p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400" b="0" i="0">
                <a:solidFill>
                  <a:srgbClr val="82CDF0"/>
                </a:solidFill>
                <a:latin typeface="Segoe UI Variable Display" pitchFamily="2" charset="0"/>
              </a:rPr>
              <a:t>Accountability</a:t>
            </a:r>
          </a:p>
          <a:p>
            <a:pPr algn="ctr">
              <a:lnSpc>
                <a:spcPct val="115000"/>
              </a:lnSpc>
            </a:pPr>
            <a:r>
              <a:rPr sz="1400" b="0" i="0">
                <a:solidFill>
                  <a:srgbClr val="82CDF0"/>
                </a:solidFill>
                <a:latin typeface="Segoe UI Variable Display" pitchFamily="2" charset="0"/>
              </a:rPr>
              <a:t>Results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64479" y="43205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96C23A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Segoe UI Variable Display" pitchFamily="2" charset="0"/>
              </a:rPr>
              <a:t>ALIGNMENT</a:t>
            </a:r>
          </a:p>
        </p:txBody>
      </p:sp>
    </p:spTree>
    <p:extLst>
      <p:ext uri="{BB962C8B-B14F-4D97-AF65-F5344CB8AC3E}">
        <p14:creationId xmlns:p14="http://schemas.microsoft.com/office/powerpoint/2010/main" val="3427766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720BF-7D04-2A4D-2E0B-DE4EBE8F9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DA2774-49A2-678E-7AFB-E7BC06B5FB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Ownership Defines Accountability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A242AF-7036-E001-3860-F7F760471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11680" y="2345238"/>
            <a:ext cx="3291840" cy="868680"/>
          </a:xfrm>
          <a:prstGeom prst="rect">
            <a:avLst/>
          </a:prstGeom>
          <a:solidFill>
            <a:srgbClr val="0028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Ins="137160" rtlCol="0" anchor="ctr"/>
          <a:lstStyle/>
          <a:p>
            <a:pPr algn="ctr"/>
            <a:r>
              <a:rPr lang="en-US" sz="2200" b="1">
                <a:solidFill>
                  <a:srgbClr val="FFFFFF"/>
                </a:solidFill>
                <a:latin typeface="Segoe UI Variable Display" pitchFamily="2" charset="0"/>
              </a:rPr>
              <a:t>Board of Directors</a:t>
            </a:r>
            <a:endParaRPr sz="2200" b="1">
              <a:solidFill>
                <a:srgbClr val="FFFFFF"/>
              </a:solidFill>
              <a:latin typeface="Segoe UI Variable Display" pitchFamily="2" charset="0"/>
            </a:endParaRPr>
          </a:p>
          <a:p>
            <a:pPr algn="ctr"/>
            <a:r>
              <a:rPr sz="1300" i="1">
                <a:solidFill>
                  <a:srgbClr val="FFFFFF"/>
                </a:solidFill>
                <a:latin typeface="Segoe UI Variable Display" pitchFamily="2" charset="0"/>
              </a:rPr>
              <a:t>Own the strategic direction.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1600" y="3378510"/>
            <a:ext cx="4572000" cy="868680"/>
          </a:xfrm>
          <a:prstGeom prst="rect">
            <a:avLst/>
          </a:prstGeom>
          <a:solidFill>
            <a:srgbClr val="0082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Ins="13716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Segoe UI Variable Display" pitchFamily="2" charset="0"/>
              </a:rPr>
              <a:t>LEADERS</a:t>
            </a:r>
          </a:p>
          <a:p>
            <a:pPr algn="ctr"/>
            <a:r>
              <a:rPr sz="1300" i="1">
                <a:solidFill>
                  <a:srgbClr val="FFFFFF"/>
                </a:solidFill>
                <a:latin typeface="Segoe UI Variable Display" pitchFamily="2" charset="0"/>
              </a:rPr>
              <a:t>Own the translation.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4411782"/>
            <a:ext cx="5852160" cy="868680"/>
          </a:xfrm>
          <a:prstGeom prst="rect">
            <a:avLst/>
          </a:prstGeom>
          <a:solidFill>
            <a:srgbClr val="82C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Ins="137160" rtlCol="0" anchor="ctr"/>
          <a:lstStyle/>
          <a:p>
            <a:pPr algn="ctr"/>
            <a:r>
              <a:rPr sz="2200" b="1">
                <a:solidFill>
                  <a:srgbClr val="002845"/>
                </a:solidFill>
                <a:latin typeface="Segoe UI Variable Display" pitchFamily="2" charset="0"/>
              </a:rPr>
              <a:t>TEAMS</a:t>
            </a:r>
          </a:p>
          <a:p>
            <a:pPr algn="ctr"/>
            <a:r>
              <a:rPr sz="1300" i="1">
                <a:solidFill>
                  <a:srgbClr val="002845"/>
                </a:solidFill>
                <a:latin typeface="Segoe UI Variable Display" pitchFamily="2" charset="0"/>
              </a:rPr>
              <a:t>Own the execution.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0" y="2710998"/>
            <a:ext cx="109728" cy="2651760"/>
          </a:xfrm>
          <a:prstGeom prst="rect">
            <a:avLst/>
          </a:prstGeom>
          <a:solidFill>
            <a:srgbClr val="96C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92440" y="2848158"/>
            <a:ext cx="3611880" cy="18583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6000" b="1" i="0">
                <a:solidFill>
                  <a:srgbClr val="96C23A"/>
                </a:solidFill>
              </a:rPr>
              <a:t>"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200" b="1" i="0">
                <a:solidFill>
                  <a:srgbClr val="002845"/>
                </a:solidFill>
                <a:latin typeface="Segoe UI Variable Display" pitchFamily="2" charset="0"/>
              </a:rPr>
              <a:t>If everyone's responsible,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2200" b="1" i="0">
                <a:solidFill>
                  <a:srgbClr val="002845"/>
                </a:solidFill>
                <a:latin typeface="Segoe UI Variable Display" pitchFamily="2" charset="0"/>
              </a:rPr>
              <a:t>no one is accountable.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2925" y="1491071"/>
            <a:ext cx="110642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1">
                <a:solidFill>
                  <a:srgbClr val="008269"/>
                </a:solidFill>
                <a:latin typeface="Segoe UI Variable Display" pitchFamily="2" charset="0"/>
              </a:rPr>
              <a:t>Strategy is everyone's responsibility — but not everyone's role.</a:t>
            </a:r>
          </a:p>
        </p:txBody>
      </p:sp>
    </p:spTree>
    <p:extLst>
      <p:ext uri="{BB962C8B-B14F-4D97-AF65-F5344CB8AC3E}">
        <p14:creationId xmlns:p14="http://schemas.microsoft.com/office/powerpoint/2010/main" val="977101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A17479-C08E-5F4E-BE32-CA7688F335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437" y="182607"/>
            <a:ext cx="11102975" cy="579302"/>
          </a:xfrm>
        </p:spPr>
        <p:txBody>
          <a:bodyPr/>
          <a:lstStyle/>
          <a:p>
            <a:r>
              <a:rPr lang="en-US"/>
              <a:t>Why is Execution So Hard?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42BF2E-8E68-9647-ADE5-9C0D969B63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8640" y="1564255"/>
            <a:ext cx="60350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008269"/>
                </a:solidFill>
              </a:rPr>
              <a:t>Common Barriers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2139065"/>
            <a:ext cx="411480" cy="411480"/>
          </a:xfrm>
          <a:prstGeom prst="ellipse">
            <a:avLst/>
          </a:prstGeom>
          <a:solidFill>
            <a:srgbClr val="0082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093345"/>
            <a:ext cx="548640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600" b="1" i="0">
                <a:solidFill>
                  <a:srgbClr val="002845"/>
                </a:solidFill>
              </a:rPr>
              <a:t>Lack of clarity and alignment.</a:t>
            </a:r>
          </a:p>
          <a:p>
            <a:pPr algn="l">
              <a:lnSpc>
                <a:spcPct val="115000"/>
              </a:lnSpc>
            </a:pPr>
            <a:r>
              <a:rPr sz="1200" b="0" i="1">
                <a:solidFill>
                  <a:srgbClr val="303438"/>
                </a:solidFill>
              </a:rPr>
              <a:t>Strategies exist on paper, not in people's calendars.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3053465"/>
            <a:ext cx="411480" cy="411480"/>
          </a:xfrm>
          <a:prstGeom prst="ellipse">
            <a:avLst/>
          </a:prstGeom>
          <a:solidFill>
            <a:srgbClr val="0082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3007745"/>
            <a:ext cx="548640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600" b="1" i="0">
                <a:solidFill>
                  <a:srgbClr val="002845"/>
                </a:solidFill>
              </a:rPr>
              <a:t>Too many priorities — not enough focus.</a:t>
            </a:r>
          </a:p>
          <a:p>
            <a:pPr algn="l">
              <a:lnSpc>
                <a:spcPct val="115000"/>
              </a:lnSpc>
            </a:pPr>
            <a:r>
              <a:rPr sz="1200" b="0" i="1">
                <a:solidFill>
                  <a:srgbClr val="303438"/>
                </a:solidFill>
              </a:rPr>
              <a:t>Everything is urgent; nothing is finished.</a:t>
            </a:r>
          </a:p>
        </p:txBody>
      </p:sp>
      <p:sp>
        <p:nvSpPr>
          <p:cNvPr id="11" name="Oval 10"/>
          <p:cNvSpPr/>
          <p:nvPr/>
        </p:nvSpPr>
        <p:spPr>
          <a:xfrm>
            <a:off x="548640" y="3967865"/>
            <a:ext cx="411480" cy="411480"/>
          </a:xfrm>
          <a:prstGeom prst="ellipse">
            <a:avLst/>
          </a:prstGeom>
          <a:solidFill>
            <a:srgbClr val="0082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3922145"/>
            <a:ext cx="548640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600" b="1" i="0">
                <a:solidFill>
                  <a:srgbClr val="002845"/>
                </a:solidFill>
              </a:rPr>
              <a:t>No cadence of accountability.</a:t>
            </a:r>
          </a:p>
          <a:p>
            <a:pPr algn="l">
              <a:lnSpc>
                <a:spcPct val="115000"/>
              </a:lnSpc>
            </a:pPr>
            <a:r>
              <a:rPr sz="1200" b="0" i="1">
                <a:solidFill>
                  <a:srgbClr val="303438"/>
                </a:solidFill>
              </a:rPr>
              <a:t>Decisions made; no one tracks follow-through.</a:t>
            </a:r>
          </a:p>
        </p:txBody>
      </p:sp>
      <p:sp>
        <p:nvSpPr>
          <p:cNvPr id="13" name="Oval 12"/>
          <p:cNvSpPr/>
          <p:nvPr/>
        </p:nvSpPr>
        <p:spPr>
          <a:xfrm>
            <a:off x="548640" y="4882265"/>
            <a:ext cx="411480" cy="411480"/>
          </a:xfrm>
          <a:prstGeom prst="ellipse">
            <a:avLst/>
          </a:prstGeom>
          <a:solidFill>
            <a:srgbClr val="0082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4836545"/>
            <a:ext cx="548640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600" b="1" i="0">
                <a:solidFill>
                  <a:srgbClr val="002845"/>
                </a:solidFill>
              </a:rPr>
              <a:t>Time-starved leaders stuck in delivery.</a:t>
            </a:r>
          </a:p>
          <a:p>
            <a:pPr algn="l">
              <a:lnSpc>
                <a:spcPct val="115000"/>
              </a:lnSpc>
            </a:pPr>
            <a:r>
              <a:rPr sz="1200" b="0" i="1">
                <a:solidFill>
                  <a:srgbClr val="303438"/>
                </a:solidFill>
              </a:rPr>
              <a:t>Partners pulled back into H1 work.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796665"/>
            <a:ext cx="60350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1">
                <a:solidFill>
                  <a:srgbClr val="D9534F"/>
                </a:solidFill>
              </a:rPr>
              <a:t>What else? — open discussion</a:t>
            </a:r>
          </a:p>
        </p:txBody>
      </p:sp>
      <p:sp>
        <p:nvSpPr>
          <p:cNvPr id="16" name="Merge 15"/>
          <p:cNvSpPr/>
          <p:nvPr/>
        </p:nvSpPr>
        <p:spPr>
          <a:xfrm>
            <a:off x="7312896" y="2089899"/>
            <a:ext cx="3931920" cy="2560320"/>
          </a:xfrm>
          <a:prstGeom prst="flowChartMerge">
            <a:avLst/>
          </a:prstGeom>
          <a:solidFill>
            <a:srgbClr val="82CDF0"/>
          </a:solidFill>
          <a:ln w="25400">
            <a:solidFill>
              <a:srgbClr val="0028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0096" y="2409939"/>
            <a:ext cx="30175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700" b="1" i="0">
                <a:solidFill>
                  <a:srgbClr val="002845"/>
                </a:solidFill>
              </a:rPr>
              <a:t>Ideas    </a:t>
            </a:r>
            <a:r>
              <a:rPr sz="1700" b="1" i="0" err="1">
                <a:solidFill>
                  <a:srgbClr val="002845"/>
                </a:solidFill>
              </a:rPr>
              <a:t>Ideas</a:t>
            </a:r>
            <a:r>
              <a:rPr sz="1700" b="1" i="0">
                <a:solidFill>
                  <a:srgbClr val="002845"/>
                </a:solidFill>
              </a:rPr>
              <a:t>    </a:t>
            </a:r>
            <a:r>
              <a:rPr sz="1700" b="1" i="0" err="1">
                <a:solidFill>
                  <a:srgbClr val="002845"/>
                </a:solidFill>
              </a:rPr>
              <a:t>Ideas</a:t>
            </a:r>
            <a:endParaRPr sz="1700" b="1" i="0">
              <a:solidFill>
                <a:srgbClr val="002845"/>
              </a:solidFill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sz="1700" b="1" i="0">
                <a:solidFill>
                  <a:srgbClr val="002845"/>
                </a:solidFill>
              </a:rPr>
              <a:t>Ideas    </a:t>
            </a:r>
            <a:r>
              <a:rPr sz="1700" b="1" i="0" err="1">
                <a:solidFill>
                  <a:srgbClr val="002845"/>
                </a:solidFill>
              </a:rPr>
              <a:t>Ideas</a:t>
            </a:r>
            <a:endParaRPr sz="1700" b="1" i="0">
              <a:solidFill>
                <a:srgbClr val="002845"/>
              </a:solidFill>
            </a:endParaRPr>
          </a:p>
          <a:p>
            <a:pPr algn="ctr">
              <a:lnSpc>
                <a:spcPct val="115000"/>
              </a:lnSpc>
            </a:pPr>
            <a:r>
              <a:rPr sz="1300" b="0" i="1">
                <a:solidFill>
                  <a:srgbClr val="002845"/>
                </a:solidFill>
              </a:rPr>
              <a:t>Initiatives &amp; Priorities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04536" y="4650219"/>
            <a:ext cx="548640" cy="777240"/>
          </a:xfrm>
          <a:prstGeom prst="rect">
            <a:avLst/>
          </a:prstGeom>
          <a:solidFill>
            <a:srgbClr val="82CDF0"/>
          </a:solidFill>
          <a:ln w="25400">
            <a:solidFill>
              <a:srgbClr val="0028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547336" y="5381739"/>
            <a:ext cx="1463040" cy="731520"/>
          </a:xfrm>
          <a:prstGeom prst="ellipse">
            <a:avLst/>
          </a:prstGeom>
          <a:solidFill>
            <a:srgbClr val="E8A61A"/>
          </a:solidFill>
          <a:ln w="25400">
            <a:solidFill>
              <a:srgbClr val="0028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1740643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You Can’t Do Everything.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583987D-D2E0-1EE4-C100-8ACF3AA32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336735"/>
              </p:ext>
            </p:extLst>
          </p:nvPr>
        </p:nvGraphicFramePr>
        <p:xfrm>
          <a:off x="3570287" y="1873419"/>
          <a:ext cx="5048250" cy="3111162"/>
        </p:xfrm>
        <a:graphic>
          <a:graphicData uri="http://schemas.openxmlformats.org/drawingml/2006/table">
            <a:tbl>
              <a:tblPr/>
              <a:tblGrid>
                <a:gridCol w="2524125">
                  <a:extLst>
                    <a:ext uri="{9D8B030D-6E8A-4147-A177-3AD203B41FA5}">
                      <a16:colId xmlns:a16="http://schemas.microsoft.com/office/drawing/2014/main" val="2988498338"/>
                    </a:ext>
                  </a:extLst>
                </a:gridCol>
                <a:gridCol w="2524125">
                  <a:extLst>
                    <a:ext uri="{9D8B030D-6E8A-4147-A177-3AD203B41FA5}">
                      <a16:colId xmlns:a16="http://schemas.microsoft.com/office/drawing/2014/main" val="3059599390"/>
                    </a:ext>
                  </a:extLst>
                </a:gridCol>
              </a:tblGrid>
              <a:tr h="1555581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High Impact/</a:t>
                      </a:r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Low Effort</a:t>
                      </a:r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u="none" strike="noStrike">
                          <a:solidFill>
                            <a:srgbClr val="FACA00"/>
                          </a:solidFill>
                          <a:effectLst/>
                          <a:latin typeface="Arial" panose="020B0604020202020204" pitchFamily="34" charset="0"/>
                        </a:rPr>
                        <a:t>Quick Wins</a:t>
                      </a:r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13049" cap="flat" cmpd="sng" algn="ctr">
                      <a:solidFill>
                        <a:srgbClr val="3794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049" cap="flat" cmpd="sng" algn="ctr">
                      <a:solidFill>
                        <a:srgbClr val="3794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80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96B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High Impact/</a:t>
                      </a:r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High Effort</a:t>
                      </a:r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u="none" strike="noStrike">
                          <a:solidFill>
                            <a:srgbClr val="FACA00"/>
                          </a:solidFill>
                          <a:effectLst/>
                          <a:latin typeface="Arial" panose="020B0604020202020204" pitchFamily="34" charset="0"/>
                        </a:rPr>
                        <a:t>Strategic Initiatives</a:t>
                      </a:r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049" cap="flat" cmpd="sng" algn="ctr">
                      <a:solidFill>
                        <a:srgbClr val="3794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049" cap="flat" cmpd="sng" algn="ctr">
                      <a:solidFill>
                        <a:srgbClr val="3794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80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328768"/>
                  </a:ext>
                </a:extLst>
              </a:tr>
              <a:tr h="1555581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 Impact/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 Effort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u="none" strike="noStrike">
                          <a:solidFill>
                            <a:srgbClr val="FACA00"/>
                          </a:solidFill>
                          <a:effectLst/>
                          <a:latin typeface="Arial" panose="020B0604020202020204" pitchFamily="34" charset="0"/>
                        </a:rPr>
                        <a:t>Incremental Improvements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3049" cap="flat" cmpd="sng" algn="ctr">
                      <a:solidFill>
                        <a:srgbClr val="3794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049" cap="flat" cmpd="sng" algn="ctr">
                      <a:solidFill>
                        <a:srgbClr val="3794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80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049" cap="flat" cmpd="sng" algn="ctr">
                      <a:solidFill>
                        <a:srgbClr val="3794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 Impact/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High Effort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u="none" strike="noStrike">
                          <a:solidFill>
                            <a:srgbClr val="FACA00"/>
                          </a:solidFill>
                          <a:effectLst/>
                          <a:latin typeface="Arial" panose="020B0604020202020204" pitchFamily="34" charset="0"/>
                        </a:rPr>
                        <a:t>Resource Drains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3049" cap="flat" cmpd="sng" algn="ctr">
                      <a:solidFill>
                        <a:srgbClr val="3794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049" cap="flat" cmpd="sng" algn="ctr">
                      <a:solidFill>
                        <a:srgbClr val="3794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80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049" cap="flat" cmpd="sng" algn="ctr">
                      <a:solidFill>
                        <a:srgbClr val="3794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778938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FCA16564-3BAC-97C1-79EC-C89F93922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0" y="26876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702AB9C-BE0D-8D2C-E5ED-3F52206AC24C}"/>
              </a:ext>
            </a:extLst>
          </p:cNvPr>
          <p:cNvCxnSpPr/>
          <p:nvPr/>
        </p:nvCxnSpPr>
        <p:spPr>
          <a:xfrm flipH="1">
            <a:off x="3328760" y="2086894"/>
            <a:ext cx="9800" cy="263212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6">
            <a:extLst>
              <a:ext uri="{FF2B5EF4-FFF2-40B4-BE49-F238E27FC236}">
                <a16:creationId xmlns:a16="http://schemas.microsoft.com/office/drawing/2014/main" id="{C338B517-5209-15C8-65CF-31CCD759701D}"/>
              </a:ext>
            </a:extLst>
          </p:cNvPr>
          <p:cNvSpPr txBox="1"/>
          <p:nvPr/>
        </p:nvSpPr>
        <p:spPr>
          <a:xfrm rot="16200000">
            <a:off x="2513404" y="3868186"/>
            <a:ext cx="1310852" cy="24622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000">
                <a:latin typeface="Montserrat ExtraBold"/>
              </a:rPr>
              <a:t>Lower Impact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2A365C-05C3-365E-4ABF-E21C16F3D1AF}"/>
              </a:ext>
            </a:extLst>
          </p:cNvPr>
          <p:cNvSpPr txBox="1"/>
          <p:nvPr/>
        </p:nvSpPr>
        <p:spPr>
          <a:xfrm rot="16200000">
            <a:off x="2513404" y="2245408"/>
            <a:ext cx="1310852" cy="24622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000">
                <a:latin typeface="Montserrat ExtraBold"/>
              </a:rPr>
              <a:t>Higher Impact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E3EE186-9ADE-4764-94FC-74A728083398}"/>
              </a:ext>
            </a:extLst>
          </p:cNvPr>
          <p:cNvCxnSpPr>
            <a:cxnSpLocks/>
          </p:cNvCxnSpPr>
          <p:nvPr/>
        </p:nvCxnSpPr>
        <p:spPr>
          <a:xfrm>
            <a:off x="4095750" y="5230892"/>
            <a:ext cx="4004810" cy="746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1">
            <a:extLst>
              <a:ext uri="{FF2B5EF4-FFF2-40B4-BE49-F238E27FC236}">
                <a16:creationId xmlns:a16="http://schemas.microsoft.com/office/drawing/2014/main" id="{F1D1CBC8-7AFA-B567-85CF-420B8F144251}"/>
              </a:ext>
            </a:extLst>
          </p:cNvPr>
          <p:cNvSpPr txBox="1"/>
          <p:nvPr/>
        </p:nvSpPr>
        <p:spPr>
          <a:xfrm>
            <a:off x="4173704" y="5200183"/>
            <a:ext cx="1310852" cy="24622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000">
                <a:latin typeface="Montserrat ExtraBold"/>
              </a:rPr>
              <a:t>Low Effort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67B22449-6D31-1CFC-797B-1E9B4B2097FB}"/>
              </a:ext>
            </a:extLst>
          </p:cNvPr>
          <p:cNvSpPr txBox="1"/>
          <p:nvPr/>
        </p:nvSpPr>
        <p:spPr>
          <a:xfrm>
            <a:off x="7108816" y="5200182"/>
            <a:ext cx="1310852" cy="24622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000">
                <a:latin typeface="Montserrat ExtraBold"/>
              </a:rPr>
              <a:t>High Effort</a:t>
            </a:r>
          </a:p>
        </p:txBody>
      </p:sp>
    </p:spTree>
    <p:extLst>
      <p:ext uri="{BB962C8B-B14F-4D97-AF65-F5344CB8AC3E}">
        <p14:creationId xmlns:p14="http://schemas.microsoft.com/office/powerpoint/2010/main" val="1098803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0E26F-FA90-2CAE-A849-FB04AA704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E4EE9B-40F3-6546-3F04-D9E0A1FC79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The Horizon Model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BDE07D-CC1F-8336-2899-6B2AE86499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14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26719" y="1863594"/>
            <a:ext cx="3657600" cy="4572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6719" y="1863594"/>
            <a:ext cx="3657600" cy="502920"/>
          </a:xfrm>
          <a:prstGeom prst="rect">
            <a:avLst/>
          </a:prstGeom>
          <a:solidFill>
            <a:srgbClr val="82C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599" y="1927602"/>
            <a:ext cx="9144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02845"/>
                </a:solidFill>
                <a:latin typeface="Segoe UI Variable Display" pitchFamily="2" charset="0"/>
              </a:rPr>
              <a:t>H1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1119" y="1973322"/>
            <a:ext cx="25603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002845"/>
                </a:solidFill>
                <a:latin typeface="Segoe UI Variable Display" pitchFamily="2" charset="0"/>
              </a:rPr>
              <a:t>OPERATIONAL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599" y="2640834"/>
            <a:ext cx="329184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1" i="0">
                <a:solidFill>
                  <a:srgbClr val="002845"/>
                </a:solidFill>
                <a:latin typeface="Segoe UI Variable Display" pitchFamily="2" charset="0"/>
              </a:rPr>
              <a:t>0 – 12 MONTHS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319" y="3326634"/>
            <a:ext cx="3200400" cy="11606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000" b="1" i="0">
                <a:solidFill>
                  <a:srgbClr val="303438"/>
                </a:solidFill>
                <a:latin typeface="Segoe UI Variable Display" pitchFamily="2" charset="0"/>
              </a:rPr>
              <a:t>LEADERSHIP ROLE</a:t>
            </a:r>
          </a:p>
          <a:p>
            <a:pPr algn="ctr">
              <a:lnSpc>
                <a:spcPct val="115000"/>
              </a:lnSpc>
              <a:spcAft>
                <a:spcPts val="1400"/>
              </a:spcAft>
            </a:pPr>
            <a:r>
              <a:rPr sz="1700" b="1" i="0">
                <a:solidFill>
                  <a:srgbClr val="002845"/>
                </a:solidFill>
                <a:latin typeface="Segoe UI Variable Display" pitchFamily="2" charset="0"/>
              </a:rPr>
              <a:t>Manager / Executer</a:t>
            </a:r>
          </a:p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000" b="1" i="0">
                <a:solidFill>
                  <a:srgbClr val="303438"/>
                </a:solidFill>
                <a:latin typeface="Segoe UI Variable Display" pitchFamily="2" charset="0"/>
              </a:rPr>
              <a:t>FOCUS</a:t>
            </a:r>
          </a:p>
          <a:p>
            <a:pPr algn="ctr">
              <a:lnSpc>
                <a:spcPct val="115000"/>
              </a:lnSpc>
            </a:pPr>
            <a:r>
              <a:rPr sz="1700" b="1" i="0">
                <a:solidFill>
                  <a:srgbClr val="002845"/>
                </a:solidFill>
                <a:latin typeface="Segoe UI Variable Display" pitchFamily="2" charset="0"/>
              </a:rPr>
              <a:t>Delivering Today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75359" y="4972554"/>
            <a:ext cx="2560320" cy="18288"/>
          </a:xfrm>
          <a:prstGeom prst="rect">
            <a:avLst/>
          </a:prstGeom>
          <a:solidFill>
            <a:srgbClr val="82C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5319" y="5109714"/>
            <a:ext cx="3200400" cy="8379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00" b="1" i="0">
                <a:solidFill>
                  <a:srgbClr val="303438"/>
                </a:solidFill>
                <a:latin typeface="Segoe UI Variable Display" pitchFamily="2" charset="0"/>
              </a:rPr>
              <a:t>KEY QUESTION</a:t>
            </a:r>
          </a:p>
          <a:p>
            <a:pPr algn="ctr">
              <a:lnSpc>
                <a:spcPct val="115000"/>
              </a:lnSpc>
            </a:pPr>
            <a:r>
              <a:rPr sz="1800" b="1" i="1">
                <a:solidFill>
                  <a:srgbClr val="002845"/>
                </a:solidFill>
                <a:latin typeface="Segoe UI Variable Display" pitchFamily="2" charset="0"/>
              </a:rPr>
              <a:t>"What must we accomplish now?"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67199" y="1863594"/>
            <a:ext cx="3657600" cy="4572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67199" y="1863594"/>
            <a:ext cx="3657600" cy="502920"/>
          </a:xfrm>
          <a:prstGeom prst="rect">
            <a:avLst/>
          </a:prstGeom>
          <a:solidFill>
            <a:srgbClr val="0082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50079" y="1927602"/>
            <a:ext cx="9144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02845"/>
                </a:solidFill>
                <a:latin typeface="Segoe UI Variable Display" pitchFamily="2" charset="0"/>
              </a:rPr>
              <a:t>H2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81599" y="1973322"/>
            <a:ext cx="25603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002845"/>
                </a:solidFill>
                <a:latin typeface="Segoe UI Variable Display" pitchFamily="2" charset="0"/>
              </a:rPr>
              <a:t>STRATEGIC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50079" y="2640834"/>
            <a:ext cx="329184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1" i="0">
                <a:solidFill>
                  <a:srgbClr val="008269"/>
                </a:solidFill>
                <a:latin typeface="Segoe UI Variable Display" pitchFamily="2" charset="0"/>
              </a:rPr>
              <a:t>2 – 3 YEARS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95799" y="3326634"/>
            <a:ext cx="3200400" cy="11606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000" b="1" i="0">
                <a:solidFill>
                  <a:srgbClr val="303438"/>
                </a:solidFill>
                <a:latin typeface="Segoe UI Variable Display" pitchFamily="2" charset="0"/>
              </a:rPr>
              <a:t>LEADERSHIP ROLE</a:t>
            </a:r>
          </a:p>
          <a:p>
            <a:pPr algn="ctr">
              <a:lnSpc>
                <a:spcPct val="115000"/>
              </a:lnSpc>
              <a:spcAft>
                <a:spcPts val="1400"/>
              </a:spcAft>
            </a:pPr>
            <a:r>
              <a:rPr sz="1700" b="1" i="0">
                <a:solidFill>
                  <a:srgbClr val="002845"/>
                </a:solidFill>
                <a:latin typeface="Segoe UI Variable Display" pitchFamily="2" charset="0"/>
              </a:rPr>
              <a:t>Builder / Innovator</a:t>
            </a:r>
          </a:p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000" b="1" i="0">
                <a:solidFill>
                  <a:srgbClr val="303438"/>
                </a:solidFill>
                <a:latin typeface="Segoe UI Variable Display" pitchFamily="2" charset="0"/>
              </a:rPr>
              <a:t>FOCUS</a:t>
            </a:r>
          </a:p>
          <a:p>
            <a:pPr algn="ctr">
              <a:lnSpc>
                <a:spcPct val="115000"/>
              </a:lnSpc>
            </a:pPr>
            <a:r>
              <a:rPr sz="1700" b="1" i="0">
                <a:solidFill>
                  <a:srgbClr val="002845"/>
                </a:solidFill>
                <a:latin typeface="Segoe UI Variable Display" pitchFamily="2" charset="0"/>
              </a:rPr>
              <a:t>Building Next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815839" y="4972554"/>
            <a:ext cx="2560320" cy="18288"/>
          </a:xfrm>
          <a:prstGeom prst="rect">
            <a:avLst/>
          </a:prstGeom>
          <a:solidFill>
            <a:srgbClr val="0082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95799" y="5109714"/>
            <a:ext cx="3200400" cy="5194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00" b="1" i="0">
                <a:solidFill>
                  <a:srgbClr val="303438"/>
                </a:solidFill>
                <a:latin typeface="Segoe UI Variable Display" pitchFamily="2" charset="0"/>
              </a:rPr>
              <a:t>KEY QUESTION</a:t>
            </a:r>
          </a:p>
          <a:p>
            <a:pPr algn="ctr">
              <a:lnSpc>
                <a:spcPct val="115000"/>
              </a:lnSpc>
            </a:pPr>
            <a:r>
              <a:rPr sz="1800" b="1" i="1">
                <a:solidFill>
                  <a:srgbClr val="008269"/>
                </a:solidFill>
                <a:latin typeface="Segoe UI Variable Display" pitchFamily="2" charset="0"/>
              </a:rPr>
              <a:t>"What will drive growth?"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07679" y="1863594"/>
            <a:ext cx="3657600" cy="4572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107679" y="1863594"/>
            <a:ext cx="3657600" cy="502920"/>
          </a:xfrm>
          <a:prstGeom prst="rect">
            <a:avLst/>
          </a:prstGeom>
          <a:solidFill>
            <a:srgbClr val="96C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90559" y="1927602"/>
            <a:ext cx="9144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02845"/>
                </a:solidFill>
                <a:latin typeface="Segoe UI Variable Display" pitchFamily="2" charset="0"/>
              </a:rPr>
              <a:t>H3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22079" y="1973322"/>
            <a:ext cx="25603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002845"/>
                </a:solidFill>
                <a:latin typeface="Segoe UI Variable Display" pitchFamily="2" charset="0"/>
              </a:rPr>
              <a:t>VISIONARY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90559" y="2640834"/>
            <a:ext cx="329184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1" i="0">
                <a:solidFill>
                  <a:srgbClr val="96C23A"/>
                </a:solidFill>
                <a:latin typeface="Segoe UI Variable Display" pitchFamily="2" charset="0"/>
              </a:rPr>
              <a:t>5 – 10 YEARS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36279" y="3326634"/>
            <a:ext cx="3200400" cy="11606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000" b="1" i="0">
                <a:solidFill>
                  <a:srgbClr val="303438"/>
                </a:solidFill>
                <a:latin typeface="Segoe UI Variable Display" pitchFamily="2" charset="0"/>
              </a:rPr>
              <a:t>LEADERSHIP ROLE</a:t>
            </a:r>
          </a:p>
          <a:p>
            <a:pPr algn="ctr">
              <a:lnSpc>
                <a:spcPct val="115000"/>
              </a:lnSpc>
              <a:spcAft>
                <a:spcPts val="1400"/>
              </a:spcAft>
            </a:pPr>
            <a:r>
              <a:rPr sz="1700" b="1" i="0">
                <a:solidFill>
                  <a:srgbClr val="002845"/>
                </a:solidFill>
                <a:latin typeface="Segoe UI Variable Display" pitchFamily="2" charset="0"/>
              </a:rPr>
              <a:t>Architect / Strategist</a:t>
            </a:r>
          </a:p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000" b="1" i="0">
                <a:solidFill>
                  <a:srgbClr val="303438"/>
                </a:solidFill>
                <a:latin typeface="Segoe UI Variable Display" pitchFamily="2" charset="0"/>
              </a:rPr>
              <a:t>FOCUS</a:t>
            </a:r>
          </a:p>
          <a:p>
            <a:pPr algn="ctr">
              <a:lnSpc>
                <a:spcPct val="115000"/>
              </a:lnSpc>
            </a:pPr>
            <a:r>
              <a:rPr sz="1700" b="1" i="0">
                <a:solidFill>
                  <a:srgbClr val="002845"/>
                </a:solidFill>
                <a:latin typeface="Segoe UI Variable Display" pitchFamily="2" charset="0"/>
              </a:rPr>
              <a:t>Shaping the Future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656319" y="4972554"/>
            <a:ext cx="2560320" cy="18288"/>
          </a:xfrm>
          <a:prstGeom prst="rect">
            <a:avLst/>
          </a:prstGeom>
          <a:solidFill>
            <a:srgbClr val="96C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36279" y="5109714"/>
            <a:ext cx="3200400" cy="5194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000" b="1" i="0">
                <a:solidFill>
                  <a:srgbClr val="303438"/>
                </a:solidFill>
                <a:latin typeface="Segoe UI Variable Display" pitchFamily="2" charset="0"/>
              </a:rPr>
              <a:t>KEY QUESTION</a:t>
            </a:r>
          </a:p>
          <a:p>
            <a:pPr algn="ctr">
              <a:lnSpc>
                <a:spcPct val="115000"/>
              </a:lnSpc>
            </a:pPr>
            <a:r>
              <a:rPr sz="1800" b="1" i="1">
                <a:solidFill>
                  <a:srgbClr val="96C23A"/>
                </a:solidFill>
                <a:latin typeface="Segoe UI Variable Display" pitchFamily="2" charset="0"/>
              </a:rPr>
              <a:t>"What could we become?"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9371" y="1503585"/>
            <a:ext cx="110642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1">
                <a:solidFill>
                  <a:srgbClr val="008269"/>
                </a:solidFill>
                <a:latin typeface="Georgia" panose="02040502050405020303" pitchFamily="18" charset="0"/>
              </a:rPr>
              <a:t>Leading Across Three Timeframes</a:t>
            </a:r>
          </a:p>
        </p:txBody>
      </p:sp>
    </p:spTree>
    <p:extLst>
      <p:ext uri="{BB962C8B-B14F-4D97-AF65-F5344CB8AC3E}">
        <p14:creationId xmlns:p14="http://schemas.microsoft.com/office/powerpoint/2010/main" val="908637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FEB4D-460C-A4AF-8E8A-99E78322F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C05EC1-FEC7-DC23-B908-9505591967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Where Are You Spending Your Time?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F1282A-9A08-37BC-E2C6-67641C21F2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15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26719" y="2468880"/>
            <a:ext cx="3657600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6719" y="2468880"/>
            <a:ext cx="3657600" cy="640080"/>
          </a:xfrm>
          <a:prstGeom prst="rect">
            <a:avLst/>
          </a:prstGeom>
          <a:solidFill>
            <a:srgbClr val="82C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pPr algn="ctr"/>
            <a:r>
              <a:rPr sz="1800" b="1">
                <a:solidFill>
                  <a:srgbClr val="002845"/>
                </a:solidFill>
                <a:latin typeface="Segoe UI Variable Display" pitchFamily="2" charset="0"/>
              </a:rPr>
              <a:t>H1 — Operational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99" y="3246120"/>
            <a:ext cx="3291840" cy="802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100" b="1" i="0">
                <a:solidFill>
                  <a:srgbClr val="303438"/>
                </a:solidFill>
                <a:latin typeface="Segoe UI Variable Display" pitchFamily="2" charset="0"/>
              </a:rPr>
              <a:t>% OF MY WEEK</a:t>
            </a:r>
          </a:p>
          <a:p>
            <a:pPr algn="ctr">
              <a:lnSpc>
                <a:spcPct val="115000"/>
              </a:lnSpc>
            </a:pPr>
            <a:r>
              <a:rPr sz="3600" b="1" i="0">
                <a:solidFill>
                  <a:srgbClr val="002845"/>
                </a:solidFill>
                <a:latin typeface="Segoe UI Variable Display" pitchFamily="2" charset="0"/>
              </a:rPr>
              <a:t>____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319" y="4663440"/>
            <a:ext cx="3200400" cy="11471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00" b="1" i="0">
                <a:solidFill>
                  <a:srgbClr val="303438"/>
                </a:solidFill>
                <a:latin typeface="Segoe UI Variable Display" pitchFamily="2" charset="0"/>
              </a:rPr>
              <a:t>ACTIVITIES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300" b="0" i="0">
                <a:solidFill>
                  <a:srgbClr val="E8E8E8"/>
                </a:solidFill>
                <a:latin typeface="Segoe UI Variable Display" pitchFamily="2" charset="0"/>
              </a:rPr>
              <a:t>_______________________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300" b="0" i="0">
                <a:solidFill>
                  <a:srgbClr val="E8E8E8"/>
                </a:solidFill>
                <a:latin typeface="Segoe UI Variable Display" pitchFamily="2" charset="0"/>
              </a:rPr>
              <a:t>_______________________</a:t>
            </a:r>
          </a:p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E8E8E8"/>
                </a:solidFill>
                <a:latin typeface="Segoe UI Variable Display" pitchFamily="2" charset="0"/>
              </a:rPr>
              <a:t>_______________________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67199" y="2468880"/>
            <a:ext cx="3657600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67199" y="2468880"/>
            <a:ext cx="3657600" cy="640080"/>
          </a:xfrm>
          <a:prstGeom prst="rect">
            <a:avLst/>
          </a:prstGeom>
          <a:solidFill>
            <a:srgbClr val="0082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 Variable Display" pitchFamily="2" charset="0"/>
              </a:rPr>
              <a:t>H2 — Strategic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50079" y="3246120"/>
            <a:ext cx="3291840" cy="802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100" b="1" i="0">
                <a:solidFill>
                  <a:srgbClr val="303438"/>
                </a:solidFill>
                <a:latin typeface="Segoe UI Variable Display" pitchFamily="2" charset="0"/>
              </a:rPr>
              <a:t>% OF MY WEEK</a:t>
            </a:r>
          </a:p>
          <a:p>
            <a:pPr algn="ctr">
              <a:lnSpc>
                <a:spcPct val="115000"/>
              </a:lnSpc>
            </a:pPr>
            <a:r>
              <a:rPr sz="3600" b="1" i="0">
                <a:solidFill>
                  <a:srgbClr val="008269"/>
                </a:solidFill>
                <a:latin typeface="Segoe UI Variable Display" pitchFamily="2" charset="0"/>
              </a:rPr>
              <a:t>____ 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95799" y="4663440"/>
            <a:ext cx="3200400" cy="11471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00" b="1" i="0">
                <a:solidFill>
                  <a:srgbClr val="303438"/>
                </a:solidFill>
                <a:latin typeface="Segoe UI Variable Display" pitchFamily="2" charset="0"/>
              </a:rPr>
              <a:t>ACTIVITIES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300" b="0" i="0">
                <a:solidFill>
                  <a:srgbClr val="E8E8E8"/>
                </a:solidFill>
                <a:latin typeface="Segoe UI Variable Display" pitchFamily="2" charset="0"/>
              </a:rPr>
              <a:t>_______________________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300" b="0" i="0">
                <a:solidFill>
                  <a:srgbClr val="E8E8E8"/>
                </a:solidFill>
                <a:latin typeface="Segoe UI Variable Display" pitchFamily="2" charset="0"/>
              </a:rPr>
              <a:t>_______________________</a:t>
            </a:r>
          </a:p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E8E8E8"/>
                </a:solidFill>
                <a:latin typeface="Segoe UI Variable Display" pitchFamily="2" charset="0"/>
              </a:rPr>
              <a:t>_______________________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7679" y="2468880"/>
            <a:ext cx="3657600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107679" y="2468880"/>
            <a:ext cx="3657600" cy="640080"/>
          </a:xfrm>
          <a:prstGeom prst="rect">
            <a:avLst/>
          </a:prstGeom>
          <a:solidFill>
            <a:srgbClr val="96C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pPr algn="ctr"/>
            <a:r>
              <a:rPr sz="1800" b="1">
                <a:solidFill>
                  <a:srgbClr val="002845"/>
                </a:solidFill>
                <a:latin typeface="Segoe UI Variable Display" pitchFamily="2" charset="0"/>
              </a:rPr>
              <a:t>H3 — Visionary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0559" y="3246120"/>
            <a:ext cx="3291840" cy="802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100" b="1" i="0">
                <a:solidFill>
                  <a:srgbClr val="303438"/>
                </a:solidFill>
                <a:latin typeface="Segoe UI Variable Display" pitchFamily="2" charset="0"/>
              </a:rPr>
              <a:t>% OF MY WEEK</a:t>
            </a:r>
          </a:p>
          <a:p>
            <a:pPr algn="ctr">
              <a:lnSpc>
                <a:spcPct val="115000"/>
              </a:lnSpc>
            </a:pPr>
            <a:r>
              <a:rPr sz="3600" b="1" i="0">
                <a:solidFill>
                  <a:srgbClr val="96C23A"/>
                </a:solidFill>
                <a:latin typeface="Segoe UI Variable Display" pitchFamily="2" charset="0"/>
              </a:rPr>
              <a:t>____ 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279" y="4663440"/>
            <a:ext cx="3200400" cy="11471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00" b="1" i="0">
                <a:solidFill>
                  <a:srgbClr val="303438"/>
                </a:solidFill>
                <a:latin typeface="Segoe UI Variable Display" pitchFamily="2" charset="0"/>
              </a:rPr>
              <a:t>ACTIVITIES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300" b="0" i="0">
                <a:solidFill>
                  <a:srgbClr val="E8E8E8"/>
                </a:solidFill>
                <a:latin typeface="Segoe UI Variable Display" pitchFamily="2" charset="0"/>
              </a:rPr>
              <a:t>_______________________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300" b="0" i="0">
                <a:solidFill>
                  <a:srgbClr val="E8E8E8"/>
                </a:solidFill>
                <a:latin typeface="Segoe UI Variable Display" pitchFamily="2" charset="0"/>
              </a:rPr>
              <a:t>_______________________</a:t>
            </a:r>
          </a:p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E8E8E8"/>
                </a:solidFill>
                <a:latin typeface="Segoe UI Variable Display" pitchFamily="2" charset="0"/>
              </a:rPr>
              <a:t>_______________________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1600200"/>
            <a:ext cx="11064240" cy="554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00" b="1" i="0">
                <a:solidFill>
                  <a:srgbClr val="00B050"/>
                </a:solidFill>
                <a:latin typeface="Segoe UI Variable Display" pitchFamily="2" charset="0"/>
              </a:rPr>
              <a:t>EXERCISE</a:t>
            </a:r>
          </a:p>
          <a:p>
            <a:pPr algn="l">
              <a:lnSpc>
                <a:spcPct val="115000"/>
              </a:lnSpc>
            </a:pPr>
            <a:r>
              <a:rPr sz="1800" b="0" i="1">
                <a:solidFill>
                  <a:srgbClr val="303438"/>
                </a:solidFill>
                <a:latin typeface="Segoe UI Variable Display" pitchFamily="2" charset="0"/>
              </a:rPr>
              <a:t>Estimate the % of your week spent in each horizon — and what activities live there.</a:t>
            </a:r>
          </a:p>
        </p:txBody>
      </p:sp>
    </p:spTree>
    <p:extLst>
      <p:ext uri="{BB962C8B-B14F-4D97-AF65-F5344CB8AC3E}">
        <p14:creationId xmlns:p14="http://schemas.microsoft.com/office/powerpoint/2010/main" val="1600203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1633B-378B-8543-029E-4C921FC46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28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E0E41E-B1C0-5456-3598-EF355FB88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31520" y="2377440"/>
            <a:ext cx="10515600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600" b="1" i="0">
                <a:solidFill>
                  <a:srgbClr val="96C23A"/>
                </a:solidFill>
              </a:rPr>
              <a:t>PART TWO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6000" b="1" i="0">
                <a:solidFill>
                  <a:srgbClr val="FFFFFF"/>
                </a:solidFill>
              </a:rPr>
              <a:t>Overarching Strategy</a:t>
            </a:r>
          </a:p>
          <a:p>
            <a:pPr algn="l">
              <a:lnSpc>
                <a:spcPct val="115000"/>
              </a:lnSpc>
            </a:pPr>
            <a:r>
              <a:rPr sz="2200" b="0" i="1">
                <a:solidFill>
                  <a:srgbClr val="82CDF0"/>
                </a:solidFill>
              </a:rPr>
              <a:t>From horizons to a clear North Star.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194560"/>
            <a:ext cx="1371600" cy="73152"/>
          </a:xfrm>
          <a:prstGeom prst="rect">
            <a:avLst/>
          </a:prstGeom>
          <a:solidFill>
            <a:srgbClr val="96C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78157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6C885-7BF0-6329-FECB-9403FC69B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92DBD3-8064-B457-E91D-0A3A20B91F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The Power of a Clear North Star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8D444A-D4FA-C622-B3BA-BA83FDCB4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17</a:t>
            </a:fld>
            <a:endParaRPr lang="en-US"/>
          </a:p>
        </p:txBody>
      </p:sp>
      <p:pic>
        <p:nvPicPr>
          <p:cNvPr id="7" name="Graphic 6" descr="Shooting star outline">
            <a:extLst>
              <a:ext uri="{FF2B5EF4-FFF2-40B4-BE49-F238E27FC236}">
                <a16:creationId xmlns:a16="http://schemas.microsoft.com/office/drawing/2014/main" id="{A20EDA5B-060E-C1F8-4756-9CD8AF70D0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01583" y="1603357"/>
            <a:ext cx="5183687" cy="5183687"/>
          </a:xfrm>
          <a:prstGeom prst="rect">
            <a:avLst/>
          </a:prstGeom>
        </p:spPr>
      </p:pic>
      <p:pic>
        <p:nvPicPr>
          <p:cNvPr id="9" name="Graphic 8" descr="Map compass with solid fill">
            <a:extLst>
              <a:ext uri="{FF2B5EF4-FFF2-40B4-BE49-F238E27FC236}">
                <a16:creationId xmlns:a16="http://schemas.microsoft.com/office/drawing/2014/main" id="{9A9691F9-3A48-9BF1-FD63-5D437DB33A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8252" y="2514600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02B7387-DA48-4BF9-A565-122441627050}"/>
              </a:ext>
            </a:extLst>
          </p:cNvPr>
          <p:cNvSpPr txBox="1"/>
          <p:nvPr/>
        </p:nvSpPr>
        <p:spPr>
          <a:xfrm>
            <a:off x="7508656" y="1916482"/>
            <a:ext cx="1553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Firm Values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91531E-866D-8831-5474-2E6CA5ECB680}"/>
              </a:ext>
            </a:extLst>
          </p:cNvPr>
          <p:cNvSpPr txBox="1"/>
          <p:nvPr/>
        </p:nvSpPr>
        <p:spPr>
          <a:xfrm>
            <a:off x="8162097" y="2598939"/>
            <a:ext cx="1553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People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E92175-CADE-824C-FD02-03E76354154C}"/>
              </a:ext>
            </a:extLst>
          </p:cNvPr>
          <p:cNvSpPr txBox="1"/>
          <p:nvPr/>
        </p:nvSpPr>
        <p:spPr>
          <a:xfrm>
            <a:off x="7843379" y="3281396"/>
            <a:ext cx="1553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Growth</a:t>
            </a:r>
          </a:p>
        </p:txBody>
      </p:sp>
    </p:spTree>
    <p:extLst>
      <p:ext uri="{BB962C8B-B14F-4D97-AF65-F5344CB8AC3E}">
        <p14:creationId xmlns:p14="http://schemas.microsoft.com/office/powerpoint/2010/main" val="3871351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53A4F-35F3-4911-FFB6-EBE4C8A1A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6921CE-FD70-EFF6-7F88-38E1A39F3C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925" y="446949"/>
            <a:ext cx="11102975" cy="579302"/>
          </a:xfrm>
        </p:spPr>
        <p:txBody>
          <a:bodyPr/>
          <a:lstStyle/>
          <a:p>
            <a:r>
              <a:rPr lang="en-US"/>
              <a:t>Firm Foundation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164CB0-0F10-656B-AC45-1F840C6622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18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26719" y="2173571"/>
            <a:ext cx="3657600" cy="4114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6719" y="2173571"/>
            <a:ext cx="822960" cy="640080"/>
          </a:xfrm>
          <a:prstGeom prst="rect">
            <a:avLst/>
          </a:prstGeom>
          <a:solidFill>
            <a:srgbClr val="0028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Segoe UI Variable Display" pitchFamily="2" charset="0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5399" y="2310731"/>
            <a:ext cx="269748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002845"/>
                </a:solidFill>
                <a:latin typeface="Segoe UI Variable Display" pitchFamily="2" charset="0"/>
              </a:rPr>
              <a:t>CORE PURPOSE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319" y="3042251"/>
            <a:ext cx="3200400" cy="11349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600" b="1" i="0">
                <a:solidFill>
                  <a:srgbClr val="002845"/>
                </a:solidFill>
                <a:latin typeface="Segoe UI Variable Display" pitchFamily="2" charset="0"/>
              </a:rPr>
              <a:t>Why do we exist — beyond making money?</a:t>
            </a:r>
          </a:p>
          <a:p>
            <a:pPr algn="l">
              <a:lnSpc>
                <a:spcPct val="115000"/>
              </a:lnSpc>
            </a:pPr>
            <a:r>
              <a:rPr sz="1300" b="0" i="1">
                <a:solidFill>
                  <a:srgbClr val="303438"/>
                </a:solidFill>
                <a:latin typeface="Segoe UI Variable Display" pitchFamily="2" charset="0"/>
              </a:rPr>
              <a:t>The reason partners and staff stay through the hard quarters.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67199" y="2173571"/>
            <a:ext cx="3657600" cy="4114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67199" y="2173571"/>
            <a:ext cx="822960" cy="640080"/>
          </a:xfrm>
          <a:prstGeom prst="rect">
            <a:avLst/>
          </a:prstGeom>
          <a:solidFill>
            <a:srgbClr val="0082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Segoe UI Variable Display" pitchFamily="2" charset="0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35879" y="2310731"/>
            <a:ext cx="269748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008269"/>
                </a:solidFill>
                <a:latin typeface="Segoe UI Variable Display" pitchFamily="2" charset="0"/>
              </a:rPr>
              <a:t>CORE VALUES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95799" y="3042251"/>
            <a:ext cx="3200400" cy="14180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600" b="1" i="0">
                <a:solidFill>
                  <a:srgbClr val="002845"/>
                </a:solidFill>
                <a:latin typeface="Segoe UI Variable Display" pitchFamily="2" charset="0"/>
              </a:rPr>
              <a:t>3–5 values guiding how we work with clients, staff, and each other.</a:t>
            </a:r>
          </a:p>
          <a:p>
            <a:pPr algn="l">
              <a:lnSpc>
                <a:spcPct val="115000"/>
              </a:lnSpc>
            </a:pPr>
            <a:r>
              <a:rPr sz="1300" b="0" i="1">
                <a:solidFill>
                  <a:srgbClr val="303438"/>
                </a:solidFill>
                <a:latin typeface="Segoe UI Variable Display" pitchFamily="2" charset="0"/>
              </a:rPr>
              <a:t>Behaviors you'd hire, fire, and reward against.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7679" y="2173571"/>
            <a:ext cx="3657600" cy="4114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107679" y="2173571"/>
            <a:ext cx="822960" cy="640080"/>
          </a:xfrm>
          <a:prstGeom prst="rect">
            <a:avLst/>
          </a:prstGeom>
          <a:solidFill>
            <a:srgbClr val="96C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Segoe UI Variable Display" pitchFamily="2" charset="0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76359" y="2310731"/>
            <a:ext cx="269748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96C23A"/>
                </a:solidFill>
                <a:latin typeface="Segoe UI Variable Display" pitchFamily="2" charset="0"/>
              </a:rPr>
              <a:t>NICHE / IDEAL CLIENT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279" y="3042251"/>
            <a:ext cx="3200400" cy="11349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600" b="1" i="0">
                <a:solidFill>
                  <a:srgbClr val="002845"/>
                </a:solidFill>
                <a:latin typeface="Segoe UI Variable Display" pitchFamily="2" charset="0"/>
              </a:rPr>
              <a:t>Who are we best positioned to serve?</a:t>
            </a:r>
          </a:p>
          <a:p>
            <a:pPr algn="l">
              <a:lnSpc>
                <a:spcPct val="115000"/>
              </a:lnSpc>
            </a:pPr>
            <a:r>
              <a:rPr sz="1300" b="0" i="1">
                <a:solidFill>
                  <a:srgbClr val="303438"/>
                </a:solidFill>
                <a:latin typeface="Segoe UI Variable Display" pitchFamily="2" charset="0"/>
              </a:rPr>
              <a:t>Where our expertise compounds — and where we say no.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8187" y="1647791"/>
            <a:ext cx="1106424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1">
                <a:solidFill>
                  <a:srgbClr val="008269"/>
                </a:solidFill>
                <a:latin typeface="Georgia" panose="02040502050405020303" pitchFamily="18" charset="0"/>
              </a:rPr>
              <a:t>Vision, Values &amp; Goals — anchor the firm before plotting trajectory.</a:t>
            </a:r>
          </a:p>
        </p:txBody>
      </p:sp>
    </p:spTree>
    <p:extLst>
      <p:ext uri="{BB962C8B-B14F-4D97-AF65-F5344CB8AC3E}">
        <p14:creationId xmlns:p14="http://schemas.microsoft.com/office/powerpoint/2010/main" val="1441004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164CB0-0F10-656B-AC45-1F840C6622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19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80999" y="2173571"/>
            <a:ext cx="3657600" cy="4023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0999" y="2173571"/>
            <a:ext cx="3657600" cy="777240"/>
          </a:xfrm>
          <a:prstGeom prst="rect">
            <a:avLst/>
          </a:prstGeom>
          <a:solidFill>
            <a:srgbClr val="96C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Segoe UI Variable Display" pitchFamily="2" charset="0"/>
              </a:rPr>
              <a:t>10-YEAR TARGET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319" y="3225131"/>
            <a:ext cx="3108960" cy="9289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700" b="1" i="0">
                <a:solidFill>
                  <a:srgbClr val="002845"/>
                </a:solidFill>
                <a:latin typeface="Segoe UI Variable Display" pitchFamily="2" charset="0"/>
              </a:rPr>
              <a:t>Long-term vision for the firm.</a:t>
            </a:r>
          </a:p>
          <a:p>
            <a:pPr algn="l">
              <a:lnSpc>
                <a:spcPct val="115000"/>
              </a:lnSpc>
            </a:pPr>
            <a:r>
              <a:rPr sz="1400" b="0" i="1">
                <a:solidFill>
                  <a:srgbClr val="303438"/>
                </a:solidFill>
                <a:latin typeface="Segoe UI Variable Display" pitchFamily="2" charset="0"/>
              </a:rPr>
              <a:t>Revenue scale, ownership structure, market position.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4056887" y="3956651"/>
            <a:ext cx="201168" cy="457200"/>
          </a:xfrm>
          <a:prstGeom prst="rightArrow">
            <a:avLst/>
          </a:prstGeom>
          <a:solidFill>
            <a:srgbClr val="96C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67199" y="2173571"/>
            <a:ext cx="3657600" cy="4023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67199" y="2173571"/>
            <a:ext cx="3657600" cy="777240"/>
          </a:xfrm>
          <a:prstGeom prst="rect">
            <a:avLst/>
          </a:prstGeom>
          <a:solidFill>
            <a:srgbClr val="0082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Segoe UI Variable Display" pitchFamily="2" charset="0"/>
              </a:rPr>
              <a:t>3-YEAR VISION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1519" y="3225131"/>
            <a:ext cx="3108960" cy="12298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700" b="1" i="0">
                <a:solidFill>
                  <a:srgbClr val="002845"/>
                </a:solidFill>
                <a:latin typeface="Segoe UI Variable Display" pitchFamily="2" charset="0"/>
              </a:rPr>
              <a:t>What does success look like in 3 years?</a:t>
            </a:r>
          </a:p>
          <a:p>
            <a:pPr algn="l">
              <a:lnSpc>
                <a:spcPct val="115000"/>
              </a:lnSpc>
            </a:pPr>
            <a:r>
              <a:rPr sz="1400" b="0" i="1">
                <a:solidFill>
                  <a:srgbClr val="303438"/>
                </a:solidFill>
                <a:latin typeface="Segoe UI Variable Display" pitchFamily="2" charset="0"/>
              </a:rPr>
              <a:t>Revenue, profit, client mix, service-line balance.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7943087" y="3956651"/>
            <a:ext cx="201168" cy="457200"/>
          </a:xfrm>
          <a:prstGeom prst="rightArrow">
            <a:avLst/>
          </a:prstGeom>
          <a:solidFill>
            <a:srgbClr val="96C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153399" y="2173571"/>
            <a:ext cx="3657600" cy="4023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153399" y="2173571"/>
            <a:ext cx="3657600" cy="777240"/>
          </a:xfrm>
          <a:prstGeom prst="rect">
            <a:avLst/>
          </a:prstGeom>
          <a:solidFill>
            <a:srgbClr val="82C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0" rtlCol="0" anchor="ctr"/>
          <a:lstStyle/>
          <a:p>
            <a:pPr algn="ctr"/>
            <a:r>
              <a:rPr sz="2200" b="1">
                <a:solidFill>
                  <a:srgbClr val="002845"/>
                </a:solidFill>
                <a:latin typeface="Segoe UI Variable Display" pitchFamily="2" charset="0"/>
              </a:rPr>
              <a:t>1-YEAR PLAN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27719" y="3225131"/>
            <a:ext cx="3108960" cy="9289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700" b="1" i="0">
                <a:solidFill>
                  <a:srgbClr val="002845"/>
                </a:solidFill>
                <a:latin typeface="Segoe UI Variable Display" pitchFamily="2" charset="0"/>
              </a:rPr>
              <a:t>Specific goals for this year.</a:t>
            </a:r>
          </a:p>
          <a:p>
            <a:pPr algn="l">
              <a:lnSpc>
                <a:spcPct val="115000"/>
              </a:lnSpc>
            </a:pPr>
            <a:r>
              <a:rPr sz="1400" b="0" i="1">
                <a:solidFill>
                  <a:srgbClr val="303438"/>
                </a:solidFill>
                <a:latin typeface="Segoe UI Variable Display" pitchFamily="2" charset="0"/>
              </a:rPr>
              <a:t>3–5 firmwide priorities. Owners. Metrics.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348139"/>
            <a:ext cx="1005840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200" b="0" i="0">
                <a:solidFill>
                  <a:srgbClr val="FFFFFF"/>
                </a:solidFill>
                <a:latin typeface="Century Gothic" panose="020B0502020202020204" pitchFamily="34" charset="0"/>
              </a:rPr>
              <a:t>Firm Trajectory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999" y="1589850"/>
            <a:ext cx="1106424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1">
                <a:solidFill>
                  <a:srgbClr val="008269"/>
                </a:solidFill>
                <a:latin typeface="Georgia" panose="02040502050405020303" pitchFamily="18" charset="0"/>
              </a:rPr>
              <a:t>10 years → 3 years → 1 year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164CB0-0F10-656B-AC45-1F840C6622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20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72439" y="2208077"/>
            <a:ext cx="5486400" cy="4023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72439" y="2208077"/>
            <a:ext cx="5486400" cy="77724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ISSUES / BARRIERS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199" y="3213917"/>
            <a:ext cx="4754880" cy="14688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800" b="1" i="0">
                <a:solidFill>
                  <a:srgbClr val="002845"/>
                </a:solidFill>
              </a:rPr>
              <a:t>What's getting in the way of progress today?</a:t>
            </a:r>
          </a:p>
          <a:p>
            <a:pPr algn="l">
              <a:lnSpc>
                <a:spcPct val="115000"/>
              </a:lnSpc>
              <a:spcAft>
                <a:spcPts val="1800"/>
              </a:spcAft>
            </a:pPr>
            <a:r>
              <a:rPr sz="1400" b="0" i="1">
                <a:solidFill>
                  <a:srgbClr val="303438"/>
                </a:solidFill>
              </a:rPr>
              <a:t>People. Process. Partner alignment.</a:t>
            </a:r>
          </a:p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0B0F0"/>
                </a:solidFill>
              </a:rPr>
              <a:t>Name them. Own them. Solve them in I</a:t>
            </a:r>
            <a:r>
              <a:rPr lang="en-US" sz="1500" b="1" i="0">
                <a:solidFill>
                  <a:srgbClr val="00B0F0"/>
                </a:solidFill>
              </a:rPr>
              <a:t>dentify </a:t>
            </a:r>
            <a:r>
              <a:rPr sz="1500" b="1" i="0">
                <a:solidFill>
                  <a:srgbClr val="00B0F0"/>
                </a:solidFill>
              </a:rPr>
              <a:t>D</a:t>
            </a:r>
            <a:r>
              <a:rPr lang="en-US" sz="1500" b="1" i="0">
                <a:solidFill>
                  <a:srgbClr val="00B0F0"/>
                </a:solidFill>
              </a:rPr>
              <a:t>iscuss </a:t>
            </a:r>
            <a:r>
              <a:rPr sz="1500" b="1" i="0">
                <a:solidFill>
                  <a:srgbClr val="00B0F0"/>
                </a:solidFill>
              </a:rPr>
              <a:t>S</a:t>
            </a:r>
            <a:r>
              <a:rPr lang="en-US" sz="1500" b="1" i="0">
                <a:solidFill>
                  <a:srgbClr val="00B0F0"/>
                </a:solidFill>
              </a:rPr>
              <a:t>olve (IDS)</a:t>
            </a:r>
            <a:r>
              <a:rPr sz="1500" b="1" i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3159" y="2208077"/>
            <a:ext cx="5486400" cy="4023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33159" y="2208077"/>
            <a:ext cx="5486400" cy="777240"/>
          </a:xfrm>
          <a:prstGeom prst="rect">
            <a:avLst/>
          </a:prstGeom>
          <a:solidFill>
            <a:srgbClr val="0082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PERSONAL VISION STATEMENT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98919" y="3213917"/>
            <a:ext cx="4754880" cy="2834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800" b="1" i="0">
                <a:solidFill>
                  <a:srgbClr val="002845"/>
                </a:solidFill>
              </a:rPr>
              <a:t>Where am I going as a leader in this firm?</a:t>
            </a:r>
          </a:p>
          <a:p>
            <a:pPr algn="l">
              <a:lnSpc>
                <a:spcPct val="115000"/>
              </a:lnSpc>
              <a:spcAft>
                <a:spcPts val="1800"/>
              </a:spcAft>
            </a:pPr>
            <a:r>
              <a:rPr sz="1400" b="0" i="1">
                <a:solidFill>
                  <a:srgbClr val="303438"/>
                </a:solidFill>
              </a:rPr>
              <a:t>Role. Impact. Legacy.</a:t>
            </a:r>
          </a:p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08269"/>
                </a:solidFill>
              </a:rPr>
              <a:t>Firm V/TO only works when each partner has a personal one.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439" y="442728"/>
            <a:ext cx="1005840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3200" b="0" i="0">
                <a:solidFill>
                  <a:srgbClr val="FFFFFF"/>
                </a:solidFill>
                <a:latin typeface="Century Gothic" panose="020B0502020202020204" pitchFamily="34" charset="0"/>
              </a:rPr>
              <a:t>Personal Alignment</a:t>
            </a:r>
            <a:endParaRPr sz="3200" b="0" i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2439" y="1655810"/>
            <a:ext cx="1106424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1">
                <a:solidFill>
                  <a:srgbClr val="008269"/>
                </a:solidFill>
                <a:latin typeface="Georgia" panose="02040502050405020303" pitchFamily="18" charset="0"/>
              </a:rPr>
              <a:t>Firm vision only works when partners can see themselves in it.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1FD70-7C60-9ED9-163B-0E0A37217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7BC0D64-509C-92DB-6F2F-D76051D09D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5035" y="447894"/>
            <a:ext cx="11102975" cy="579302"/>
          </a:xfrm>
        </p:spPr>
        <p:txBody>
          <a:bodyPr/>
          <a:lstStyle/>
          <a:p>
            <a:r>
              <a:rPr lang="en-US" sz="3200"/>
              <a:t>Accountability and Cadence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1A5988-9523-11FE-A872-1C716FA69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4402" y="1623060"/>
            <a:ext cx="1106424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1">
                <a:solidFill>
                  <a:srgbClr val="008269"/>
                </a:solidFill>
                <a:latin typeface="Georgia" panose="02040502050405020303" pitchFamily="18" charset="0"/>
              </a:rPr>
              <a:t>Three disciplines that turn strategy into rhythm.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0999" y="2194560"/>
            <a:ext cx="3657600" cy="3291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0999" y="2194560"/>
            <a:ext cx="3657600" cy="502920"/>
          </a:xfrm>
          <a:prstGeom prst="rect">
            <a:avLst/>
          </a:prstGeom>
          <a:solidFill>
            <a:srgbClr val="0028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3879" y="2258568"/>
            <a:ext cx="7315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Segoe UI Variable Display" pitchFamily="2" charset="0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2519" y="2304288"/>
            <a:ext cx="27432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Segoe UI Variable Display" pitchFamily="2" charset="0"/>
              </a:rPr>
              <a:t>OWNERSHIP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319" y="3108960"/>
            <a:ext cx="3108960" cy="10540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2000" b="1" i="0">
                <a:solidFill>
                  <a:srgbClr val="002845"/>
                </a:solidFill>
                <a:latin typeface="Segoe UI Variable Display" pitchFamily="2" charset="0"/>
              </a:rPr>
              <a:t>Who owns what?</a:t>
            </a:r>
          </a:p>
          <a:p>
            <a:pPr algn="l">
              <a:lnSpc>
                <a:spcPct val="130000"/>
              </a:lnSpc>
            </a:pPr>
            <a:r>
              <a:rPr sz="1400" b="0" i="1">
                <a:solidFill>
                  <a:srgbClr val="303438"/>
                </a:solidFill>
                <a:latin typeface="Segoe UI Variable Display" pitchFamily="2" charset="0"/>
              </a:rPr>
              <a:t>Every Rock has one accountable name. Not a committee.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67199" y="2194560"/>
            <a:ext cx="3657600" cy="3291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67199" y="2194560"/>
            <a:ext cx="3657600" cy="502920"/>
          </a:xfrm>
          <a:prstGeom prst="rect">
            <a:avLst/>
          </a:prstGeom>
          <a:solidFill>
            <a:srgbClr val="0082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50079" y="2258568"/>
            <a:ext cx="7315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Segoe UI Variable Display" pitchFamily="2" charset="0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98719" y="2304288"/>
            <a:ext cx="27432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Segoe UI Variable Display" pitchFamily="2" charset="0"/>
              </a:rPr>
              <a:t>CADENCE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1519" y="3108960"/>
            <a:ext cx="3108960" cy="14233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2000" b="1" i="0">
                <a:solidFill>
                  <a:srgbClr val="002845"/>
                </a:solidFill>
                <a:latin typeface="Segoe UI Variable Display" pitchFamily="2" charset="0"/>
              </a:rPr>
              <a:t>Quarterly Rocks. Weekly IDS.</a:t>
            </a:r>
          </a:p>
          <a:p>
            <a:pPr algn="l">
              <a:lnSpc>
                <a:spcPct val="130000"/>
              </a:lnSpc>
            </a:pPr>
            <a:r>
              <a:rPr sz="1400" b="0" i="1">
                <a:solidFill>
                  <a:srgbClr val="303438"/>
                </a:solidFill>
                <a:latin typeface="Segoe UI Variable Display" pitchFamily="2" charset="0"/>
              </a:rPr>
              <a:t>A rhythm partners can sustain — not another methodology.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53399" y="2194560"/>
            <a:ext cx="3657600" cy="3291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153399" y="2194560"/>
            <a:ext cx="3657600" cy="502920"/>
          </a:xfrm>
          <a:prstGeom prst="rect">
            <a:avLst/>
          </a:prstGeom>
          <a:solidFill>
            <a:srgbClr val="96C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36279" y="2258568"/>
            <a:ext cx="7315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Segoe UI Variable Display" pitchFamily="2" charset="0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84919" y="2304288"/>
            <a:ext cx="27432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Segoe UI Variable Display" pitchFamily="2" charset="0"/>
              </a:rPr>
              <a:t>MOMENTUM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27719" y="3108960"/>
            <a:ext cx="3108960" cy="14233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2000" b="1" i="0">
                <a:solidFill>
                  <a:srgbClr val="002845"/>
                </a:solidFill>
                <a:latin typeface="Segoe UI Variable Display" pitchFamily="2" charset="0"/>
              </a:rPr>
              <a:t>Simple scorecards, not just KPIs.</a:t>
            </a:r>
          </a:p>
          <a:p>
            <a:pPr algn="l">
              <a:lnSpc>
                <a:spcPct val="130000"/>
              </a:lnSpc>
            </a:pPr>
            <a:r>
              <a:rPr sz="1400" b="0" i="1">
                <a:solidFill>
                  <a:srgbClr val="303438"/>
                </a:solidFill>
                <a:latin typeface="Segoe UI Variable Display" pitchFamily="2" charset="0"/>
              </a:rPr>
              <a:t>Measure what moves behavior — leading indicators over lagging.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806440"/>
            <a:ext cx="11064240" cy="594360"/>
          </a:xfrm>
          <a:prstGeom prst="roundRect">
            <a:avLst>
              <a:gd name="adj" fmla="val 30000"/>
            </a:avLst>
          </a:prstGeom>
          <a:solidFill>
            <a:srgbClr val="0028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tIns="0" rIns="274320" bIns="0" rtlCol="0" anchor="ctr"/>
          <a:lstStyle/>
          <a:p>
            <a:pPr algn="ctr"/>
            <a:r>
              <a:rPr sz="1400" b="0">
                <a:solidFill>
                  <a:srgbClr val="82CDF0"/>
                </a:solidFill>
                <a:latin typeface="Segoe UI Variable Display" pitchFamily="2" charset="0"/>
              </a:rPr>
              <a:t>The Rhythm:  </a:t>
            </a:r>
            <a:r>
              <a:rPr sz="1600" b="1">
                <a:solidFill>
                  <a:srgbClr val="FFFFFF"/>
                </a:solidFill>
                <a:latin typeface="Segoe UI Variable Display" pitchFamily="2" charset="0"/>
              </a:rPr>
              <a:t>Quarterly Rocks  →  Monthly Reviews  →  Weekly IDS  →  Daily Discipline</a:t>
            </a:r>
          </a:p>
        </p:txBody>
      </p:sp>
    </p:spTree>
    <p:extLst>
      <p:ext uri="{BB962C8B-B14F-4D97-AF65-F5344CB8AC3E}">
        <p14:creationId xmlns:p14="http://schemas.microsoft.com/office/powerpoint/2010/main" val="500742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83766-A992-4BEC-FFCE-E4E686653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1ACEDA-9E0E-B455-B343-E31895EC7E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From Concept to Commitment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E89923-B326-817F-72F0-0E6BE42D8D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22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55319" y="2098521"/>
            <a:ext cx="5303520" cy="4114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5400">
            <a:solidFill>
              <a:srgbClr val="96C2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21079" y="2464281"/>
            <a:ext cx="731520" cy="731520"/>
          </a:xfrm>
          <a:prstGeom prst="ellipse">
            <a:avLst/>
          </a:prstGeom>
          <a:solidFill>
            <a:srgbClr val="96C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tlCol="0" anchor="ctr"/>
          <a:lstStyle/>
          <a:p>
            <a:pPr algn="ctr"/>
            <a:r>
              <a:rPr sz="3600" b="1">
                <a:solidFill>
                  <a:srgbClr val="FFFFFF"/>
                </a:solidFill>
                <a:latin typeface="Segoe UI Variable Display" pitchFamily="2" charset="0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1079" y="3378681"/>
            <a:ext cx="4572000" cy="7044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 i="0">
                <a:solidFill>
                  <a:srgbClr val="002845"/>
                </a:solidFill>
                <a:latin typeface="Segoe UI Variable Display" pitchFamily="2" charset="0"/>
              </a:rPr>
              <a:t>What is ONE action this week that moves you closer to your North Star?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1079" y="5024601"/>
            <a:ext cx="45720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303438"/>
                </a:solidFill>
                <a:latin typeface="Segoe UI Variable Display" pitchFamily="2" charset="0"/>
              </a:rPr>
              <a:t>Be specific. Calendar it. Tell someone.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33159" y="2098521"/>
            <a:ext cx="5303520" cy="4114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5400">
            <a:solidFill>
              <a:srgbClr val="008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598919" y="2464281"/>
            <a:ext cx="731520" cy="731520"/>
          </a:xfrm>
          <a:prstGeom prst="ellipse">
            <a:avLst/>
          </a:prstGeom>
          <a:solidFill>
            <a:srgbClr val="0082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tlCol="0" anchor="ctr"/>
          <a:lstStyle/>
          <a:p>
            <a:pPr algn="ctr"/>
            <a:r>
              <a:rPr sz="3600" b="1">
                <a:solidFill>
                  <a:srgbClr val="FFFFFF"/>
                </a:solidFill>
                <a:latin typeface="Segoe UI Variable Display" pitchFamily="2" charset="0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98919" y="3378681"/>
            <a:ext cx="4572000" cy="7044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 i="0">
                <a:solidFill>
                  <a:srgbClr val="002845"/>
                </a:solidFill>
                <a:latin typeface="Segoe UI Variable Display" pitchFamily="2" charset="0"/>
              </a:rPr>
              <a:t>Which horizon do you need to rebalance toward this quarter?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98919" y="5024601"/>
            <a:ext cx="45720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303438"/>
                </a:solidFill>
                <a:latin typeface="Segoe UI Variable Display" pitchFamily="2" charset="0"/>
              </a:rPr>
              <a:t>Where will you spend less time so this can grow?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2925" y="1536725"/>
            <a:ext cx="1106424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1">
                <a:solidFill>
                  <a:srgbClr val="008269"/>
                </a:solidFill>
                <a:latin typeface="Georgia" panose="02040502050405020303" pitchFamily="18" charset="0"/>
              </a:rPr>
              <a:t>Take 90 seconds. Then share with the person next to you.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21079" y="5756121"/>
            <a:ext cx="4572000" cy="36576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21079" y="5847561"/>
            <a:ext cx="45720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A0A0A0"/>
                </a:solidFill>
                <a:latin typeface="Segoe UI Variable Display" pitchFamily="2" charset="0"/>
              </a:rPr>
              <a:t>Write here...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598919" y="5756121"/>
            <a:ext cx="4572000" cy="36576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egoe UI Variable Display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98919" y="5847561"/>
            <a:ext cx="45720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A0A0A0"/>
                </a:solidFill>
                <a:latin typeface="Segoe UI Variable Display" pitchFamily="2" charset="0"/>
              </a:rPr>
              <a:t>Write here...</a:t>
            </a:r>
          </a:p>
        </p:txBody>
      </p:sp>
    </p:spTree>
    <p:extLst>
      <p:ext uri="{BB962C8B-B14F-4D97-AF65-F5344CB8AC3E}">
        <p14:creationId xmlns:p14="http://schemas.microsoft.com/office/powerpoint/2010/main" val="1648799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DA79E-56F1-35B3-0EAB-FB5B1A8C5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28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313613-4E2F-C9E8-B7D2-F20238A3B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14400" y="1645920"/>
            <a:ext cx="10332720" cy="3200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5600" b="1" i="0">
                <a:solidFill>
                  <a:srgbClr val="FFFFFF"/>
                </a:solidFill>
              </a:rPr>
              <a:t>STRATEGY IS EASY.</a:t>
            </a:r>
          </a:p>
          <a:p>
            <a:pPr algn="ctr">
              <a:lnSpc>
                <a:spcPct val="105000"/>
              </a:lnSpc>
              <a:spcAft>
                <a:spcPts val="2800"/>
              </a:spcAft>
            </a:pPr>
            <a:r>
              <a:rPr sz="5600" b="1" i="0">
                <a:solidFill>
                  <a:srgbClr val="96C23A"/>
                </a:solidFill>
              </a:rPr>
              <a:t>EXECUTION IS HARD.</a:t>
            </a:r>
          </a:p>
          <a:p>
            <a:pPr algn="ctr">
              <a:lnSpc>
                <a:spcPct val="115000"/>
              </a:lnSpc>
            </a:pPr>
            <a:r>
              <a:rPr sz="2600" b="0" i="1">
                <a:solidFill>
                  <a:srgbClr val="82CDF0"/>
                </a:solidFill>
              </a:rPr>
              <a:t>The best leaders make both intentional.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2999" y="5760720"/>
            <a:ext cx="2286000" cy="54864"/>
          </a:xfrm>
          <a:prstGeom prst="rect">
            <a:avLst/>
          </a:prstGeom>
          <a:solidFill>
            <a:srgbClr val="96C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764044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69A99-68FC-7E22-9B3D-CB811C1C2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C42386-5173-8A72-48F8-8257A0A9C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770" y="284386"/>
            <a:ext cx="1846509" cy="768718"/>
          </a:xfrm>
          <a:prstGeom prst="rect">
            <a:avLst/>
          </a:prstGeom>
        </p:spPr>
      </p:pic>
      <p:sp>
        <p:nvSpPr>
          <p:cNvPr id="21" name="Google Shape;367;p47">
            <a:extLst>
              <a:ext uri="{FF2B5EF4-FFF2-40B4-BE49-F238E27FC236}">
                <a16:creationId xmlns:a16="http://schemas.microsoft.com/office/drawing/2014/main" id="{018B8B49-2D41-BBEC-5618-56EC5EA1199C}"/>
              </a:ext>
            </a:extLst>
          </p:cNvPr>
          <p:cNvSpPr/>
          <p:nvPr/>
        </p:nvSpPr>
        <p:spPr>
          <a:xfrm>
            <a:off x="691556" y="1966910"/>
            <a:ext cx="279583" cy="22875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3436" y="8400"/>
                </a:moveTo>
                <a:lnTo>
                  <a:pt x="18164" y="8400"/>
                </a:lnTo>
                <a:cubicBezTo>
                  <a:pt x="18435" y="8400"/>
                  <a:pt x="18655" y="8132"/>
                  <a:pt x="18655" y="7800"/>
                </a:cubicBezTo>
                <a:cubicBezTo>
                  <a:pt x="18655" y="7468"/>
                  <a:pt x="18435" y="7200"/>
                  <a:pt x="18164" y="7200"/>
                </a:cubicBezTo>
                <a:lnTo>
                  <a:pt x="3436" y="7200"/>
                </a:lnTo>
                <a:cubicBezTo>
                  <a:pt x="3165" y="7200"/>
                  <a:pt x="2945" y="7468"/>
                  <a:pt x="2945" y="7800"/>
                </a:cubicBezTo>
                <a:cubicBezTo>
                  <a:pt x="2945" y="8132"/>
                  <a:pt x="3165" y="8400"/>
                  <a:pt x="3436" y="8400"/>
                </a:cubicBezTo>
                <a:moveTo>
                  <a:pt x="3436" y="10800"/>
                </a:moveTo>
                <a:lnTo>
                  <a:pt x="18164" y="10800"/>
                </a:lnTo>
                <a:cubicBezTo>
                  <a:pt x="18435" y="10800"/>
                  <a:pt x="18655" y="10532"/>
                  <a:pt x="18655" y="10200"/>
                </a:cubicBezTo>
                <a:cubicBezTo>
                  <a:pt x="18655" y="9868"/>
                  <a:pt x="18435" y="9600"/>
                  <a:pt x="18164" y="9600"/>
                </a:cubicBezTo>
                <a:lnTo>
                  <a:pt x="3436" y="9600"/>
                </a:lnTo>
                <a:cubicBezTo>
                  <a:pt x="3165" y="9600"/>
                  <a:pt x="2945" y="9868"/>
                  <a:pt x="2945" y="10200"/>
                </a:cubicBezTo>
                <a:cubicBezTo>
                  <a:pt x="2945" y="10532"/>
                  <a:pt x="3165" y="10800"/>
                  <a:pt x="3436" y="10800"/>
                </a:cubicBezTo>
                <a:moveTo>
                  <a:pt x="3436" y="13200"/>
                </a:moveTo>
                <a:lnTo>
                  <a:pt x="13255" y="13200"/>
                </a:lnTo>
                <a:cubicBezTo>
                  <a:pt x="13526" y="13200"/>
                  <a:pt x="13745" y="12931"/>
                  <a:pt x="13745" y="12601"/>
                </a:cubicBezTo>
                <a:cubicBezTo>
                  <a:pt x="13745" y="12268"/>
                  <a:pt x="13526" y="12000"/>
                  <a:pt x="13255" y="12000"/>
                </a:cubicBezTo>
                <a:lnTo>
                  <a:pt x="3436" y="12000"/>
                </a:lnTo>
                <a:cubicBezTo>
                  <a:pt x="3165" y="12000"/>
                  <a:pt x="2945" y="12268"/>
                  <a:pt x="2945" y="12601"/>
                </a:cubicBezTo>
                <a:cubicBezTo>
                  <a:pt x="2945" y="12931"/>
                  <a:pt x="3165" y="13200"/>
                  <a:pt x="3436" y="13200"/>
                </a:cubicBezTo>
                <a:moveTo>
                  <a:pt x="20618" y="19200"/>
                </a:moveTo>
                <a:lnTo>
                  <a:pt x="18114" y="19200"/>
                </a:lnTo>
                <a:cubicBezTo>
                  <a:pt x="17887" y="17831"/>
                  <a:pt x="16897" y="16800"/>
                  <a:pt x="15709" y="16800"/>
                </a:cubicBezTo>
                <a:cubicBezTo>
                  <a:pt x="14522" y="16800"/>
                  <a:pt x="13532" y="17831"/>
                  <a:pt x="13304" y="19200"/>
                </a:cubicBezTo>
                <a:lnTo>
                  <a:pt x="8296" y="19200"/>
                </a:lnTo>
                <a:cubicBezTo>
                  <a:pt x="8068" y="17831"/>
                  <a:pt x="7078" y="16800"/>
                  <a:pt x="5891" y="16800"/>
                </a:cubicBezTo>
                <a:cubicBezTo>
                  <a:pt x="4703" y="16800"/>
                  <a:pt x="3713" y="17831"/>
                  <a:pt x="3486" y="19200"/>
                </a:cubicBezTo>
                <a:lnTo>
                  <a:pt x="982" y="19200"/>
                </a:lnTo>
                <a:lnTo>
                  <a:pt x="982" y="1200"/>
                </a:lnTo>
                <a:lnTo>
                  <a:pt x="20618" y="1200"/>
                </a:lnTo>
                <a:cubicBezTo>
                  <a:pt x="20618" y="1200"/>
                  <a:pt x="20618" y="19200"/>
                  <a:pt x="20618" y="19200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538"/>
                  <a:pt x="0" y="1200"/>
                </a:cubicBezTo>
                <a:lnTo>
                  <a:pt x="0" y="19200"/>
                </a:lnTo>
                <a:cubicBezTo>
                  <a:pt x="0" y="19862"/>
                  <a:pt x="440" y="20400"/>
                  <a:pt x="982" y="20400"/>
                </a:cubicBezTo>
                <a:lnTo>
                  <a:pt x="3927" y="20400"/>
                </a:lnTo>
                <a:cubicBezTo>
                  <a:pt x="4199" y="20400"/>
                  <a:pt x="4418" y="20132"/>
                  <a:pt x="4418" y="19800"/>
                </a:cubicBezTo>
                <a:cubicBezTo>
                  <a:pt x="4418" y="18807"/>
                  <a:pt x="5078" y="18000"/>
                  <a:pt x="5891" y="18000"/>
                </a:cubicBezTo>
                <a:cubicBezTo>
                  <a:pt x="6704" y="18000"/>
                  <a:pt x="7364" y="18807"/>
                  <a:pt x="7364" y="19800"/>
                </a:cubicBezTo>
                <a:cubicBezTo>
                  <a:pt x="7364" y="20132"/>
                  <a:pt x="7583" y="20400"/>
                  <a:pt x="7855" y="20400"/>
                </a:cubicBezTo>
                <a:lnTo>
                  <a:pt x="13745" y="20400"/>
                </a:lnTo>
                <a:cubicBezTo>
                  <a:pt x="14017" y="20400"/>
                  <a:pt x="14236" y="20132"/>
                  <a:pt x="14236" y="19800"/>
                </a:cubicBezTo>
                <a:cubicBezTo>
                  <a:pt x="14236" y="18807"/>
                  <a:pt x="14896" y="18000"/>
                  <a:pt x="15709" y="18000"/>
                </a:cubicBezTo>
                <a:cubicBezTo>
                  <a:pt x="16523" y="18000"/>
                  <a:pt x="17182" y="18807"/>
                  <a:pt x="17182" y="19800"/>
                </a:cubicBezTo>
                <a:cubicBezTo>
                  <a:pt x="17182" y="20132"/>
                  <a:pt x="17401" y="20400"/>
                  <a:pt x="17673" y="20400"/>
                </a:cubicBezTo>
                <a:lnTo>
                  <a:pt x="20618" y="20400"/>
                </a:lnTo>
                <a:cubicBezTo>
                  <a:pt x="21160" y="20400"/>
                  <a:pt x="21600" y="19862"/>
                  <a:pt x="21600" y="19200"/>
                </a:cubicBezTo>
                <a:lnTo>
                  <a:pt x="21600" y="1200"/>
                </a:lnTo>
                <a:cubicBezTo>
                  <a:pt x="21600" y="538"/>
                  <a:pt x="21160" y="0"/>
                  <a:pt x="20618" y="0"/>
                </a:cubicBezTo>
                <a:moveTo>
                  <a:pt x="5891" y="19200"/>
                </a:moveTo>
                <a:cubicBezTo>
                  <a:pt x="5620" y="19200"/>
                  <a:pt x="5400" y="19468"/>
                  <a:pt x="5400" y="19800"/>
                </a:cubicBezTo>
                <a:lnTo>
                  <a:pt x="5400" y="21000"/>
                </a:lnTo>
                <a:cubicBezTo>
                  <a:pt x="5400" y="21332"/>
                  <a:pt x="5620" y="21600"/>
                  <a:pt x="5891" y="21600"/>
                </a:cubicBezTo>
                <a:cubicBezTo>
                  <a:pt x="6162" y="21600"/>
                  <a:pt x="6382" y="21332"/>
                  <a:pt x="6382" y="21000"/>
                </a:cubicBezTo>
                <a:lnTo>
                  <a:pt x="6382" y="19800"/>
                </a:lnTo>
                <a:cubicBezTo>
                  <a:pt x="6382" y="19468"/>
                  <a:pt x="6162" y="19200"/>
                  <a:pt x="5891" y="19200"/>
                </a:cubicBezTo>
                <a:moveTo>
                  <a:pt x="3436" y="6000"/>
                </a:moveTo>
                <a:lnTo>
                  <a:pt x="18164" y="6000"/>
                </a:lnTo>
                <a:cubicBezTo>
                  <a:pt x="18435" y="6000"/>
                  <a:pt x="18655" y="5732"/>
                  <a:pt x="18655" y="5400"/>
                </a:cubicBezTo>
                <a:cubicBezTo>
                  <a:pt x="18655" y="5069"/>
                  <a:pt x="18435" y="4800"/>
                  <a:pt x="18164" y="4800"/>
                </a:cubicBezTo>
                <a:lnTo>
                  <a:pt x="3436" y="4800"/>
                </a:lnTo>
                <a:cubicBezTo>
                  <a:pt x="3165" y="4800"/>
                  <a:pt x="2945" y="5069"/>
                  <a:pt x="2945" y="5400"/>
                </a:cubicBezTo>
                <a:cubicBezTo>
                  <a:pt x="2945" y="5732"/>
                  <a:pt x="3165" y="6000"/>
                  <a:pt x="3436" y="6000"/>
                </a:cubicBezTo>
                <a:moveTo>
                  <a:pt x="15709" y="19200"/>
                </a:moveTo>
                <a:cubicBezTo>
                  <a:pt x="15438" y="19200"/>
                  <a:pt x="15218" y="19468"/>
                  <a:pt x="15218" y="19800"/>
                </a:cubicBezTo>
                <a:lnTo>
                  <a:pt x="15218" y="21000"/>
                </a:lnTo>
                <a:cubicBezTo>
                  <a:pt x="15218" y="21332"/>
                  <a:pt x="15438" y="21600"/>
                  <a:pt x="15709" y="21600"/>
                </a:cubicBezTo>
                <a:cubicBezTo>
                  <a:pt x="15980" y="21600"/>
                  <a:pt x="16200" y="21332"/>
                  <a:pt x="16200" y="21000"/>
                </a:cubicBezTo>
                <a:lnTo>
                  <a:pt x="16200" y="19800"/>
                </a:lnTo>
                <a:cubicBezTo>
                  <a:pt x="16200" y="19468"/>
                  <a:pt x="15980" y="19200"/>
                  <a:pt x="15709" y="19200"/>
                </a:cubicBezTo>
              </a:path>
            </a:pathLst>
          </a:custGeom>
          <a:solidFill>
            <a:srgbClr val="53585F"/>
          </a:solidFill>
          <a:ln w="12700" cap="flat" cmpd="sng">
            <a:solidFill>
              <a:srgbClr val="8EBF4B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14275" tIns="14275" rIns="14275" bIns="1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" name="Google Shape;368;p47">
            <a:extLst>
              <a:ext uri="{FF2B5EF4-FFF2-40B4-BE49-F238E27FC236}">
                <a16:creationId xmlns:a16="http://schemas.microsoft.com/office/drawing/2014/main" id="{6BF91435-834A-7C3C-1E9D-EA7CA3EE7203}"/>
              </a:ext>
            </a:extLst>
          </p:cNvPr>
          <p:cNvSpPr/>
          <p:nvPr/>
        </p:nvSpPr>
        <p:spPr>
          <a:xfrm>
            <a:off x="688289" y="3915508"/>
            <a:ext cx="279582" cy="2795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rgbClr val="53585F"/>
          </a:solidFill>
          <a:ln w="12700" cap="flat" cmpd="sng">
            <a:solidFill>
              <a:srgbClr val="8EBF4B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14275" tIns="14275" rIns="14275" bIns="1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9ADF805-6014-FA26-1E95-CF1E30586F9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" t="8794" r="-1" b="33710"/>
          <a:stretch>
            <a:fillRect/>
          </a:stretch>
        </p:blipFill>
        <p:spPr>
          <a:xfrm>
            <a:off x="7104063" y="1965325"/>
            <a:ext cx="3919537" cy="29162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411203-ADA4-D146-562A-1A8F2296075C}"/>
              </a:ext>
            </a:extLst>
          </p:cNvPr>
          <p:cNvSpPr txBox="1"/>
          <p:nvPr/>
        </p:nvSpPr>
        <p:spPr>
          <a:xfrm>
            <a:off x="1168400" y="1253619"/>
            <a:ext cx="5780190" cy="387798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Thank You</a:t>
            </a: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Contact</a:t>
            </a:r>
          </a:p>
          <a:p>
            <a:pPr>
              <a:lnSpc>
                <a:spcPct val="150000"/>
              </a:lnSpc>
            </a:pPr>
            <a:r>
              <a:rPr lang="en-US" sz="2000">
                <a:solidFill>
                  <a:schemeClr val="bg1"/>
                </a:solidFill>
                <a:latin typeface="Segoe UI Symbol"/>
                <a:ea typeface="Segoe UI Symbol"/>
              </a:rPr>
              <a:t>Bblaha@windingriverconsulting.com</a:t>
            </a:r>
            <a:endParaRPr lang="en-US" sz="2000">
              <a:solidFill>
                <a:schemeClr val="bg1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>
                <a:solidFill>
                  <a:schemeClr val="bg1"/>
                </a:solidFill>
                <a:latin typeface="Segoe UI Symbol"/>
                <a:ea typeface="Segoe UI Symbol"/>
              </a:rPr>
              <a:t>(920) 562-3068</a:t>
            </a:r>
            <a:endParaRPr lang="en-US" sz="2000">
              <a:solidFill>
                <a:schemeClr val="bg1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en-US" sz="24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Skills</a:t>
            </a:r>
          </a:p>
          <a:p>
            <a:pPr>
              <a:lnSpc>
                <a:spcPct val="150000"/>
              </a:lnSpc>
            </a:pPr>
            <a:r>
              <a:rPr lang="en-US" sz="20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Leader, Speaker, Author, Change Agent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8167228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People attending a meeting">
            <a:extLst>
              <a:ext uri="{FF2B5EF4-FFF2-40B4-BE49-F238E27FC236}">
                <a16:creationId xmlns:a16="http://schemas.microsoft.com/office/drawing/2014/main" id="{12FD3CAF-8E5A-5F4E-8056-19D786D0A2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35000"/>
          </a:blip>
          <a:srcRect l="25323" r="23575"/>
          <a:stretch>
            <a:fillRect/>
          </a:stretch>
        </p:blipFill>
        <p:spPr>
          <a:xfrm>
            <a:off x="6935205" y="0"/>
            <a:ext cx="5256795" cy="6858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8B0C3-AAC3-B74B-B8C4-2BA876DC12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b="0"/>
          </a:p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76F3A6-57CC-1C46-98F1-0D53A6091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466" y="0"/>
            <a:ext cx="887505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675552-F44F-2A49-AEEF-B24A02D2B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06" y="716255"/>
            <a:ext cx="4320318" cy="179858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B41E972-4740-448A-536C-155B1350A44F}"/>
              </a:ext>
            </a:extLst>
          </p:cNvPr>
          <p:cNvSpPr/>
          <p:nvPr/>
        </p:nvSpPr>
        <p:spPr>
          <a:xfrm>
            <a:off x="6428640" y="1293644"/>
            <a:ext cx="4756727" cy="45997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63CA7BB-7F87-32C3-3D77-1CE26A5AE58D}"/>
              </a:ext>
            </a:extLst>
          </p:cNvPr>
          <p:cNvSpPr txBox="1">
            <a:spLocks/>
          </p:cNvSpPr>
          <p:nvPr/>
        </p:nvSpPr>
        <p:spPr>
          <a:xfrm>
            <a:off x="8388698" y="610217"/>
            <a:ext cx="2456873" cy="61476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200" b="1">
                <a:latin typeface="Century Gothic" panose="020B0502020202020204" pitchFamily="34" charset="0"/>
              </a:rPr>
              <a:t>SCAN HERE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A015D70-671F-BEC6-1B26-E87EF50197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4006" y="3418184"/>
            <a:ext cx="6415574" cy="247516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200" b="1">
                <a:latin typeface="Century Gothic" panose="020B0502020202020204" pitchFamily="34" charset="0"/>
              </a:rPr>
              <a:t>Scan the QR Code</a:t>
            </a:r>
          </a:p>
          <a:p>
            <a:pPr>
              <a:lnSpc>
                <a:spcPct val="120000"/>
              </a:lnSpc>
            </a:pPr>
            <a:br>
              <a:rPr lang="en-US" sz="1600" b="1">
                <a:latin typeface="Century Gothic" panose="020B0502020202020204" pitchFamily="34" charset="0"/>
              </a:rPr>
            </a:br>
            <a:r>
              <a:rPr lang="en-US" sz="2800" spc="300">
                <a:latin typeface="Century Gothic" panose="020B0502020202020204" pitchFamily="34" charset="0"/>
              </a:rPr>
              <a:t>To complete our survey</a:t>
            </a:r>
          </a:p>
          <a:p>
            <a:pPr>
              <a:lnSpc>
                <a:spcPct val="120000"/>
              </a:lnSpc>
            </a:pPr>
            <a:r>
              <a:rPr lang="en-US" sz="2800" spc="300">
                <a:latin typeface="Century Gothic" panose="020B0502020202020204" pitchFamily="34" charset="0"/>
              </a:rPr>
              <a:t>and receive CPE credits</a:t>
            </a:r>
          </a:p>
          <a:p>
            <a:pPr>
              <a:lnSpc>
                <a:spcPct val="150000"/>
              </a:lnSpc>
            </a:pPr>
            <a:endParaRPr lang="en-US" sz="2400">
              <a:latin typeface="Century Gothic" panose="020B0502020202020204" pitchFamily="34" charset="0"/>
            </a:endParaRPr>
          </a:p>
        </p:txBody>
      </p:sp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59CA6E8-9D2F-5DDE-38EE-A53E3463D2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8218" y="5714167"/>
            <a:ext cx="1149927" cy="1060547"/>
          </a:xfrm>
          <a:prstGeom prst="rect">
            <a:avLst/>
          </a:prstGeom>
        </p:spPr>
      </p:pic>
      <p:pic>
        <p:nvPicPr>
          <p:cNvPr id="3" name="Picture 2" descr="A qr code with a black background&#10;&#10;AI-generated content may be incorrect.">
            <a:extLst>
              <a:ext uri="{FF2B5EF4-FFF2-40B4-BE49-F238E27FC236}">
                <a16:creationId xmlns:a16="http://schemas.microsoft.com/office/drawing/2014/main" id="{729A0766-2244-00AD-ADCD-951EB1A63A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1707" y="1991097"/>
            <a:ext cx="3271651" cy="320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61626"/>
      </p:ext>
    </p:extLst>
  </p:cSld>
  <p:clrMapOvr>
    <a:masterClrMapping/>
  </p:clrMapOvr>
</p:sld>
</file>

<file path=ppt/theme/theme1.xml><?xml version="1.0" encoding="utf-8"?>
<a:theme xmlns:a="http://schemas.openxmlformats.org/drawingml/2006/main" name="White Backrgound">
  <a:themeElements>
    <a:clrScheme name="WRC 1">
      <a:dk1>
        <a:srgbClr val="002845"/>
      </a:dk1>
      <a:lt1>
        <a:srgbClr val="FFFFFF"/>
      </a:lt1>
      <a:dk2>
        <a:srgbClr val="303438"/>
      </a:dk2>
      <a:lt2>
        <a:srgbClr val="E8E8E8"/>
      </a:lt2>
      <a:accent1>
        <a:srgbClr val="82CDF0"/>
      </a:accent1>
      <a:accent2>
        <a:srgbClr val="008269"/>
      </a:accent2>
      <a:accent3>
        <a:srgbClr val="96C23A"/>
      </a:accent3>
      <a:accent4>
        <a:srgbClr val="93CCEC"/>
      </a:accent4>
      <a:accent5>
        <a:srgbClr val="C3BA9B"/>
      </a:accent5>
      <a:accent6>
        <a:srgbClr val="A0A29E"/>
      </a:accent6>
      <a:hlink>
        <a:srgbClr val="6F697F"/>
      </a:hlink>
      <a:folHlink>
        <a:srgbClr val="877F6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Dark Background">
  <a:themeElements>
    <a:clrScheme name="Custom 40">
      <a:dk1>
        <a:srgbClr val="002845"/>
      </a:dk1>
      <a:lt1>
        <a:srgbClr val="FFFFFF"/>
      </a:lt1>
      <a:dk2>
        <a:srgbClr val="303438"/>
      </a:dk2>
      <a:lt2>
        <a:srgbClr val="E8E8E8"/>
      </a:lt2>
      <a:accent1>
        <a:srgbClr val="82CDF0"/>
      </a:accent1>
      <a:accent2>
        <a:srgbClr val="008269"/>
      </a:accent2>
      <a:accent3>
        <a:srgbClr val="96C23A"/>
      </a:accent3>
      <a:accent4>
        <a:srgbClr val="93CCEC"/>
      </a:accent4>
      <a:accent5>
        <a:srgbClr val="C3BA9B"/>
      </a:accent5>
      <a:accent6>
        <a:srgbClr val="A0A29E"/>
      </a:accent6>
      <a:hlink>
        <a:srgbClr val="6F697F"/>
      </a:hlink>
      <a:folHlink>
        <a:srgbClr val="877F6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Resourc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E3FB0C2-514F-4C4B-9FF6-21D221428253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b90a9b9e-8fc3-4cfa-a9a7-7abeac0cc560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b43a46-12fa-42e1-aa51-1a706ba37d9c">
      <Terms xmlns="http://schemas.microsoft.com/office/infopath/2007/PartnerControls"/>
    </lcf76f155ced4ddcb4097134ff3c332f>
    <TaxCatchAll xmlns="3d4605a3-51d9-4e8b-9c52-7f93f9ee9ed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ACBC77AA26464A80CDE7109AE5BF07" ma:contentTypeVersion="13" ma:contentTypeDescription="Create a new document." ma:contentTypeScope="" ma:versionID="5aa18b29c14926df67e68124d734edfb">
  <xsd:schema xmlns:xsd="http://www.w3.org/2001/XMLSchema" xmlns:xs="http://www.w3.org/2001/XMLSchema" xmlns:p="http://schemas.microsoft.com/office/2006/metadata/properties" xmlns:ns2="18b43a46-12fa-42e1-aa51-1a706ba37d9c" xmlns:ns3="3d4605a3-51d9-4e8b-9c52-7f93f9ee9ed4" targetNamespace="http://schemas.microsoft.com/office/2006/metadata/properties" ma:root="true" ma:fieldsID="adbf8859a51b15b8904f2f83c3018ca7" ns2:_="" ns3:_="">
    <xsd:import namespace="18b43a46-12fa-42e1-aa51-1a706ba37d9c"/>
    <xsd:import namespace="3d4605a3-51d9-4e8b-9c52-7f93f9ee9e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b43a46-12fa-42e1-aa51-1a706ba37d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b7f6ea1-1079-435c-a896-4e5d7f7fb1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4605a3-51d9-4e8b-9c52-7f93f9ee9ed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bc726db-9cfb-4de7-81b3-497660abacb6}" ma:internalName="TaxCatchAll" ma:showField="CatchAllData" ma:web="3d4605a3-51d9-4e8b-9c52-7f93f9ee9e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7BB684-E674-4A24-BA20-83B1C9CC5A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271A58-C4EA-463F-AD6D-5A3F19BA2801}">
  <ds:schemaRefs>
    <ds:schemaRef ds:uri="18b43a46-12fa-42e1-aa51-1a706ba37d9c"/>
    <ds:schemaRef ds:uri="3d4605a3-51d9-4e8b-9c52-7f93f9ee9ed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7016AC7-6B43-4CA3-B25A-CCE8119D54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b43a46-12fa-42e1-aa51-1a706ba37d9c"/>
    <ds:schemaRef ds:uri="3d4605a3-51d9-4e8b-9c52-7f93f9ee9e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25</Slides>
  <Notes>16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White Backrgound</vt:lpstr>
      <vt:lpstr>Custom Design</vt:lpstr>
      <vt:lpstr>Dark Background</vt:lpstr>
      <vt:lpstr>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naufalfikrana1212</dc:creator>
  <cp:revision>9</cp:revision>
  <dcterms:created xsi:type="dcterms:W3CDTF">2025-05-22T04:25:35Z</dcterms:created>
  <dcterms:modified xsi:type="dcterms:W3CDTF">2026-09-25T17:50:25Z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0x010100A5ACBC77AA26464A80CDE7109AE5BF07</vt:lpwstr>
  </property>
  <property fmtid="{D5CDD505-2E9C-101B-9397-08002B2CF9AE}" pid="3" name="MediaServiceImageTags">
    <vt:lpwstr/>
  </property>
</Properties>
</file>