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13" r:id="rId5"/>
    <p:sldMasterId id="2147483670" r:id="rId6"/>
    <p:sldMasterId id="2147483712" r:id="rId7"/>
  </p:sldMasterIdLst>
  <p:notesMasterIdLst>
    <p:notesMasterId r:id="rId25"/>
  </p:notesMasterIdLst>
  <p:sldIdLst>
    <p:sldId id="271" r:id="rId8"/>
    <p:sldId id="257" r:id="rId9"/>
    <p:sldId id="275" r:id="rId10"/>
    <p:sldId id="258" r:id="rId11"/>
    <p:sldId id="261" r:id="rId12"/>
    <p:sldId id="277" r:id="rId13"/>
    <p:sldId id="278" r:id="rId14"/>
    <p:sldId id="288" r:id="rId15"/>
    <p:sldId id="289" r:id="rId16"/>
    <p:sldId id="290" r:id="rId17"/>
    <p:sldId id="291" r:id="rId18"/>
    <p:sldId id="292" r:id="rId19"/>
    <p:sldId id="293" r:id="rId20"/>
    <p:sldId id="295" r:id="rId21"/>
    <p:sldId id="296" r:id="rId22"/>
    <p:sldId id="299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74E72-568B-44B0-A568-864442CB3736}" v="6" dt="2026-04-09T15:17:26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773"/>
    <p:restoredTop sz="96443"/>
  </p:normalViewPr>
  <p:slideViewPr>
    <p:cSldViewPr snapToGrid="0" showGuides="1">
      <p:cViewPr varScale="1">
        <p:scale>
          <a:sx n="49" d="100"/>
          <a:sy n="49" d="100"/>
        </p:scale>
        <p:origin x="72" y="3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5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58B6E-8D25-AD4C-AE9B-2FF658843AE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5031D-96EE-9B47-A4A2-D8D70E83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6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76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>
          <a:extLst>
            <a:ext uri="{FF2B5EF4-FFF2-40B4-BE49-F238E27FC236}">
              <a16:creationId xmlns:a16="http://schemas.microsoft.com/office/drawing/2014/main" id="{C3CD2D8F-F474-7CB7-092A-DDF92570E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cb1dbb2a1_2_244:notes">
            <a:extLst>
              <a:ext uri="{FF2B5EF4-FFF2-40B4-BE49-F238E27FC236}">
                <a16:creationId xmlns:a16="http://schemas.microsoft.com/office/drawing/2014/main" id="{EF1362FA-FF33-44CE-FF34-86ED3E9555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6cb1dbb2a1_2_244:notes">
            <a:extLst>
              <a:ext uri="{FF2B5EF4-FFF2-40B4-BE49-F238E27FC236}">
                <a16:creationId xmlns:a16="http://schemas.microsoft.com/office/drawing/2014/main" id="{A78ABFD7-26CA-EC71-EBAE-85E50334BA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806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50DB7768-ACBB-AD78-8AFC-9A027A88E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cb1dbb2a1_2_137:notes">
            <a:extLst>
              <a:ext uri="{FF2B5EF4-FFF2-40B4-BE49-F238E27FC236}">
                <a16:creationId xmlns:a16="http://schemas.microsoft.com/office/drawing/2014/main" id="{9B1BF9F5-5D15-7B0D-828E-DCEFDECDCB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6cb1dbb2a1_2_137:notes">
            <a:extLst>
              <a:ext uri="{FF2B5EF4-FFF2-40B4-BE49-F238E27FC236}">
                <a16:creationId xmlns:a16="http://schemas.microsoft.com/office/drawing/2014/main" id="{1664F090-D474-D39D-13C4-576FCE5D75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828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100E028D-E539-0674-F8E7-D5E4837D2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5F657CA8-397C-621B-89C0-ED6FF2F6B3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C786C33F-435D-09F8-226F-BEF358E45A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680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57FCE383-4041-4300-E1CB-934137CFA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80C8EDBD-031B-2B57-5BAF-104072E055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ADDB4169-E48A-74CC-FA0D-43B1232652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5126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>
          <a:extLst>
            <a:ext uri="{FF2B5EF4-FFF2-40B4-BE49-F238E27FC236}">
              <a16:creationId xmlns:a16="http://schemas.microsoft.com/office/drawing/2014/main" id="{5567C94D-9C41-7529-F67D-224DED62C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cb1dbb2a1_2_244:notes">
            <a:extLst>
              <a:ext uri="{FF2B5EF4-FFF2-40B4-BE49-F238E27FC236}">
                <a16:creationId xmlns:a16="http://schemas.microsoft.com/office/drawing/2014/main" id="{31BEC0C2-C930-4C29-4B8B-EC7C647EE1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6cb1dbb2a1_2_244:notes">
            <a:extLst>
              <a:ext uri="{FF2B5EF4-FFF2-40B4-BE49-F238E27FC236}">
                <a16:creationId xmlns:a16="http://schemas.microsoft.com/office/drawing/2014/main" id="{2445B327-9B8C-570D-B219-1C5818DEBF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7888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>
          <a:extLst>
            <a:ext uri="{FF2B5EF4-FFF2-40B4-BE49-F238E27FC236}">
              <a16:creationId xmlns:a16="http://schemas.microsoft.com/office/drawing/2014/main" id="{C646E0C4-44E8-C3B7-2E78-A30470AB5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cb1dbb2a1_2_244:notes">
            <a:extLst>
              <a:ext uri="{FF2B5EF4-FFF2-40B4-BE49-F238E27FC236}">
                <a16:creationId xmlns:a16="http://schemas.microsoft.com/office/drawing/2014/main" id="{3E1F8A3D-5298-410D-176B-0AC96C22CB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6cb1dbb2a1_2_244:notes">
            <a:extLst>
              <a:ext uri="{FF2B5EF4-FFF2-40B4-BE49-F238E27FC236}">
                <a16:creationId xmlns:a16="http://schemas.microsoft.com/office/drawing/2014/main" id="{F986319E-2018-2DA7-E9F9-33E6011012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743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A231DE6B-C982-F73A-783B-F6D9DFE71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9C80782C-9F18-A934-486B-3E35361D86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EF3DE391-C3FA-4E19-7369-19E12BC38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011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cb1dbb2a1_2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6cb1dbb2a1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414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cb1dbb2a1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6cb1dbb2a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40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F5DE6121-977A-53FA-D180-D09265E93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BC5C00EC-3E9F-19DF-8139-746FFCB3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BA794593-C934-1C52-D5AB-E93BFCD3F3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100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CA8FA1B6-E349-EB20-DB41-51A76C811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cb1dbb2a1_2_137:notes">
            <a:extLst>
              <a:ext uri="{FF2B5EF4-FFF2-40B4-BE49-F238E27FC236}">
                <a16:creationId xmlns:a16="http://schemas.microsoft.com/office/drawing/2014/main" id="{838A1531-33AC-A8DC-7484-480417ECBB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6cb1dbb2a1_2_137:notes">
            <a:extLst>
              <a:ext uri="{FF2B5EF4-FFF2-40B4-BE49-F238E27FC236}">
                <a16:creationId xmlns:a16="http://schemas.microsoft.com/office/drawing/2014/main" id="{F20C8451-ED75-EE63-DCEF-5C0A4A8A6C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139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cb1dbb2a1_2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6cb1dbb2a1_2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37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>
          <a:extLst>
            <a:ext uri="{FF2B5EF4-FFF2-40B4-BE49-F238E27FC236}">
              <a16:creationId xmlns:a16="http://schemas.microsoft.com/office/drawing/2014/main" id="{84763CA3-0F10-A10A-4F69-DB6E605F9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cb1dbb2a1_2_244:notes">
            <a:extLst>
              <a:ext uri="{FF2B5EF4-FFF2-40B4-BE49-F238E27FC236}">
                <a16:creationId xmlns:a16="http://schemas.microsoft.com/office/drawing/2014/main" id="{D07C4E8A-B09B-DFDF-8A57-8393853907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6cb1dbb2a1_2_244:notes">
            <a:extLst>
              <a:ext uri="{FF2B5EF4-FFF2-40B4-BE49-F238E27FC236}">
                <a16:creationId xmlns:a16="http://schemas.microsoft.com/office/drawing/2014/main" id="{498016DD-1EFB-960B-A4F1-033B611374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32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>
          <a:extLst>
            <a:ext uri="{FF2B5EF4-FFF2-40B4-BE49-F238E27FC236}">
              <a16:creationId xmlns:a16="http://schemas.microsoft.com/office/drawing/2014/main" id="{DD56E698-7997-0154-6253-2B78F1176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cb1dbb2a1_2_244:notes">
            <a:extLst>
              <a:ext uri="{FF2B5EF4-FFF2-40B4-BE49-F238E27FC236}">
                <a16:creationId xmlns:a16="http://schemas.microsoft.com/office/drawing/2014/main" id="{67CF4A8A-36A5-6F23-AD10-C3BA3E3D4C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6cb1dbb2a1_2_244:notes">
            <a:extLst>
              <a:ext uri="{FF2B5EF4-FFF2-40B4-BE49-F238E27FC236}">
                <a16:creationId xmlns:a16="http://schemas.microsoft.com/office/drawing/2014/main" id="{885C1138-2D86-C993-AA2E-96844948A5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08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tel:+14407233653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3ABBA60-3F2A-5640-A277-70F2D37DB1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68230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DF1765E-07F1-A74D-93F6-1D0CD19214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684202"/>
            <a:ext cx="6823075" cy="4310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2905E-18D0-9A40-94F0-AFF00C433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89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6065521"/>
            <a:ext cx="12192000" cy="792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838200" y="778508"/>
            <a:ext cx="10515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50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838200" y="1780538"/>
            <a:ext cx="10515600" cy="390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610600" y="62791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lang="en-US"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261498"/>
            <a:ext cx="999387" cy="40981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12192000" cy="1866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8519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type="obj">
  <p:cSld name="4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838200" y="778508"/>
            <a:ext cx="10515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50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8200" y="1780538"/>
            <a:ext cx="10515600" cy="390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5" name="Google Shape;65;p15"/>
          <p:cNvGrpSpPr/>
          <p:nvPr/>
        </p:nvGrpSpPr>
        <p:grpSpPr>
          <a:xfrm>
            <a:off x="7591544" y="-59768"/>
            <a:ext cx="5768857" cy="6796759"/>
            <a:chOff x="9420343" y="1223269"/>
            <a:chExt cx="3606564" cy="4249187"/>
          </a:xfrm>
        </p:grpSpPr>
        <p:sp>
          <p:nvSpPr>
            <p:cNvPr id="66" name="Google Shape;66;p15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9" name="Google Shape;69;p15"/>
          <p:cNvSpPr/>
          <p:nvPr/>
        </p:nvSpPr>
        <p:spPr>
          <a:xfrm>
            <a:off x="0" y="0"/>
            <a:ext cx="12192000" cy="1866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6065521"/>
            <a:ext cx="12192000" cy="792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2791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lang="en-US"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261498"/>
            <a:ext cx="999387" cy="409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75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1"/>
            <a:ext cx="12192000" cy="68580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0" y="6065521"/>
            <a:ext cx="12192000" cy="792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838200" y="1879600"/>
            <a:ext cx="10515600" cy="175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2791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lang="en-US"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261498"/>
            <a:ext cx="999387" cy="40981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0" y="0"/>
            <a:ext cx="12192000" cy="1866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838200" y="3667125"/>
            <a:ext cx="10515600" cy="122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1219170" lvl="1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828754" lvl="2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2438339" lvl="3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3047924" lvl="4" indent="-30479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174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9C9F-6C63-E2E8-5330-E580D2181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011C8-B4F3-9755-B39B-11BDCB5F6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19576-3D46-128E-DEB6-834E5E66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521C-510D-733A-7F9D-143DD60D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DA5AD-8C50-623C-0920-F7894DD2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92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8EFA-B8BB-6D70-5A15-73B8E5C1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03B43-5865-A7D5-D7AF-BC7C524B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4B00-6F39-320C-5026-D350F90F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2066B-B2CD-8978-04B7-2DCD7E5E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BC6F-939F-E103-E8C6-9AF222DC8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6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35C4-1534-A659-B80D-55EE5FE1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77619-F74E-B9B5-B6E4-6D2DA6B39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43B5E-CC93-329B-4C87-F46D86F7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DC0D-5564-6EFF-3918-86B4A274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85D63-63C8-111D-25F0-47DC8774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7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0195-12D0-5BD1-9ED5-5E07314F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4AA5B-642B-B7FD-0CC7-043534541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54FBC-AC4E-B34D-20FD-A411D709A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A7905-2177-1813-A2E0-46E08ACA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986E6-E73B-A31C-A0F2-4946A62C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40C5-5E60-922D-6160-3393172F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7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1093-CE3F-945D-8B19-F8C5CD2A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0F790-F4DB-2FBE-EC38-98F3DB43B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A6912-C32F-005C-39A0-AF00F6018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CE8EE-BBD0-8441-F204-E1E407EAF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2E9E0-03EE-434E-1A99-E7B9C09F9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77F4D-8790-A695-113E-F1A84B53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A436BA-47F9-BAC1-3ACB-EAF6465D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3EF29-B729-4811-EF28-5958E300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7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277D-8223-4C0C-5EE8-D61E74D8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0BD33-87A7-785F-5709-A2A19198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1F124-96B3-3B54-6FB3-0BC5A4A1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16E66-B1D9-D761-7E10-A0130CDC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23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465C3-A3D2-4D8C-B186-6527AA65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52084-0BBF-60E5-0805-DEC84880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C159E-BF75-03D7-1C62-F6C30220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0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6B418CC-FF67-AF79-6984-5026CC3DE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9863" y="0"/>
            <a:ext cx="517585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3B1F5-7529-0F4D-8786-8A9559029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3ABBA60-3F2A-5640-A277-70F2D37DB1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68230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DF1765E-07F1-A74D-93F6-1D0CD19214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684202"/>
            <a:ext cx="6823075" cy="4310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04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0A7E-CBD6-00DF-D261-EAD45C6E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0697A-0AE6-D2FE-DB9D-8025FE89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EFABB-2ACF-A0FF-641E-033CBF09F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728-C7D4-FA2C-5120-2560FDDE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3B554-FF0B-66D6-3132-553B2955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BD4E3-7D1D-9E45-3673-9A599BB9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05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6187-7D40-435D-2B98-24460C86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55E2D-F3E7-1A41-1BEE-67BE0466D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6B3E6-4597-C92B-3C5A-93AD316CC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BAC53-55BD-87B3-0185-BC523B12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BBCDB-42C7-F4FD-CB39-EB00DC712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90B7B-5015-3AED-D0F4-755B682B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1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716B-7C63-587C-0931-10CD3BE0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0E64E-DADC-90E0-D533-D61484B4E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BBB2F-1FD1-00D8-C9EE-F9BE6572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8D8F-EA0D-E96A-A5C6-7F551AAF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C06A4-C813-75B4-D72A-C31662C1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05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E9471-81E3-98CA-2BA4-2FE4DC7E7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361DA-85B5-5C07-BC1D-6B22D8823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B6AA2-B0CB-0257-606C-2F3BCC72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9380F-596E-246B-3539-E7A8545A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7CA8E-169E-7CC4-CC3A-8BE8DC82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3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830273-8BCE-5E47-B4DC-B004D619C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78188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F20A7C-A969-B340-BDA6-EE9140E8D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640" y="1906617"/>
            <a:ext cx="5064860" cy="120488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509CE86-A910-714F-B854-8A1BA42CF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8640" y="3245002"/>
            <a:ext cx="4899760" cy="25588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Enter text here</a:t>
            </a:r>
          </a:p>
          <a:p>
            <a:pPr lvl="1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E24FBD-908A-D64C-9EB8-0DA4C820F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2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BAF765-8C18-B24F-BB6B-BC03E486B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640" y="14963"/>
            <a:ext cx="8875059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2419" y="14963"/>
            <a:ext cx="478830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3CFAD0E-933D-8345-8BC1-A438279F6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437362"/>
            <a:ext cx="6175375" cy="4709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9251CCF-0C5D-844A-B60D-454B6F4CF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66960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641FCC-CF38-4A42-8FB4-64051E912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B270B4-A214-7E45-A890-6BAC4E8251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18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BF21E8-06FE-ED4C-A7F8-A63567FD3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283668" y="0"/>
            <a:ext cx="8875059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2419" y="14963"/>
            <a:ext cx="478830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D98D667-86D7-B74B-8C9A-71DA2CF566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2260600"/>
            <a:ext cx="6175375" cy="38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44D738A-20C0-B748-B327-8E876267ED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6175375" cy="1511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17909A9-92A2-0943-9F6E-218DE53AD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B6A588-9BAB-674F-9518-EC99DE8500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7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2419" y="14963"/>
            <a:ext cx="478830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1E191F0-BA5B-0A49-BDC1-4DECCDAD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473200"/>
            <a:ext cx="6708775" cy="46735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B8C35B4-31B4-D048-8B5B-3052C2A7FF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67087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DDEDFBC-2BBC-8044-9013-84D490E56244}"/>
              </a:ext>
            </a:extLst>
          </p:cNvPr>
          <p:cNvSpPr txBox="1">
            <a:spLocks/>
          </p:cNvSpPr>
          <p:nvPr userDrawn="1"/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41B7F-F83E-4140-8FFA-3D893A8E0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8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06CE2C6-5BEC-CA4A-8F6C-A915D31FC8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57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171AAD-6D30-5A4E-A3D6-5A0DF12BE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857402"/>
            <a:ext cx="3114675" cy="2514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DB25A1-DAC9-1E43-BD6B-225FEDAE1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7000" y="3857402"/>
            <a:ext cx="7785100" cy="23274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39072D-8C41-BB47-BB95-5A5B2C6E3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4D8DFD-91F9-6F41-B717-7AE9BCF6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18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6EBC4-9D65-0E4C-8831-2DDF084CC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195" y="0"/>
            <a:ext cx="8875059" cy="6858000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7C06F77-82D9-DE4B-A069-2D36F7C94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384300"/>
            <a:ext cx="111029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5002A88-3E26-8741-BAE8-0DED09A79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AE208B-DF49-924C-B420-795C25E84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17E1C6-8CA4-8E4E-9957-DC6FC17CC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9ECA0B-4EA0-2B69-093D-A0C6972916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22401"/>
            <a:ext cx="12192000" cy="2539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A3099FC-E69E-D240-898E-482ADEEFFF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25" y="4251213"/>
            <a:ext cx="2847975" cy="13876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66C1FE-FC46-CE47-B6BE-C7486DE4D4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49700" y="4251213"/>
            <a:ext cx="7797800" cy="20607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3D47808-EE2D-9B44-9998-19A926737F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112045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948AA2D-9CB7-9348-B6D2-BCDD23190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11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7AE6CB-87A1-3D43-9BD4-92C9281F69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91777" y="6073"/>
            <a:ext cx="8875059" cy="6858000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7C06F77-82D9-DE4B-A069-2D36F7C94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384300"/>
            <a:ext cx="111029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5002A88-3E26-8741-BAE8-0DED09A79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4BD26C-36B6-FD46-9E18-55319D569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21210-F709-B74D-945F-2B13F3A03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88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4C4DC40-F44D-8942-86BF-4BDE7229F7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41E3F2B-2A14-7C40-B5E7-D4ADE46D3B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924" y="2580299"/>
            <a:ext cx="10899775" cy="831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56BCC41-7EB3-C74B-A59E-54467E16A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6275" y="1587789"/>
            <a:ext cx="9353072" cy="838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AAD8674-0CFB-4147-B008-DDAF20B38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76388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B846C891-3786-2C44-BE51-65461C3D1A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53954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4B9A5009-779C-E543-9A75-EEE8F7FC6D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8887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60399EF4-7C0F-F344-84E0-C7D09670D8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75699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B910354-0889-CB40-ABB2-B9E1E8B99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1699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BC163D3-04B3-3948-A626-4D86AA27E5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6582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64C24395-19CC-DF44-B222-EF45EC319A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0122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FA691CF4-6F42-894B-8D5B-3C54E0F17D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895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3AD2067D-F96D-2140-82C5-83EC1C0B1A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99481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5519F6-B189-024C-B6ED-8E26415EB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92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7CB1E-7CE7-EC43-BBFB-671E78489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308" y="6289415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0B2A-CB08-0B49-B395-A410AE83215B}"/>
              </a:ext>
            </a:extLst>
          </p:cNvPr>
          <p:cNvSpPr/>
          <p:nvPr userDrawn="1"/>
        </p:nvSpPr>
        <p:spPr>
          <a:xfrm>
            <a:off x="1222644" y="5314139"/>
            <a:ext cx="3552405" cy="407585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1536AF-8612-DB42-9A92-EF3C4288DC1E}"/>
              </a:ext>
            </a:extLst>
          </p:cNvPr>
          <p:cNvSpPr/>
          <p:nvPr userDrawn="1"/>
        </p:nvSpPr>
        <p:spPr>
          <a:xfrm>
            <a:off x="4933827" y="5314139"/>
            <a:ext cx="2325080" cy="40758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0E78A-FBD3-2842-A1D9-CDD905B80AF0}"/>
              </a:ext>
            </a:extLst>
          </p:cNvPr>
          <p:cNvSpPr/>
          <p:nvPr userDrawn="1"/>
        </p:nvSpPr>
        <p:spPr>
          <a:xfrm>
            <a:off x="7406705" y="5314139"/>
            <a:ext cx="3552405" cy="40758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D3228BCE-70EE-F84E-9D25-F5F18E6A901E}"/>
              </a:ext>
            </a:extLst>
          </p:cNvPr>
          <p:cNvSpPr txBox="1"/>
          <p:nvPr userDrawn="1"/>
        </p:nvSpPr>
        <p:spPr>
          <a:xfrm>
            <a:off x="7406705" y="5246567"/>
            <a:ext cx="3552405" cy="359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1200" dirty="0" err="1">
                <a:latin typeface="Lato" panose="020F0502020204030203" pitchFamily="34" charset="77"/>
              </a:rPr>
              <a:t>info@windingriverconsulting.com</a:t>
            </a:r>
            <a:endParaRPr lang="en-US" sz="1200" dirty="0">
              <a:solidFill>
                <a:srgbClr val="000000"/>
              </a:solidFill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6BDD26C-C75F-3E46-83A2-348CACEC6A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1537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961EF129-930B-094A-A0AB-BEA0CDA447AE}"/>
              </a:ext>
            </a:extLst>
          </p:cNvPr>
          <p:cNvSpPr txBox="1"/>
          <p:nvPr userDrawn="1"/>
        </p:nvSpPr>
        <p:spPr>
          <a:xfrm>
            <a:off x="1222644" y="5295995"/>
            <a:ext cx="3552405" cy="319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862"/>
              </a:lnSpc>
              <a:spcBef>
                <a:spcPct val="0"/>
              </a:spcBef>
            </a:pPr>
            <a:r>
              <a:rPr lang="en-US" sz="1200" dirty="0" err="1">
                <a:latin typeface="Lato" panose="020F0502020204030203" pitchFamily="34" charset="77"/>
              </a:rPr>
              <a:t>windingriverconsulting.com</a:t>
            </a:r>
            <a:endParaRPr lang="en-US" sz="1200" u="none" strike="noStrike" dirty="0">
              <a:solidFill>
                <a:srgbClr val="000000"/>
              </a:solidFill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EFA36F9A-6792-8B4B-A70D-791108FBBE4C}"/>
              </a:ext>
            </a:extLst>
          </p:cNvPr>
          <p:cNvSpPr txBox="1"/>
          <p:nvPr userDrawn="1"/>
        </p:nvSpPr>
        <p:spPr>
          <a:xfrm>
            <a:off x="5196988" y="5295995"/>
            <a:ext cx="1798758" cy="317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862"/>
              </a:lnSpc>
              <a:spcBef>
                <a:spcPct val="0"/>
              </a:spcBef>
            </a:pPr>
            <a:r>
              <a:rPr lang="en-US" sz="1200" dirty="0">
                <a:latin typeface="Lato" panose="020F050202020403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(440) 723-3653</a:t>
            </a:r>
            <a:endParaRPr lang="en-US" sz="1200" u="none" strike="noStrike" dirty="0"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D47EE2-EE6B-D643-869F-99DACCC8F8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4308" y="6206608"/>
            <a:ext cx="2319154" cy="530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CB3CD9-697B-0B45-91B5-0D7826F192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5533" y="3691803"/>
            <a:ext cx="2817920" cy="11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93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4_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6065521"/>
            <a:ext cx="12192000" cy="792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838200" y="778508"/>
            <a:ext cx="105156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50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838200" y="1780538"/>
            <a:ext cx="10515600" cy="390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610600" y="627919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lang="en-US"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261498"/>
            <a:ext cx="999387" cy="40981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12192000" cy="1866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6823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29591BA-3DD6-F34F-AF81-DFDF20008F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CB94B5F-C2CE-AB41-B4DE-37C2206E9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2185800"/>
            <a:ext cx="11102975" cy="393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B9CC2F0-03CA-B54B-88D6-A463814F93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267" y="1606498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>
                <a:solidFill>
                  <a:schemeClr val="accent2"/>
                </a:solidFill>
                <a:latin typeface="Georgia" panose="02040502050405020303" pitchFamily="18" charset="0"/>
                <a:ea typeface="Geneva" panose="020B050303040404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5A79C7-B98D-3246-A0D2-2BB86527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9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3F519F-E280-1A43-AB91-D413287B8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772" y="0"/>
            <a:ext cx="8875059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939661D-F26F-C84B-9549-56E1142ABF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F9E25F9-B7ED-444B-AAB6-51274CF6A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727200"/>
            <a:ext cx="111029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6A3689-0C2B-CB45-A651-D5362D045787}"/>
              </a:ext>
            </a:extLst>
          </p:cNvPr>
          <p:cNvSpPr txBox="1">
            <a:spLocks/>
          </p:cNvSpPr>
          <p:nvPr userDrawn="1"/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93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15093C-2676-118D-CB05-D93B5C1B82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73401" y="1267399"/>
            <a:ext cx="3811588" cy="22369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88326F7-9B98-B8A1-0603-2D1E6EEA4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3401" y="3884440"/>
            <a:ext cx="3811588" cy="22369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2B80FA-7454-E144-9450-29E52EBCB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8D4953C-F73B-4F49-9E7E-0EF57390F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925" y="1727200"/>
            <a:ext cx="65055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ED3F63-8E61-9441-8E48-77F86A06B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63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388A-E007-5744-46FE-3841044D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C5B07-4BC3-3A14-6C84-8D464D513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7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C5FD86B-B993-D446-8A56-E4C425EBA5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B4FA09D-1C69-9F4F-A587-D61D1457EA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0050" y="1816100"/>
            <a:ext cx="2806700" cy="430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2641D26-24B7-724A-A09C-DE60005600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3300" y="1816100"/>
            <a:ext cx="2806700" cy="430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CEC77-B12E-0D4E-926B-3E5914C941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450" y="1816100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8F9F32-953F-234B-AB05-3A0588E6B6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0450" y="4216400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D489ED8-FFEE-7740-B052-2C3461248A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19900" y="1799363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6158EB-4C40-DE45-AF68-F1D0C18336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9900" y="4199663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0F3104-558D-E646-964C-D684CE01B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7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C5FD86B-B993-D446-8A56-E4C425EBA5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8F9F32-953F-234B-AB05-3A0588E6B6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2925" y="3627634"/>
            <a:ext cx="2139950" cy="24429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1DBC94-747D-394B-A54C-95308A0414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727200"/>
            <a:ext cx="11102975" cy="165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E9B9496-0453-154F-925D-72BCA66C55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8300" y="3627634"/>
            <a:ext cx="8737600" cy="24429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4501C6-694F-7742-8BDB-4AF3208FC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71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1"/>
            </a:gs>
            <a:gs pos="100000">
              <a:schemeClr val="tx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B9A678-DFF9-DE4E-B319-FB98B625B542}"/>
              </a:ext>
            </a:extLst>
          </p:cNvPr>
          <p:cNvSpPr/>
          <p:nvPr userDrawn="1"/>
        </p:nvSpPr>
        <p:spPr>
          <a:xfrm>
            <a:off x="0" y="1447800"/>
            <a:ext cx="12192000" cy="5410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5DDEAC9-D10E-2B4E-8D31-DADF445F0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067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3A895FD5-5F33-FC44-95F7-927EAEA176B7}"/>
              </a:ext>
            </a:extLst>
          </p:cNvPr>
          <p:cNvSpPr txBox="1"/>
          <p:nvPr userDrawn="1"/>
        </p:nvSpPr>
        <p:spPr>
          <a:xfrm>
            <a:off x="381000" y="6495773"/>
            <a:ext cx="4454528" cy="123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 spc="-54" dirty="0">
                <a:solidFill>
                  <a:schemeClr val="tx1"/>
                </a:solidFill>
                <a:latin typeface="Lato" panose="020F0502020204030203" pitchFamily="34" charset="77"/>
                <a:ea typeface="Poppins"/>
                <a:cs typeface="Poppins"/>
                <a:sym typeface="Poppins"/>
              </a:rPr>
              <a:t>© Winding River Consulting  2026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4714F3C-FAFF-6E43-BB57-B5E49C335807}"/>
              </a:ext>
            </a:extLst>
          </p:cNvPr>
          <p:cNvSpPr txBox="1">
            <a:spLocks/>
          </p:cNvSpPr>
          <p:nvPr userDrawn="1"/>
        </p:nvSpPr>
        <p:spPr>
          <a:xfrm>
            <a:off x="695325" y="266700"/>
            <a:ext cx="5235575" cy="7444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6E5A2D-3CCF-5C4F-8D44-9D150CFF2F3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6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11" r:id="rId2"/>
    <p:sldLayoutId id="2147483661" r:id="rId3"/>
    <p:sldLayoutId id="2147483662" r:id="rId4"/>
    <p:sldLayoutId id="2147483691" r:id="rId5"/>
    <p:sldLayoutId id="2147483665" r:id="rId6"/>
    <p:sldLayoutId id="2147483725" r:id="rId7"/>
    <p:sldLayoutId id="2147483693" r:id="rId8"/>
    <p:sldLayoutId id="2147483694" r:id="rId9"/>
    <p:sldLayoutId id="2147483726" r:id="rId10"/>
    <p:sldLayoutId id="2147483727" r:id="rId11"/>
    <p:sldLayoutId id="214748372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63BBD-699B-115A-89DB-926673B6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F7D48-1E33-E5B0-BC9C-D2F6EDB79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E0402-DF52-C371-5976-50778A2B7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B5EA40-5BCB-4E33-9470-19D6585E76C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272B4-4D5A-BD42-1A25-40E3E11D9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382CA-A522-9F93-C85D-C19B90674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1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chemeClr val="tx1"/>
            </a:gs>
            <a:gs pos="100000">
              <a:schemeClr val="tx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>
            <a:extLst>
              <a:ext uri="{FF2B5EF4-FFF2-40B4-BE49-F238E27FC236}">
                <a16:creationId xmlns:a16="http://schemas.microsoft.com/office/drawing/2014/main" id="{B60DA195-C1EA-D34F-A021-38A9E4085EE7}"/>
              </a:ext>
            </a:extLst>
          </p:cNvPr>
          <p:cNvSpPr txBox="1"/>
          <p:nvPr userDrawn="1"/>
        </p:nvSpPr>
        <p:spPr>
          <a:xfrm>
            <a:off x="392639" y="6516545"/>
            <a:ext cx="4454528" cy="123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 spc="-54" dirty="0">
                <a:solidFill>
                  <a:schemeClr val="bg1"/>
                </a:solidFill>
                <a:latin typeface="Lato" panose="020F0502020204030203" pitchFamily="34" charset="77"/>
                <a:ea typeface="Poppins"/>
                <a:cs typeface="Poppins"/>
                <a:sym typeface="Poppins"/>
              </a:rPr>
              <a:t>© Winding River Consulting  2026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640AB1-C9D5-614F-B64B-34FD548BC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9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2" r:id="rId3"/>
    <p:sldLayoutId id="2147483683" r:id="rId4"/>
    <p:sldLayoutId id="2147483679" r:id="rId5"/>
    <p:sldLayoutId id="2147483681" r:id="rId6"/>
    <p:sldLayoutId id="2147483687" r:id="rId7"/>
    <p:sldLayoutId id="2147483672" r:id="rId8"/>
    <p:sldLayoutId id="2147483676" r:id="rId9"/>
    <p:sldLayoutId id="214748372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32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risha@empoweredlc.co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People attending a meeting">
            <a:extLst>
              <a:ext uri="{FF2B5EF4-FFF2-40B4-BE49-F238E27FC236}">
                <a16:creationId xmlns:a16="http://schemas.microsoft.com/office/drawing/2014/main" id="{12FD3CAF-8E5A-5F4E-8056-19D786D0A2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35000"/>
          </a:blip>
          <a:srcRect l="25323" r="23575"/>
          <a:stretch>
            <a:fillRect/>
          </a:stretch>
        </p:blipFill>
        <p:spPr>
          <a:xfrm>
            <a:off x="6935205" y="0"/>
            <a:ext cx="5256795" cy="685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8B0C3-AAC3-B74B-B8C4-2BA876DC12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76F3A6-57CC-1C46-98F1-0D53A6091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66" y="0"/>
            <a:ext cx="887505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75552-F44F-2A49-AEEF-B24A02D2B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79" y="257884"/>
            <a:ext cx="4320318" cy="1798587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1B84C24-8815-2F72-9593-AED8D1FA76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2142" y="2544016"/>
            <a:ext cx="6643063" cy="2838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Designing Culture</a:t>
            </a:r>
            <a:br>
              <a:rPr lang="en-US" sz="3200" b="1" dirty="0">
                <a:latin typeface="Century Gothic" panose="020B0502020202020204" pitchFamily="34" charset="0"/>
              </a:rPr>
            </a:b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33947FDA-61AB-A1D7-BCD5-35B31E489682}"/>
              </a:ext>
            </a:extLst>
          </p:cNvPr>
          <p:cNvGrpSpPr/>
          <p:nvPr/>
        </p:nvGrpSpPr>
        <p:grpSpPr>
          <a:xfrm>
            <a:off x="531708" y="5548421"/>
            <a:ext cx="5238750" cy="535781"/>
            <a:chOff x="3035300" y="4275139"/>
            <a:chExt cx="6985000" cy="714374"/>
          </a:xfrm>
        </p:grpSpPr>
        <p:grpSp>
          <p:nvGrpSpPr>
            <p:cNvPr id="9" name="Google Shape;172;p29">
              <a:extLst>
                <a:ext uri="{FF2B5EF4-FFF2-40B4-BE49-F238E27FC236}">
                  <a16:creationId xmlns:a16="http://schemas.microsoft.com/office/drawing/2014/main" id="{DF26EEFF-9D6D-3D1D-DF4C-C4D44262E00B}"/>
                </a:ext>
              </a:extLst>
            </p:cNvPr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3" name="Google Shape;173;p29">
                <a:extLst>
                  <a:ext uri="{FF2B5EF4-FFF2-40B4-BE49-F238E27FC236}">
                    <a16:creationId xmlns:a16="http://schemas.microsoft.com/office/drawing/2014/main" id="{3B463AA3-1FC3-FBEA-3780-BAC09F7801D4}"/>
                  </a:ext>
                </a:extLst>
              </p:cNvPr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" name="Google Shape;174;p29">
                <a:extLst>
                  <a:ext uri="{FF2B5EF4-FFF2-40B4-BE49-F238E27FC236}">
                    <a16:creationId xmlns:a16="http://schemas.microsoft.com/office/drawing/2014/main" id="{5506FD72-53E1-841E-42BC-94609E193769}"/>
                  </a:ext>
                </a:extLst>
              </p:cNvPr>
              <p:cNvSpPr txBox="1"/>
              <p:nvPr/>
            </p:nvSpPr>
            <p:spPr>
              <a:xfrm>
                <a:off x="3263901" y="4447660"/>
                <a:ext cx="20574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" b="1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May, 2026</a:t>
                </a:r>
                <a:endPara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175;p29">
              <a:extLst>
                <a:ext uri="{FF2B5EF4-FFF2-40B4-BE49-F238E27FC236}">
                  <a16:creationId xmlns:a16="http://schemas.microsoft.com/office/drawing/2014/main" id="{5A0BF8BA-9B71-ABC3-2A5C-C82084858B94}"/>
                </a:ext>
              </a:extLst>
            </p:cNvPr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1" name="Google Shape;176;p29">
                <a:extLst>
                  <a:ext uri="{FF2B5EF4-FFF2-40B4-BE49-F238E27FC236}">
                    <a16:creationId xmlns:a16="http://schemas.microsoft.com/office/drawing/2014/main" id="{728C23A2-3D7E-A37C-19E9-4E5C32FB87DD}"/>
                  </a:ext>
                </a:extLst>
              </p:cNvPr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" name="Google Shape;177;p29">
                <a:extLst>
                  <a:ext uri="{FF2B5EF4-FFF2-40B4-BE49-F238E27FC236}">
                    <a16:creationId xmlns:a16="http://schemas.microsoft.com/office/drawing/2014/main" id="{EC19124A-280E-F5DD-40F3-2A8E4CA3F74E}"/>
                  </a:ext>
                </a:extLst>
              </p:cNvPr>
              <p:cNvSpPr txBox="1"/>
              <p:nvPr/>
            </p:nvSpPr>
            <p:spPr>
              <a:xfrm>
                <a:off x="6554099" y="4447667"/>
                <a:ext cx="30081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defRPr/>
                </a:pPr>
                <a:r>
                  <a:rPr lang="en" b="1" dirty="0">
                    <a:solidFill>
                      <a:srgbClr val="FAF8FC"/>
                    </a:solidFill>
                    <a:latin typeface="Montserrat Light"/>
                    <a:sym typeface="Montserrat Light"/>
                  </a:rPr>
                  <a:t>Trisha Daho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8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>
          <a:extLst>
            <a:ext uri="{FF2B5EF4-FFF2-40B4-BE49-F238E27FC236}">
              <a16:creationId xmlns:a16="http://schemas.microsoft.com/office/drawing/2014/main" id="{4A1B11BC-89FF-B517-6244-6A3290BA3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>
            <a:extLst>
              <a:ext uri="{FF2B5EF4-FFF2-40B4-BE49-F238E27FC236}">
                <a16:creationId xmlns:a16="http://schemas.microsoft.com/office/drawing/2014/main" id="{0A94AA9E-357F-A217-C3D6-F2A8E57DECD3}"/>
              </a:ext>
            </a:extLst>
          </p:cNvPr>
          <p:cNvSpPr/>
          <p:nvPr/>
        </p:nvSpPr>
        <p:spPr>
          <a:xfrm rot="5400000">
            <a:off x="5805983" y="3823834"/>
            <a:ext cx="580032" cy="637711"/>
          </a:xfrm>
          <a:prstGeom prst="chevron">
            <a:avLst>
              <a:gd name="adj" fmla="val 405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7CE398-AF5D-1296-19C5-F01B9FF5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sz="4267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1BAFF5-88F8-DBEF-68CE-028D2D687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17943"/>
            <a:ext cx="10515600" cy="3909063"/>
          </a:xfrm>
        </p:spPr>
        <p:txBody>
          <a:bodyPr/>
          <a:lstStyle/>
          <a:p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First Breakout: </a:t>
            </a:r>
          </a:p>
          <a:p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303438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  <a:p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303438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What has been the greatest team experience you’ve ever had?  </a:t>
            </a:r>
            <a:b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303438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</a:b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303438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Tell us what that dynamic was like.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0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>
          <a:extLst>
            <a:ext uri="{FF2B5EF4-FFF2-40B4-BE49-F238E27FC236}">
              <a16:creationId xmlns:a16="http://schemas.microsoft.com/office/drawing/2014/main" id="{A340678E-0135-1BF8-5F03-48BBC254A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>
            <a:extLst>
              <a:ext uri="{FF2B5EF4-FFF2-40B4-BE49-F238E27FC236}">
                <a16:creationId xmlns:a16="http://schemas.microsoft.com/office/drawing/2014/main" id="{75F8689C-F20C-BAEE-AC3F-63670059D667}"/>
              </a:ext>
            </a:extLst>
          </p:cNvPr>
          <p:cNvSpPr/>
          <p:nvPr/>
        </p:nvSpPr>
        <p:spPr>
          <a:xfrm rot="5400000">
            <a:off x="5805983" y="3823834"/>
            <a:ext cx="580032" cy="637711"/>
          </a:xfrm>
          <a:prstGeom prst="chevron">
            <a:avLst>
              <a:gd name="adj" fmla="val 405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DFF5EA-C5B1-7DCC-0065-235F08FC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97" y="457199"/>
            <a:ext cx="10515600" cy="711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Second Breakout:</a:t>
            </a: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sz="4267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" sz="6400" dirty="0">
                <a:latin typeface="Montserrat" panose="00000500000000000000" pitchFamily="2" charset="0"/>
                <a:ea typeface="Questrial"/>
                <a:cs typeface="Questrial"/>
                <a:sym typeface="Questrial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BC9536-4DFB-6F44-CEFE-134BAD270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303438"/>
                </a:solidFill>
                <a:effectLst/>
                <a:uLnTx/>
                <a:uFillTx/>
                <a:latin typeface="Montserrat" panose="00000500000000000000" pitchFamily="2" charset="0"/>
                <a:ea typeface="Questrial"/>
                <a:cs typeface="Questrial"/>
                <a:sym typeface="Questrial"/>
              </a:rPr>
              <a:t>What characteristics did your best team have that made it great for YOU? What values were present?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7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0436D80C-D283-3FD7-66B0-3A21CFC08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EEBCD8-8B87-2214-A2A2-31033EAE3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373558"/>
            <a:ext cx="11207496" cy="1253492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What Do You Value?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FAB28-478A-0223-1320-203A8A6C2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80538"/>
            <a:ext cx="10515600" cy="4298956"/>
          </a:xfrm>
        </p:spPr>
        <p:txBody>
          <a:bodyPr/>
          <a:lstStyle/>
          <a:p>
            <a:r>
              <a:rPr lang="en-US" sz="2667" dirty="0"/>
              <a:t>What do you value? </a:t>
            </a:r>
          </a:p>
          <a:p>
            <a:r>
              <a:rPr lang="en-US" sz="2667" dirty="0"/>
              <a:t>What unspoken values have contributed to our success to date? </a:t>
            </a:r>
          </a:p>
          <a:p>
            <a:r>
              <a:rPr lang="en-US" sz="2667" dirty="0"/>
              <a:t>What do successful employees share in common? </a:t>
            </a:r>
          </a:p>
          <a:p>
            <a:r>
              <a:rPr lang="en-US" sz="2667" dirty="0"/>
              <a:t>What values should govern the way we interact with each other and with our audience?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1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EDFC7A4A-F78E-4C52-6CAD-994E5BBE1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ED0A08-B991-DDC5-0F89-BA944698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0875"/>
            <a:ext cx="10515600" cy="3187957"/>
          </a:xfrm>
        </p:spPr>
        <p:txBody>
          <a:bodyPr/>
          <a:lstStyle/>
          <a:p>
            <a:r>
              <a:rPr lang="en-US" sz="3733" dirty="0">
                <a:solidFill>
                  <a:schemeClr val="bg1"/>
                </a:solidFill>
              </a:rPr>
              <a:t>What does a great team have that makes them great? How does that translate to the individual?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268491E-1672-E838-6FE0-4ED45B299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2159031"/>
            <a:ext cx="918692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marL="571486" indent="-571486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Montserrat" charset="0"/>
                <a:cs typeface="Montserrat" charset="0"/>
                <a:sym typeface="Arial"/>
              </a:rPr>
              <a:t>Beliefs</a:t>
            </a:r>
          </a:p>
          <a:p>
            <a:pPr marL="571486" indent="-571486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Montserrat" charset="0"/>
                <a:cs typeface="Montserrat" charset="0"/>
                <a:sym typeface="Arial"/>
              </a:rPr>
              <a:t>Behaviors</a:t>
            </a:r>
          </a:p>
          <a:p>
            <a:pPr marL="571486" indent="-571486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Montserrat" charset="0"/>
                <a:cs typeface="Montserrat" charset="0"/>
                <a:sym typeface="Arial"/>
              </a:rPr>
              <a:t>Traits</a:t>
            </a:r>
          </a:p>
          <a:p>
            <a:pPr marL="571486" indent="-571486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Montserrat" charset="0"/>
                <a:cs typeface="Montserrat" charset="0"/>
                <a:sym typeface="Arial"/>
              </a:rPr>
              <a:t>Skills</a:t>
            </a:r>
          </a:p>
          <a:p>
            <a:pPr marL="571486" indent="-571486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Montserrat" charset="0"/>
                <a:cs typeface="Montserrat" charset="0"/>
                <a:sym typeface="Arial"/>
              </a:rPr>
              <a:t>Actions</a:t>
            </a:r>
          </a:p>
          <a:p>
            <a:pPr marL="571486" indent="-571486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bg1"/>
                </a:solidFill>
                <a:latin typeface="Montserrat" charset="0"/>
                <a:cs typeface="Montserrat" charset="0"/>
                <a:sym typeface="Arial"/>
              </a:rPr>
              <a:t>Habits</a:t>
            </a:r>
          </a:p>
          <a:p>
            <a:pPr marL="571486" indent="-571486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chemeClr val="bg1"/>
              </a:solidFill>
              <a:latin typeface="Montserrat" charset="0"/>
              <a:cs typeface="Montserrat" charset="0"/>
              <a:sym typeface="Arial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en-US" sz="2400" kern="0" dirty="0">
                <a:solidFill>
                  <a:schemeClr val="bg1"/>
                </a:solidFill>
                <a:latin typeface="Montserrat" charset="0"/>
                <a:cs typeface="Montserrat" charset="0"/>
                <a:sym typeface="Arial"/>
              </a:rPr>
              <a:t>Culture is simply the result of the interaction amongst the employees working for a considerable period of time in the organization.</a:t>
            </a:r>
          </a:p>
          <a:p>
            <a:pPr marL="571486" indent="-571486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3000" kern="0" dirty="0">
              <a:solidFill>
                <a:srgbClr val="304C74">
                  <a:lumMod val="75000"/>
                </a:srgbClr>
              </a:solidFill>
              <a:latin typeface="Montserrat" charset="0"/>
              <a:cs typeface="Montserrat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64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14FA79A6-3B4B-0C09-DF11-BBF37FCA6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7E8EE0-B5FD-75F2-C364-CCFB21F9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0875"/>
            <a:ext cx="10515600" cy="3187957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Culture Accountability Map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2A5DE7F-6294-BCA5-093E-28FCCE0E1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1700618"/>
            <a:ext cx="918692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marL="571486" indent="-571486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000" kern="0" dirty="0">
                <a:solidFill>
                  <a:schemeClr val="bg1"/>
                </a:solidFill>
                <a:latin typeface="Montserrat" charset="0"/>
                <a:cs typeface="Montserrat" charset="0"/>
                <a:sym typeface="Arial"/>
              </a:rPr>
              <a:t>ID cultural behaviors and who reinforces them.</a:t>
            </a:r>
          </a:p>
          <a:p>
            <a:pPr marL="571486" indent="-571486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000" kern="0" dirty="0">
                <a:solidFill>
                  <a:schemeClr val="bg1"/>
                </a:solidFill>
                <a:latin typeface="Montserrat" charset="0"/>
                <a:cs typeface="Montserrat" charset="0"/>
                <a:sym typeface="Arial"/>
              </a:rPr>
              <a:t>Choose 3 core cultural behaviors;</a:t>
            </a:r>
          </a:p>
          <a:p>
            <a:pPr marL="571486" indent="-571486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000" kern="0" dirty="0">
                <a:solidFill>
                  <a:schemeClr val="bg1"/>
                </a:solidFill>
                <a:latin typeface="Montserrat" charset="0"/>
                <a:cs typeface="Montserrat" charset="0"/>
                <a:sym typeface="Arial"/>
              </a:rPr>
              <a:t>Who models it? Where is it breaking down?  What can reinforce it?</a:t>
            </a:r>
          </a:p>
          <a:p>
            <a:pPr marL="571486" indent="-571486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000" kern="0" dirty="0">
                <a:solidFill>
                  <a:schemeClr val="bg1"/>
                </a:solidFill>
                <a:latin typeface="Montserrat" charset="0"/>
                <a:cs typeface="Montserrat" charset="0"/>
                <a:sym typeface="Arial"/>
              </a:rPr>
              <a:t>Assign partners to sponsor each behavior in firm</a:t>
            </a:r>
          </a:p>
          <a:p>
            <a:pPr marL="571486" indent="-571486" defTabSz="121917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3000" kern="0" dirty="0">
              <a:solidFill>
                <a:srgbClr val="304C74">
                  <a:lumMod val="75000"/>
                </a:srgbClr>
              </a:solidFill>
              <a:latin typeface="Montserrat" charset="0"/>
              <a:cs typeface="Montserrat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297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>
          <a:extLst>
            <a:ext uri="{FF2B5EF4-FFF2-40B4-BE49-F238E27FC236}">
              <a16:creationId xmlns:a16="http://schemas.microsoft.com/office/drawing/2014/main" id="{0E4E539D-4B3D-2EB5-B7C2-A9CB0EFAD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>
            <a:extLst>
              <a:ext uri="{FF2B5EF4-FFF2-40B4-BE49-F238E27FC236}">
                <a16:creationId xmlns:a16="http://schemas.microsoft.com/office/drawing/2014/main" id="{52574ACA-4C1D-D345-1822-1635A728D69F}"/>
              </a:ext>
            </a:extLst>
          </p:cNvPr>
          <p:cNvSpPr/>
          <p:nvPr/>
        </p:nvSpPr>
        <p:spPr>
          <a:xfrm rot="5400000">
            <a:off x="5805983" y="3823834"/>
            <a:ext cx="580032" cy="637711"/>
          </a:xfrm>
          <a:prstGeom prst="chevron">
            <a:avLst>
              <a:gd name="adj" fmla="val 405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24115E-3A00-7579-169B-2C3AAFCC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9" y="457199"/>
            <a:ext cx="10515600" cy="711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  <a:t>Create Accountability Threads</a:t>
            </a: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  <a:t>				</a:t>
            </a: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  <a:t>				</a:t>
            </a:r>
            <a:r>
              <a:rPr lang="en-US" sz="4800" dirty="0">
                <a:solidFill>
                  <a:schemeClr val="bg1"/>
                </a:solidFill>
                <a:latin typeface="Montserrat" panose="00000500000000000000" pitchFamily="2" charset="0"/>
              </a:rPr>
              <a:t>What’s Next?</a:t>
            </a:r>
            <a:br>
              <a:rPr lang="en" sz="6400" dirty="0">
                <a:latin typeface="Montserrat" panose="00000500000000000000" pitchFamily="2" charset="0"/>
                <a:ea typeface="Questrial"/>
                <a:cs typeface="Questrial"/>
                <a:sym typeface="Questrial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F32B78-C95A-1940-35C7-22EE3E0BC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1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>
          <a:extLst>
            <a:ext uri="{FF2B5EF4-FFF2-40B4-BE49-F238E27FC236}">
              <a16:creationId xmlns:a16="http://schemas.microsoft.com/office/drawing/2014/main" id="{F6204597-7D9B-8674-A4F5-7DFFD9D86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>
            <a:extLst>
              <a:ext uri="{FF2B5EF4-FFF2-40B4-BE49-F238E27FC236}">
                <a16:creationId xmlns:a16="http://schemas.microsoft.com/office/drawing/2014/main" id="{0C965A17-8F47-E1F4-7716-5837DB80303E}"/>
              </a:ext>
            </a:extLst>
          </p:cNvPr>
          <p:cNvSpPr/>
          <p:nvPr/>
        </p:nvSpPr>
        <p:spPr>
          <a:xfrm rot="5400000">
            <a:off x="5805983" y="3823834"/>
            <a:ext cx="580032" cy="637711"/>
          </a:xfrm>
          <a:prstGeom prst="chevron">
            <a:avLst>
              <a:gd name="adj" fmla="val 405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359CE-8555-3B00-BB38-92BFD7C4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857" y="-1193984"/>
            <a:ext cx="10515600" cy="711200"/>
          </a:xfrm>
        </p:spPr>
        <p:txBody>
          <a:bodyPr/>
          <a:lstStyle/>
          <a:p>
            <a:b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br>
              <a:rPr lang="en-US" sz="4267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4800" dirty="0">
                <a:solidFill>
                  <a:schemeClr val="bg1"/>
                </a:solidFill>
                <a:latin typeface="Montserrat" panose="00000500000000000000" pitchFamily="2" charset="0"/>
              </a:rPr>
              <a:t>Questions?</a:t>
            </a:r>
            <a:br>
              <a:rPr lang="en-US" sz="4267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br>
              <a:rPr lang="en" sz="6400" dirty="0">
                <a:latin typeface="Montserrat" panose="00000500000000000000" pitchFamily="2" charset="0"/>
                <a:ea typeface="Questrial"/>
                <a:cs typeface="Questrial"/>
                <a:sym typeface="Questrial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43A043-BC60-5DA3-88B8-A5795A6DD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6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69A99-68FC-7E22-9B3D-CB811C1C2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67;p47">
            <a:extLst>
              <a:ext uri="{FF2B5EF4-FFF2-40B4-BE49-F238E27FC236}">
                <a16:creationId xmlns:a16="http://schemas.microsoft.com/office/drawing/2014/main" id="{018B8B49-2D41-BBEC-5618-56EC5EA1199C}"/>
              </a:ext>
            </a:extLst>
          </p:cNvPr>
          <p:cNvSpPr/>
          <p:nvPr/>
        </p:nvSpPr>
        <p:spPr>
          <a:xfrm>
            <a:off x="691556" y="1966910"/>
            <a:ext cx="279583" cy="2287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Google Shape;368;p47">
            <a:extLst>
              <a:ext uri="{FF2B5EF4-FFF2-40B4-BE49-F238E27FC236}">
                <a16:creationId xmlns:a16="http://schemas.microsoft.com/office/drawing/2014/main" id="{6BF91435-834A-7C3C-1E9D-EA7CA3EE7203}"/>
              </a:ext>
            </a:extLst>
          </p:cNvPr>
          <p:cNvSpPr/>
          <p:nvPr/>
        </p:nvSpPr>
        <p:spPr>
          <a:xfrm>
            <a:off x="688289" y="3915508"/>
            <a:ext cx="279582" cy="279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C2A5AF7-026C-BD45-A0E2-762EF685EE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457" r="3457"/>
          <a:stretch/>
        </p:blipFill>
        <p:spPr>
          <a:xfrm>
            <a:off x="7601608" y="1734457"/>
            <a:ext cx="3305878" cy="398707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22D4ED-B495-7750-DA98-66B3B76AD3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b="1" dirty="0"/>
              <a:t>Contact Info: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Trisha Daho</a:t>
            </a:r>
          </a:p>
          <a:p>
            <a:r>
              <a:rPr lang="en-US" dirty="0">
                <a:hlinkClick r:id="rId3"/>
              </a:rPr>
              <a:t>trisha@empoweredlc.com</a:t>
            </a:r>
            <a:endParaRPr lang="en-US" dirty="0"/>
          </a:p>
          <a:p>
            <a:r>
              <a:rPr lang="en-US" dirty="0"/>
              <a:t>+33 0744765430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900" b="1" dirty="0"/>
              <a:t>Skills:</a:t>
            </a:r>
          </a:p>
          <a:p>
            <a:r>
              <a:rPr lang="en-US" dirty="0"/>
              <a:t>Fractional Chief People/Culture Officer</a:t>
            </a:r>
          </a:p>
          <a:p>
            <a:r>
              <a:rPr lang="en-US"/>
              <a:t>International Keynote </a:t>
            </a:r>
            <a:r>
              <a:rPr lang="en-US" dirty="0"/>
              <a:t>Speaker</a:t>
            </a:r>
          </a:p>
          <a:p>
            <a:r>
              <a:rPr lang="en-US" dirty="0"/>
              <a:t>AI Culture Transformation</a:t>
            </a:r>
          </a:p>
          <a:p>
            <a:r>
              <a:rPr lang="en-US" dirty="0"/>
              <a:t>Leader Development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4DECC-4700-6971-00FF-6F95033609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4646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9D4F1-7CC1-F88E-561C-FA4CD55C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376"/>
            <a:ext cx="10515600" cy="711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D5084AA-1B88-6B99-8985-B4F975545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1812036"/>
            <a:ext cx="918692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Montserrat" charset="0"/>
                <a:cs typeface="Montserrat" charset="0"/>
              </a:rPr>
              <a:t>What An Intentional Culture Does For You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Montserrat" charset="0"/>
                <a:cs typeface="Montserrat" charset="0"/>
              </a:rPr>
              <a:t>What Happens When Your Culture Is Not Intentional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Montserrat" charset="0"/>
                <a:cs typeface="Montserrat" charset="0"/>
              </a:rPr>
              <a:t>What Matters and What Sticks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Montserrat" charset="0"/>
                <a:cs typeface="Montserrat" charset="0"/>
              </a:rPr>
              <a:t>Values-Based Behaviors Exercise</a:t>
            </a:r>
          </a:p>
        </p:txBody>
      </p:sp>
    </p:spTree>
    <p:extLst>
      <p:ext uri="{BB962C8B-B14F-4D97-AF65-F5344CB8AC3E}">
        <p14:creationId xmlns:p14="http://schemas.microsoft.com/office/powerpoint/2010/main" val="361881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71CBEAED-955D-410E-BAE9-D66B00126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F376F0-3B86-0CD3-BD0F-5DDFFB09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909"/>
            <a:ext cx="10515600" cy="711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Exercise!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AE645C8-26A2-435D-410D-2D6F90DD5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1812035"/>
            <a:ext cx="52578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Montserrat" charset="0"/>
                <a:cs typeface="Montserrat" charset="0"/>
              </a:rPr>
              <a:t>In Your Mind, What Does a Thriving Culture Look Like?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6">
                  <a:lumMod val="75000"/>
                </a:schemeClr>
              </a:solidFill>
              <a:latin typeface="Montserrat" charset="0"/>
              <a:cs typeface="Montserrat" charset="0"/>
            </a:endParaRPr>
          </a:p>
          <a:p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Montserrat" charset="0"/>
                <a:cs typeface="Montserrat" charset="0"/>
              </a:rPr>
              <a:t>Merlin Methodology</a:t>
            </a:r>
            <a:br>
              <a:rPr lang="en-US" sz="3000" dirty="0">
                <a:solidFill>
                  <a:schemeClr val="accent6">
                    <a:lumMod val="75000"/>
                  </a:schemeClr>
                </a:solidFill>
                <a:latin typeface="Montserrat" charset="0"/>
                <a:cs typeface="Montserrat" charset="0"/>
              </a:rPr>
            </a:b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Montserrat" charset="0"/>
                <a:cs typeface="Montserrat" charset="0"/>
              </a:rPr>
              <a:t>1 yr, 3 yrs, 5 yrs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accent6">
                  <a:lumMod val="75000"/>
                </a:schemeClr>
              </a:solidFill>
              <a:latin typeface="Montserrat" charset="0"/>
              <a:cs typeface="Montserrat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90BF0B-9EAD-8096-DE7B-55DA06CE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895" y="227583"/>
            <a:ext cx="5831107" cy="58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9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DF2602-44F8-437A-F51A-C6AC20BD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739318"/>
            <a:ext cx="11207496" cy="1253492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Important Philosophical Mindsets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3AD76-D2FE-0358-BB1A-CC3C8D95E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Intention does not equal impact</a:t>
            </a:r>
          </a:p>
          <a:p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The Assume Nothing Principle</a:t>
            </a:r>
          </a:p>
          <a:p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Little intentional actions move change forward as long as you measure them</a:t>
            </a:r>
          </a:p>
          <a:p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This is never one size fits all</a:t>
            </a:r>
          </a:p>
          <a:p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Deploy, measure, evolve, deploy, measure…</a:t>
            </a:r>
          </a:p>
          <a:p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ACCOUNTABILITY at the granular level!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1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95F45-CC3C-20DC-DBFF-0B288877A921}"/>
              </a:ext>
            </a:extLst>
          </p:cNvPr>
          <p:cNvSpPr txBox="1"/>
          <p:nvPr/>
        </p:nvSpPr>
        <p:spPr>
          <a:xfrm>
            <a:off x="3192256" y="804807"/>
            <a:ext cx="56733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  <a:cs typeface="Poppins" pitchFamily="2" charset="77"/>
              </a:rPr>
              <a:t>THE CULTURE CONTINUUM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855BDD-6563-D888-1D39-699F279DE8CD}"/>
              </a:ext>
            </a:extLst>
          </p:cNvPr>
          <p:cNvSpPr txBox="1"/>
          <p:nvPr/>
        </p:nvSpPr>
        <p:spPr>
          <a:xfrm>
            <a:off x="4697861" y="361300"/>
            <a:ext cx="2662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151" dirty="0">
                <a:solidFill>
                  <a:srgbClr val="0070C0"/>
                </a:solidFill>
                <a:latin typeface="Montserrat" panose="00000500000000000000" pitchFamily="2" charset="0"/>
                <a:cs typeface="Poppins Light" pitchFamily="2" charset="77"/>
              </a:rPr>
              <a:t>Awareness to Action</a:t>
            </a:r>
          </a:p>
        </p:txBody>
      </p:sp>
      <p:sp>
        <p:nvSpPr>
          <p:cNvPr id="6" name="Chevron 3">
            <a:extLst>
              <a:ext uri="{FF2B5EF4-FFF2-40B4-BE49-F238E27FC236}">
                <a16:creationId xmlns:a16="http://schemas.microsoft.com/office/drawing/2014/main" id="{61185827-F767-6ED3-1A95-FA05A9D98A6D}"/>
              </a:ext>
            </a:extLst>
          </p:cNvPr>
          <p:cNvSpPr/>
          <p:nvPr/>
        </p:nvSpPr>
        <p:spPr>
          <a:xfrm>
            <a:off x="852516" y="1429512"/>
            <a:ext cx="2841632" cy="1727197"/>
          </a:xfrm>
          <a:prstGeom prst="chevron">
            <a:avLst>
              <a:gd name="adj" fmla="val 2647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Chevron 4">
            <a:extLst>
              <a:ext uri="{FF2B5EF4-FFF2-40B4-BE49-F238E27FC236}">
                <a16:creationId xmlns:a16="http://schemas.microsoft.com/office/drawing/2014/main" id="{AB4333D5-5D23-BC47-409B-016A568C8EC7}"/>
              </a:ext>
            </a:extLst>
          </p:cNvPr>
          <p:cNvSpPr/>
          <p:nvPr/>
        </p:nvSpPr>
        <p:spPr>
          <a:xfrm>
            <a:off x="3409967" y="1429512"/>
            <a:ext cx="2841632" cy="1727197"/>
          </a:xfrm>
          <a:prstGeom prst="chevron">
            <a:avLst>
              <a:gd name="adj" fmla="val 2647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Chevron 5">
            <a:extLst>
              <a:ext uri="{FF2B5EF4-FFF2-40B4-BE49-F238E27FC236}">
                <a16:creationId xmlns:a16="http://schemas.microsoft.com/office/drawing/2014/main" id="{4720EA0C-BA3E-F797-97B4-84AC02F650F0}"/>
              </a:ext>
            </a:extLst>
          </p:cNvPr>
          <p:cNvSpPr/>
          <p:nvPr/>
        </p:nvSpPr>
        <p:spPr>
          <a:xfrm>
            <a:off x="5967417" y="1429512"/>
            <a:ext cx="2841632" cy="1727197"/>
          </a:xfrm>
          <a:prstGeom prst="chevron">
            <a:avLst>
              <a:gd name="adj" fmla="val 264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Chevron 6">
            <a:extLst>
              <a:ext uri="{FF2B5EF4-FFF2-40B4-BE49-F238E27FC236}">
                <a16:creationId xmlns:a16="http://schemas.microsoft.com/office/drawing/2014/main" id="{6DFB33ED-E490-45AD-2AA2-DE7E48C44A9C}"/>
              </a:ext>
            </a:extLst>
          </p:cNvPr>
          <p:cNvSpPr/>
          <p:nvPr/>
        </p:nvSpPr>
        <p:spPr>
          <a:xfrm>
            <a:off x="8524868" y="1429512"/>
            <a:ext cx="2841632" cy="1727197"/>
          </a:xfrm>
          <a:prstGeom prst="chevron">
            <a:avLst>
              <a:gd name="adj" fmla="val 264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48213-B02C-DCF4-6DD7-0B3B76742959}"/>
              </a:ext>
            </a:extLst>
          </p:cNvPr>
          <p:cNvSpPr txBox="1"/>
          <p:nvPr/>
        </p:nvSpPr>
        <p:spPr>
          <a:xfrm>
            <a:off x="1539492" y="1811464"/>
            <a:ext cx="169629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  <a:ea typeface="League Spartan" charset="0"/>
                <a:cs typeface="Poppins" pitchFamily="2" charset="77"/>
              </a:rPr>
              <a:t>Assessment Phase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B95339-FBF8-E580-DEC2-8A7208C07116}"/>
              </a:ext>
            </a:extLst>
          </p:cNvPr>
          <p:cNvSpPr txBox="1"/>
          <p:nvPr/>
        </p:nvSpPr>
        <p:spPr>
          <a:xfrm>
            <a:off x="1182013" y="2338495"/>
            <a:ext cx="241123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  <a:latin typeface="Montserrat" panose="00000500000000000000" pitchFamily="2" charset="0"/>
                <a:ea typeface="League Spartan" charset="0"/>
                <a:cs typeface="Poppins" pitchFamily="2" charset="77"/>
              </a:rPr>
              <a:t>Where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League Spartan" charset="0"/>
                <a:cs typeface="Poppins" pitchFamily="2" charset="77"/>
              </a:rPr>
              <a:t> are We Now?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4A55D-A9C9-29C0-114A-49FAEA287823}"/>
              </a:ext>
            </a:extLst>
          </p:cNvPr>
          <p:cNvSpPr txBox="1"/>
          <p:nvPr/>
        </p:nvSpPr>
        <p:spPr>
          <a:xfrm>
            <a:off x="4046446" y="1811464"/>
            <a:ext cx="179728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  <a:ea typeface="League Spartan" charset="0"/>
                <a:cs typeface="Poppins" pitchFamily="2" charset="77"/>
              </a:rPr>
              <a:t>Awareness Building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1C5ACB-A064-64EF-7299-45A96E868360}"/>
              </a:ext>
            </a:extLst>
          </p:cNvPr>
          <p:cNvSpPr txBox="1"/>
          <p:nvPr/>
        </p:nvSpPr>
        <p:spPr>
          <a:xfrm>
            <a:off x="3722636" y="2338495"/>
            <a:ext cx="244490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  <a:latin typeface="Montserrat" panose="00000500000000000000" pitchFamily="2" charset="0"/>
                <a:ea typeface="League Spartan" charset="0"/>
                <a:cs typeface="Poppins" pitchFamily="2" charset="77"/>
              </a:rPr>
              <a:t>What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League Spartan" charset="0"/>
                <a:cs typeface="Poppins" pitchFamily="2" charset="77"/>
              </a:rPr>
              <a:t> are the Issues?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B2A114-BED3-8B06-0390-6F31FAA4D729}"/>
              </a:ext>
            </a:extLst>
          </p:cNvPr>
          <p:cNvSpPr txBox="1"/>
          <p:nvPr/>
        </p:nvSpPr>
        <p:spPr>
          <a:xfrm>
            <a:off x="6223982" y="1811464"/>
            <a:ext cx="255711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  <a:ea typeface="League Spartan" charset="0"/>
                <a:cs typeface="Poppins" pitchFamily="2" charset="77"/>
              </a:rPr>
              <a:t>Strategy and Paradigm Shifts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39ACE6-F290-DB51-01E5-33168255F5C9}"/>
              </a:ext>
            </a:extLst>
          </p:cNvPr>
          <p:cNvSpPr txBox="1"/>
          <p:nvPr/>
        </p:nvSpPr>
        <p:spPr>
          <a:xfrm>
            <a:off x="6277680" y="2338495"/>
            <a:ext cx="244971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  <a:latin typeface="Montserrat" panose="00000500000000000000" pitchFamily="2" charset="0"/>
                <a:ea typeface="League Spartan" charset="0"/>
                <a:cs typeface="Poppins" pitchFamily="2" charset="77"/>
              </a:rPr>
              <a:t>How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League Spartan" charset="0"/>
                <a:cs typeface="Poppins" pitchFamily="2" charset="77"/>
              </a:rPr>
              <a:t> do We Change?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56C15-21CE-527F-298C-827467E9ED95}"/>
              </a:ext>
            </a:extLst>
          </p:cNvPr>
          <p:cNvSpPr txBox="1"/>
          <p:nvPr/>
        </p:nvSpPr>
        <p:spPr>
          <a:xfrm>
            <a:off x="9205427" y="1811464"/>
            <a:ext cx="170912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ontserrat" panose="00000500000000000000" pitchFamily="2" charset="0"/>
                <a:ea typeface="League Spartan" charset="0"/>
                <a:cs typeface="Poppins" pitchFamily="2" charset="77"/>
              </a:rPr>
              <a:t>Measure &amp; Monitor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692AEC-B650-93E1-0740-243D7673F98F}"/>
              </a:ext>
            </a:extLst>
          </p:cNvPr>
          <p:cNvSpPr txBox="1"/>
          <p:nvPr/>
        </p:nvSpPr>
        <p:spPr>
          <a:xfrm>
            <a:off x="9098828" y="2215384"/>
            <a:ext cx="192232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bg1"/>
                </a:solidFill>
                <a:latin typeface="Montserrat" panose="00000500000000000000" pitchFamily="2" charset="0"/>
                <a:ea typeface="League Spartan" charset="0"/>
                <a:cs typeface="Poppins" pitchFamily="2" charset="77"/>
              </a:rPr>
              <a:t>When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League Spartan" charset="0"/>
                <a:cs typeface="Poppins" pitchFamily="2" charset="77"/>
              </a:rPr>
              <a:t> Have We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  <a:ea typeface="League Spartan" charset="0"/>
                <a:cs typeface="Poppins" pitchFamily="2" charset="77"/>
              </a:rPr>
              <a:t>Succeeded?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B1FEB3A-159A-A67E-5389-BD06BF46DB58}"/>
              </a:ext>
            </a:extLst>
          </p:cNvPr>
          <p:cNvSpPr txBox="1">
            <a:spLocks/>
          </p:cNvSpPr>
          <p:nvPr/>
        </p:nvSpPr>
        <p:spPr>
          <a:xfrm>
            <a:off x="1320792" y="3277985"/>
            <a:ext cx="1905080" cy="271952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Business case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HR Data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360 Feedback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Culture &amp; DEI Surveys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People metrics: retention, hiring, rankings, promotions, etc.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Montserrat" panose="00000500000000000000" pitchFamily="2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EF7D52F-4A43-E9AA-32ED-7E78A63CA182}"/>
              </a:ext>
            </a:extLst>
          </p:cNvPr>
          <p:cNvSpPr txBox="1">
            <a:spLocks/>
          </p:cNvSpPr>
          <p:nvPr/>
        </p:nvSpPr>
        <p:spPr>
          <a:xfrm>
            <a:off x="3626432" y="3277985"/>
            <a:ext cx="1905080" cy="279647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Listening Sessions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Unconscious Bias Sessions/Cultural IQ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Emotional Intelligence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Mental Health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Values Building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Leader Conversations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Strategy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3C1F2EB-3EB5-60EF-A61F-B7D79CD273E5}"/>
              </a:ext>
            </a:extLst>
          </p:cNvPr>
          <p:cNvSpPr txBox="1">
            <a:spLocks/>
          </p:cNvSpPr>
          <p:nvPr/>
        </p:nvSpPr>
        <p:spPr>
          <a:xfrm>
            <a:off x="6223807" y="3277985"/>
            <a:ext cx="2054459" cy="271952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Talent Acquisition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Pay/Opportunities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KPIs 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Education/Coaching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Leader Development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Onboarding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Promotion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Retention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Policy Changes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1258C32-A7B8-2A15-F201-0C019EF7B3C9}"/>
              </a:ext>
            </a:extLst>
          </p:cNvPr>
          <p:cNvSpPr txBox="1">
            <a:spLocks/>
          </p:cNvSpPr>
          <p:nvPr/>
        </p:nvSpPr>
        <p:spPr>
          <a:xfrm>
            <a:off x="8809049" y="3277985"/>
            <a:ext cx="1905080" cy="279647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Pipeline Management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Career Trajectory Analysis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Power Mapping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Review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Leader Expectations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What do Metrics tell us?</a:t>
            </a:r>
          </a:p>
          <a:p>
            <a:pPr marL="228594" indent="-228594" algn="l">
              <a:lnSpc>
                <a:spcPts val="1751"/>
              </a:lnSpc>
              <a:spcBef>
                <a:spcPts val="600"/>
              </a:spcBef>
              <a:buClr>
                <a:srgbClr val="636364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Accountability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856C78-870B-D3E6-4D6B-B2FE34AA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36" y="160757"/>
            <a:ext cx="105156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5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3F3FD320-D562-24A0-F4C4-5D389BE9F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8B1FDC-0E6E-809A-C2B9-4CFE5F254093}"/>
              </a:ext>
            </a:extLst>
          </p:cNvPr>
          <p:cNvSpPr txBox="1"/>
          <p:nvPr/>
        </p:nvSpPr>
        <p:spPr>
          <a:xfrm>
            <a:off x="1780032" y="1725970"/>
            <a:ext cx="8233664" cy="337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133" dirty="0">
                <a:latin typeface="Montserrat" charset="0"/>
                <a:cs typeface="Montserrat" charset="0"/>
              </a:rPr>
              <a:t>Demographic Significance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133" dirty="0">
                <a:latin typeface="Montserrat" charset="0"/>
                <a:cs typeface="Montserrat" charset="0"/>
              </a:rPr>
              <a:t>Measures PERCEPTIONS and PERSONAL EXPERIENCES/OBSERVATIONS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133" dirty="0">
                <a:latin typeface="Montserrat" charset="0"/>
                <a:cs typeface="Montserrat" charset="0"/>
              </a:rPr>
              <a:t>At One Point in Time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133" dirty="0">
                <a:latin typeface="Montserrat" charset="0"/>
                <a:cs typeface="Montserrat" charset="0"/>
              </a:rPr>
              <a:t>Straightforward Execution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133" dirty="0">
                <a:latin typeface="Montserrat" charset="0"/>
                <a:cs typeface="Montserrat" charset="0"/>
              </a:rPr>
              <a:t>Gives GREAT Insights in to FOCUS</a:t>
            </a:r>
            <a:endParaRPr lang="en" sz="2133" dirty="0">
              <a:latin typeface="Raleway"/>
              <a:cs typeface="Montserrat" charset="0"/>
              <a:sym typeface="Raleway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" sz="2133" dirty="0">
                <a:latin typeface="Raleway"/>
                <a:ea typeface="Raleway"/>
                <a:cs typeface="Raleway"/>
                <a:sym typeface="Raleway"/>
              </a:rPr>
              <a:t>In conjunction with data, give you a roadmap for strategy, education, and communication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" sz="2133" dirty="0">
                <a:latin typeface="Raleway"/>
                <a:cs typeface="Montserrat" charset="0"/>
                <a:sym typeface="Raleway"/>
              </a:rPr>
              <a:t>Surveys, focus groups, interviews, forums</a:t>
            </a:r>
            <a:endParaRPr lang="en-US" sz="2133" dirty="0">
              <a:latin typeface="Montserrat" charset="0"/>
              <a:cs typeface="Montserrat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133" dirty="0">
                <a:latin typeface="Montserrat" charset="0"/>
                <a:cs typeface="Montserrat" charset="0"/>
              </a:rPr>
              <a:t>You cannot assess your own culture effectively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94B7F-23B7-C155-90C4-59F226F8B4A0}"/>
              </a:ext>
            </a:extLst>
          </p:cNvPr>
          <p:cNvSpPr txBox="1"/>
          <p:nvPr/>
        </p:nvSpPr>
        <p:spPr>
          <a:xfrm>
            <a:off x="910336" y="438912"/>
            <a:ext cx="793292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</a:rPr>
              <a:t>Assessing Your Current State</a:t>
            </a:r>
            <a:endParaRPr lang="en-US" sz="4267" b="1" dirty="0"/>
          </a:p>
        </p:txBody>
      </p:sp>
    </p:spTree>
    <p:extLst>
      <p:ext uri="{BB962C8B-B14F-4D97-AF65-F5344CB8AC3E}">
        <p14:creationId xmlns:p14="http://schemas.microsoft.com/office/powerpoint/2010/main" val="24239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D4E8D1C4-1B5C-B102-235E-BCF7BC5A9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C1859D-EAB3-5A0E-933D-9EBB0AD6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23" y="527046"/>
            <a:ext cx="11207496" cy="1253492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Survey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57338-3ECB-E6BE-0664-4A030E19C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80538"/>
            <a:ext cx="10515600" cy="4298956"/>
          </a:xfrm>
        </p:spPr>
        <p:txBody>
          <a:bodyPr/>
          <a:lstStyle/>
          <a:p>
            <a:r>
              <a:rPr lang="en-US" dirty="0"/>
              <a:t>What did you see culturally as a whole?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Performance </a:t>
            </a:r>
          </a:p>
          <a:p>
            <a:r>
              <a:rPr lang="en-US" dirty="0"/>
              <a:t>Communication/Transparency</a:t>
            </a:r>
          </a:p>
          <a:p>
            <a:r>
              <a:rPr lang="en-US" dirty="0"/>
              <a:t>Commitment/Belonging</a:t>
            </a:r>
          </a:p>
          <a:p>
            <a:r>
              <a:rPr lang="en-US" dirty="0"/>
              <a:t>What did you see as variances among demographic groups?</a:t>
            </a:r>
          </a:p>
          <a:p>
            <a:r>
              <a:rPr lang="en-US" dirty="0"/>
              <a:t>What context must be further explored to see the entire picture?</a:t>
            </a:r>
          </a:p>
          <a:p>
            <a:r>
              <a:rPr lang="en-US" dirty="0"/>
              <a:t>Does it square with any HR Data you have analyzed?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7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/>
          <p:nvPr/>
        </p:nvSpPr>
        <p:spPr>
          <a:xfrm rot="5400000">
            <a:off x="5805983" y="3823834"/>
            <a:ext cx="580032" cy="637711"/>
          </a:xfrm>
          <a:prstGeom prst="chevron">
            <a:avLst>
              <a:gd name="adj" fmla="val 405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D5BD4-08C3-0A5B-612D-20FF0329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617" y="2294127"/>
            <a:ext cx="10515600" cy="711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  <a:t>HR Data Analysis &amp; The Employee Lifecycle</a:t>
            </a:r>
            <a:br>
              <a:rPr lang="en-US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B21165-4C1B-C6E5-975B-B5449578A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9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>
          <a:extLst>
            <a:ext uri="{FF2B5EF4-FFF2-40B4-BE49-F238E27FC236}">
              <a16:creationId xmlns:a16="http://schemas.microsoft.com/office/drawing/2014/main" id="{D9D7AF67-EE4E-4EB4-A0B3-223F006A0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>
            <a:extLst>
              <a:ext uri="{FF2B5EF4-FFF2-40B4-BE49-F238E27FC236}">
                <a16:creationId xmlns:a16="http://schemas.microsoft.com/office/drawing/2014/main" id="{979FE694-D800-CF9A-4F10-287E61D08626}"/>
              </a:ext>
            </a:extLst>
          </p:cNvPr>
          <p:cNvSpPr/>
          <p:nvPr/>
        </p:nvSpPr>
        <p:spPr>
          <a:xfrm rot="5400000">
            <a:off x="5805983" y="3823834"/>
            <a:ext cx="580032" cy="637711"/>
          </a:xfrm>
          <a:prstGeom prst="chevron">
            <a:avLst>
              <a:gd name="adj" fmla="val 405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8F931E-8DB9-5135-36E3-E923DC5B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br>
              <a:rPr lang="en-US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9C1716-36E0-2974-A2E5-BB1214CF1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3228" y="2491738"/>
            <a:ext cx="10515600" cy="3909063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  <a:latin typeface="Montserrat" panose="00000500000000000000" pitchFamily="2" charset="0"/>
              </a:rPr>
              <a:t>Values Based Behaviors: </a:t>
            </a:r>
            <a:br>
              <a:rPr lang="en-US" sz="4000" dirty="0">
                <a:solidFill>
                  <a:schemeClr val="tx2"/>
                </a:solidFill>
                <a:latin typeface="Montserrat" panose="00000500000000000000" pitchFamily="2" charset="0"/>
              </a:rPr>
            </a:br>
            <a:r>
              <a:rPr lang="en-US" sz="4000" dirty="0">
                <a:solidFill>
                  <a:schemeClr val="tx2"/>
                </a:solidFill>
                <a:latin typeface="Montserrat" panose="00000500000000000000" pitchFamily="2" charset="0"/>
              </a:rPr>
              <a:t>The How To of Culture Building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427598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Backrgound">
  <a:themeElements>
    <a:clrScheme name="WRC 1">
      <a:dk1>
        <a:srgbClr val="002845"/>
      </a:dk1>
      <a:lt1>
        <a:srgbClr val="FFFFFF"/>
      </a:lt1>
      <a:dk2>
        <a:srgbClr val="303438"/>
      </a:dk2>
      <a:lt2>
        <a:srgbClr val="E8E8E8"/>
      </a:lt2>
      <a:accent1>
        <a:srgbClr val="82CDF0"/>
      </a:accent1>
      <a:accent2>
        <a:srgbClr val="008269"/>
      </a:accent2>
      <a:accent3>
        <a:srgbClr val="96C23A"/>
      </a:accent3>
      <a:accent4>
        <a:srgbClr val="93CCEC"/>
      </a:accent4>
      <a:accent5>
        <a:srgbClr val="C3BA9B"/>
      </a:accent5>
      <a:accent6>
        <a:srgbClr val="A0A29E"/>
      </a:accent6>
      <a:hlink>
        <a:srgbClr val="6F697F"/>
      </a:hlink>
      <a:folHlink>
        <a:srgbClr val="877F6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Dark Background">
  <a:themeElements>
    <a:clrScheme name="Custom 40">
      <a:dk1>
        <a:srgbClr val="002845"/>
      </a:dk1>
      <a:lt1>
        <a:srgbClr val="FFFFFF"/>
      </a:lt1>
      <a:dk2>
        <a:srgbClr val="303438"/>
      </a:dk2>
      <a:lt2>
        <a:srgbClr val="E8E8E8"/>
      </a:lt2>
      <a:accent1>
        <a:srgbClr val="82CDF0"/>
      </a:accent1>
      <a:accent2>
        <a:srgbClr val="008269"/>
      </a:accent2>
      <a:accent3>
        <a:srgbClr val="96C23A"/>
      </a:accent3>
      <a:accent4>
        <a:srgbClr val="93CCEC"/>
      </a:accent4>
      <a:accent5>
        <a:srgbClr val="C3BA9B"/>
      </a:accent5>
      <a:accent6>
        <a:srgbClr val="A0A29E"/>
      </a:accent6>
      <a:hlink>
        <a:srgbClr val="6F697F"/>
      </a:hlink>
      <a:folHlink>
        <a:srgbClr val="877F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sourc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CBC77AA26464A80CDE7109AE5BF07" ma:contentTypeVersion="12" ma:contentTypeDescription="Create a new document." ma:contentTypeScope="" ma:versionID="00c1b46d61eef53e0e5e37860b2a217a">
  <xsd:schema xmlns:xsd="http://www.w3.org/2001/XMLSchema" xmlns:xs="http://www.w3.org/2001/XMLSchema" xmlns:p="http://schemas.microsoft.com/office/2006/metadata/properties" xmlns:ns2="18b43a46-12fa-42e1-aa51-1a706ba37d9c" xmlns:ns3="3d4605a3-51d9-4e8b-9c52-7f93f9ee9ed4" targetNamespace="http://schemas.microsoft.com/office/2006/metadata/properties" ma:root="true" ma:fieldsID="5a0da6c138a5f77df7d84c31ce10c473" ns2:_="" ns3:_="">
    <xsd:import namespace="18b43a46-12fa-42e1-aa51-1a706ba37d9c"/>
    <xsd:import namespace="3d4605a3-51d9-4e8b-9c52-7f93f9ee9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43a46-12fa-42e1-aa51-1a706ba37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b7f6ea1-1079-435c-a896-4e5d7f7f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605a3-51d9-4e8b-9c52-7f93f9ee9ed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bc726db-9cfb-4de7-81b3-497660abacb6}" ma:internalName="TaxCatchAll" ma:showField="CatchAllData" ma:web="3d4605a3-51d9-4e8b-9c52-7f93f9ee9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b43a46-12fa-42e1-aa51-1a706ba37d9c">
      <Terms xmlns="http://schemas.microsoft.com/office/infopath/2007/PartnerControls"/>
    </lcf76f155ced4ddcb4097134ff3c332f>
    <TaxCatchAll xmlns="3d4605a3-51d9-4e8b-9c52-7f93f9ee9ed4" xsi:nil="true"/>
  </documentManagement>
</p:properties>
</file>

<file path=customXml/itemProps1.xml><?xml version="1.0" encoding="utf-8"?>
<ds:datastoreItem xmlns:ds="http://schemas.openxmlformats.org/officeDocument/2006/customXml" ds:itemID="{CA7BB684-E674-4A24-BA20-83B1C9CC5A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165A24-0139-442E-A6DC-CA86A8356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b43a46-12fa-42e1-aa51-1a706ba37d9c"/>
    <ds:schemaRef ds:uri="3d4605a3-51d9-4e8b-9c52-7f93f9ee9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271A58-C4EA-463F-AD6D-5A3F19BA2801}">
  <ds:schemaRefs>
    <ds:schemaRef ds:uri="http://schemas.microsoft.com/office/2006/metadata/properties"/>
    <ds:schemaRef ds:uri="http://schemas.microsoft.com/office/infopath/2007/PartnerControls"/>
    <ds:schemaRef ds:uri="18b43a46-12fa-42e1-aa51-1a706ba37d9c"/>
    <ds:schemaRef ds:uri="3d4605a3-51d9-4e8b-9c52-7f93f9ee9ed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3643</TotalTime>
  <Words>605</Words>
  <Application>Microsoft Office PowerPoint</Application>
  <PresentationFormat>Widescreen</PresentationFormat>
  <Paragraphs>122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Century Gothic</vt:lpstr>
      <vt:lpstr>Georgia</vt:lpstr>
      <vt:lpstr>Gill Sans</vt:lpstr>
      <vt:lpstr>Lato</vt:lpstr>
      <vt:lpstr>Montserrat</vt:lpstr>
      <vt:lpstr>Montserrat ExtraBold</vt:lpstr>
      <vt:lpstr>Montserrat Light</vt:lpstr>
      <vt:lpstr>Raleway</vt:lpstr>
      <vt:lpstr>Segoe UI Symbol</vt:lpstr>
      <vt:lpstr>Wingdings</vt:lpstr>
      <vt:lpstr>White Backrgound</vt:lpstr>
      <vt:lpstr>Custom Design</vt:lpstr>
      <vt:lpstr>Dark Background</vt:lpstr>
      <vt:lpstr>Resources</vt:lpstr>
      <vt:lpstr>PowerPoint Presentation</vt:lpstr>
      <vt:lpstr>Agenda</vt:lpstr>
      <vt:lpstr>Exercise!</vt:lpstr>
      <vt:lpstr>Important Philosophical Mindsets</vt:lpstr>
      <vt:lpstr>PowerPoint Presentation</vt:lpstr>
      <vt:lpstr>PowerPoint Presentation</vt:lpstr>
      <vt:lpstr>Survey Data</vt:lpstr>
      <vt:lpstr>HR Data Analysis &amp; The Employee Lifecycle </vt:lpstr>
      <vt:lpstr>       </vt:lpstr>
      <vt:lpstr>       </vt:lpstr>
      <vt:lpstr>Second Breakout:        </vt:lpstr>
      <vt:lpstr>What Do You Value?</vt:lpstr>
      <vt:lpstr>What does a great team have that makes them great? How does that translate to the individual? </vt:lpstr>
      <vt:lpstr>Culture Accountability Map </vt:lpstr>
      <vt:lpstr>Create Accountability Threads           What’s Next?  </vt:lpstr>
      <vt:lpstr>      Questions?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naufalfikrana1212</dc:creator>
  <cp:lastModifiedBy>Trisha Daho</cp:lastModifiedBy>
  <cp:revision>113</cp:revision>
  <dcterms:created xsi:type="dcterms:W3CDTF">2025-05-22T04:25:35Z</dcterms:created>
  <dcterms:modified xsi:type="dcterms:W3CDTF">2026-05-12T21:14:22Z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0x010100A5ACBC77AA26464A80CDE7109AE5BF07</vt:lpwstr>
  </property>
  <property fmtid="{D5CDD505-2E9C-101B-9397-08002B2CF9AE}" pid="3" name="MediaServiceImageTags">
    <vt:lpwstr/>
  </property>
</Properties>
</file>