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28"/>
  </p:notes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1" r:id="rId22"/>
    <p:sldId id="293" r:id="rId23"/>
    <p:sldId id="294" r:id="rId24"/>
    <p:sldId id="295" r:id="rId25"/>
    <p:sldId id="296" r:id="rId26"/>
    <p:sldId id="297" r:id="rId27"/>
  </p:sldIdLst>
  <p:sldSz cx="9144000" cy="5143500" type="screen16x9"/>
  <p:notesSz cx="6858000" cy="9144000"/>
  <p:embeddedFontLst>
    <p:embeddedFont>
      <p:font typeface="Gill Sans" panose="020B0604020202020204" charset="0"/>
      <p:regular r:id="rId29"/>
      <p:bold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ExtraBold" panose="00000900000000000000" pitchFamily="2" charset="0"/>
      <p:bold r:id="rId35"/>
      <p:boldItalic r:id="rId36"/>
    </p:embeddedFont>
    <p:embeddedFont>
      <p:font typeface="Montserrat Light" panose="00000400000000000000" pitchFamily="2" charset="0"/>
      <p:regular r:id="rId37"/>
      <p:bold r:id="rId38"/>
      <p:italic r:id="rId39"/>
      <p:boldItalic r:id="rId40"/>
    </p:embeddedFont>
    <p:embeddedFont>
      <p:font typeface="Roboto Black" panose="02000000000000000000" pitchFamily="2" charset="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Shirey" userId="88a6a3a0-5260-4021-80e0-206c585665b5" providerId="ADAL" clId="{37D498E7-090F-4888-9C57-FB9AEE95C4AF}"/>
    <pc:docChg chg="modSld">
      <pc:chgData name="Nicole Shirey" userId="88a6a3a0-5260-4021-80e0-206c585665b5" providerId="ADAL" clId="{37D498E7-090F-4888-9C57-FB9AEE95C4AF}" dt="2025-05-14T14:02:39.850" v="1" actId="20577"/>
      <pc:docMkLst>
        <pc:docMk/>
      </pc:docMkLst>
      <pc:sldChg chg="modSp mod">
        <pc:chgData name="Nicole Shirey" userId="88a6a3a0-5260-4021-80e0-206c585665b5" providerId="ADAL" clId="{37D498E7-090F-4888-9C57-FB9AEE95C4AF}" dt="2025-05-14T14:02:39.850" v="1" actId="20577"/>
        <pc:sldMkLst>
          <pc:docMk/>
          <pc:sldMk cId="0" sldId="256"/>
        </pc:sldMkLst>
        <pc:spChg chg="mod">
          <ac:chgData name="Nicole Shirey" userId="88a6a3a0-5260-4021-80e0-206c585665b5" providerId="ADAL" clId="{37D498E7-090F-4888-9C57-FB9AEE95C4AF}" dt="2025-05-14T14:02:39.850" v="1" actId="20577"/>
          <ac:spMkLst>
            <pc:docMk/>
            <pc:sldMk cId="0" sldId="256"/>
            <ac:spMk id="1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b1dbb2a1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6cb1dbb2a1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7CA5A561-FBEA-D1C3-9EE0-28C479209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cb1dbb2a1_2_179:notes">
            <a:extLst>
              <a:ext uri="{FF2B5EF4-FFF2-40B4-BE49-F238E27FC236}">
                <a16:creationId xmlns:a16="http://schemas.microsoft.com/office/drawing/2014/main" id="{CDEC948D-AD5F-7A6C-066B-DBEEB949FF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6cb1dbb2a1_2_179:notes">
            <a:extLst>
              <a:ext uri="{FF2B5EF4-FFF2-40B4-BE49-F238E27FC236}">
                <a16:creationId xmlns:a16="http://schemas.microsoft.com/office/drawing/2014/main" id="{9357B9A9-0244-FDB1-2A56-12F18A4815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72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2F7F3402-33AB-F566-1CC9-F4120CCA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899EF5E8-8CD0-A584-DF62-B2FDB6C299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5D5470CB-3268-CC60-DCD9-278882E016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45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>
          <a:extLst>
            <a:ext uri="{FF2B5EF4-FFF2-40B4-BE49-F238E27FC236}">
              <a16:creationId xmlns:a16="http://schemas.microsoft.com/office/drawing/2014/main" id="{EFE770B9-0736-0D1B-C53F-C6D2D1AF3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>
            <a:extLst>
              <a:ext uri="{FF2B5EF4-FFF2-40B4-BE49-F238E27FC236}">
                <a16:creationId xmlns:a16="http://schemas.microsoft.com/office/drawing/2014/main" id="{5957DC8B-DB85-2D04-C445-0A8F4AC292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>
            <a:extLst>
              <a:ext uri="{FF2B5EF4-FFF2-40B4-BE49-F238E27FC236}">
                <a16:creationId xmlns:a16="http://schemas.microsoft.com/office/drawing/2014/main" id="{069EC24F-9B26-9A1C-8419-C126EFBCF4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692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6F839121-AF2C-195F-3217-CBD3AA2B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A55E201F-1224-6861-3157-963792FC5E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1B80528F-CBA0-218A-9F79-AA4FEB0287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164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D23D359A-98C3-0548-8EBD-5DA4ED8D3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2B9FD6E2-0BB3-0306-41F7-AB0C44736C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C7D08E28-FBCF-8C7E-4CC4-80BA7F33FB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29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82B55721-8AD1-0489-1C6A-94B0D84AD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E02B1F74-4F5A-681B-9302-8DC304653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67D8D237-53E3-E1AC-9367-CC71BB171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529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>
          <a:extLst>
            <a:ext uri="{FF2B5EF4-FFF2-40B4-BE49-F238E27FC236}">
              <a16:creationId xmlns:a16="http://schemas.microsoft.com/office/drawing/2014/main" id="{21441C58-583F-C562-D1FF-1D59AA0F7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6cb1dbb2a1_2_226:notes">
            <a:extLst>
              <a:ext uri="{FF2B5EF4-FFF2-40B4-BE49-F238E27FC236}">
                <a16:creationId xmlns:a16="http://schemas.microsoft.com/office/drawing/2014/main" id="{58B56B98-79B3-4F56-C2E5-5C574D8244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6cb1dbb2a1_2_226:notes">
            <a:extLst>
              <a:ext uri="{FF2B5EF4-FFF2-40B4-BE49-F238E27FC236}">
                <a16:creationId xmlns:a16="http://schemas.microsoft.com/office/drawing/2014/main" id="{E3DAE97C-D771-F1F7-4DF1-5D7198762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82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0A0B318E-E8C9-510E-4115-4EDFA578B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26E5C706-35AD-E34E-98A6-50C2F00C9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4FC27D27-DB16-B102-5C3B-369376EC70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875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cb1dbb2a1_2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cb1dbb2a1_2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>
          <a:extLst>
            <a:ext uri="{FF2B5EF4-FFF2-40B4-BE49-F238E27FC236}">
              <a16:creationId xmlns:a16="http://schemas.microsoft.com/office/drawing/2014/main" id="{B29A49C9-39C7-B3C3-055F-1FA569E3C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>
            <a:extLst>
              <a:ext uri="{FF2B5EF4-FFF2-40B4-BE49-F238E27FC236}">
                <a16:creationId xmlns:a16="http://schemas.microsoft.com/office/drawing/2014/main" id="{C91B5FA3-E66A-CA77-2652-57A6AA89E7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>
            <a:extLst>
              <a:ext uri="{FF2B5EF4-FFF2-40B4-BE49-F238E27FC236}">
                <a16:creationId xmlns:a16="http://schemas.microsoft.com/office/drawing/2014/main" id="{90EDA0D1-F853-3D75-C0C3-CD3634A8B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44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>
          <a:extLst>
            <a:ext uri="{FF2B5EF4-FFF2-40B4-BE49-F238E27FC236}">
              <a16:creationId xmlns:a16="http://schemas.microsoft.com/office/drawing/2014/main" id="{CDD46419-1085-9C07-C6AF-717163565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>
            <a:extLst>
              <a:ext uri="{FF2B5EF4-FFF2-40B4-BE49-F238E27FC236}">
                <a16:creationId xmlns:a16="http://schemas.microsoft.com/office/drawing/2014/main" id="{2CBC6CA5-3328-A3A8-C6BB-B4D67D5ECB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>
            <a:extLst>
              <a:ext uri="{FF2B5EF4-FFF2-40B4-BE49-F238E27FC236}">
                <a16:creationId xmlns:a16="http://schemas.microsoft.com/office/drawing/2014/main" id="{AC2F832D-0BD3-6E5C-35D1-343ABFAFB2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372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b1dbb2a1_2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6cb1dbb2a1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51BEFE25-70C9-BA5D-4A78-B4E8B772D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F761FCFF-8E68-AC09-64AB-D428C8871E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D19A2A54-E7D8-3F21-498F-4980A76F8E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627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cb1dbb2a1_2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6cb1dbb2a1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9E9D6DCF-3DDF-398A-F71F-BE3A7A08C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9F5989DA-B909-009B-4525-061C0E11CD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883D00C2-78B1-FF85-CC47-3961F65F30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08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2B32AD74-FD8B-FDB4-DB94-A1618163C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E68BD651-2253-7003-3B57-F0D6B867D8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8D733719-5979-73BD-50D8-8DA7F11D5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12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cb1dbb2a1_2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6cb1dbb2a1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14694C08-095A-27AE-FA68-F026FA1CF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B851622B-CB6F-FD63-F836-39D607D0DE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3BCECB08-FD52-B89A-C503-5D7C0515CC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8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B710EA87-15F2-EE90-BCD7-46745A6CF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3023B8AA-2F05-610E-4794-BA096E8345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30B357BF-DA07-84A2-B5F3-CCA75B7A48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04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0EE27E4F-865E-BE9E-3EC3-A4946688D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0E748FC5-6776-A849-E9C5-9AE1396F32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38BA55D0-435F-C20D-3D47-B7107AB854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8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5" name="Google Shape;65;p15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1" y="4696123"/>
            <a:ext cx="749539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ikist.com/free-photo-srvlw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descr="A city with many tall building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906" b="289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</a:pPr>
            <a:r>
              <a:rPr lang="en-US" dirty="0">
                <a:solidFill>
                  <a:schemeClr val="lt1"/>
                </a:solidFill>
              </a:rPr>
              <a:t>Staying Independent</a:t>
            </a:r>
            <a:endParaRPr dirty="0"/>
          </a:p>
        </p:txBody>
      </p:sp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526473" y="2750344"/>
            <a:ext cx="7988877" cy="93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dirty="0">
                <a:solidFill>
                  <a:schemeClr val="lt1"/>
                </a:solidFill>
              </a:rPr>
              <a:t>MPB | </a:t>
            </a: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" dirty="0">
                <a:solidFill>
                  <a:schemeClr val="lt1"/>
                </a:solidFill>
              </a:rPr>
              <a:t> Accelerated </a:t>
            </a:r>
            <a:endParaRPr dirty="0"/>
          </a:p>
        </p:txBody>
      </p:sp>
      <p:grpSp>
        <p:nvGrpSpPr>
          <p:cNvPr id="171" name="Google Shape;171;p29"/>
          <p:cNvGrpSpPr/>
          <p:nvPr/>
        </p:nvGrpSpPr>
        <p:grpSpPr>
          <a:xfrm>
            <a:off x="1952625" y="3549254"/>
            <a:ext cx="5238750" cy="535781"/>
            <a:chOff x="3035300" y="4275139"/>
            <a:chExt cx="6985000" cy="714374"/>
          </a:xfrm>
        </p:grpSpPr>
        <p:grpSp>
          <p:nvGrpSpPr>
            <p:cNvPr id="172" name="Google Shape;172;p29"/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9"/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</a:t>
                </a:r>
                <a:r>
                  <a:rPr lang="en" sz="1400" b="0" i="0" u="none" strike="noStrike" cap="none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 2025</a:t>
                </a:r>
                <a:endParaRPr sz="1100" dirty="0"/>
              </a:p>
            </p:txBody>
          </p:sp>
        </p:grpSp>
        <p:grpSp>
          <p:nvGrpSpPr>
            <p:cNvPr id="175" name="Google Shape;175;p29"/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76" name="Google Shape;176;p29"/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9"/>
              <p:cNvSpPr txBox="1"/>
              <p:nvPr/>
            </p:nvSpPr>
            <p:spPr>
              <a:xfrm>
                <a:off x="6554099" y="4447667"/>
                <a:ext cx="3008100" cy="37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Gary S. Shamis, M. Acc</a:t>
                </a:r>
              </a:p>
            </p:txBody>
          </p:sp>
        </p:grpSp>
      </p:grpSp>
      <p:pic>
        <p:nvPicPr>
          <p:cNvPr id="178" name="Google Shape;178;p29" descr="A logo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178" y="1055282"/>
            <a:ext cx="1589645" cy="65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>
          <a:extLst>
            <a:ext uri="{FF2B5EF4-FFF2-40B4-BE49-F238E27FC236}">
              <a16:creationId xmlns:a16="http://schemas.microsoft.com/office/drawing/2014/main" id="{27ECA0C1-5C73-D234-A8EB-B3928A755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30">
            <a:extLst>
              <a:ext uri="{FF2B5EF4-FFF2-40B4-BE49-F238E27FC236}">
                <a16:creationId xmlns:a16="http://schemas.microsoft.com/office/drawing/2014/main" id="{5BA11EEC-A800-D396-952A-9BA2341903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sz="4000" dirty="0"/>
              <a:t>Recalibration of Deferred Compensation</a:t>
            </a:r>
            <a:endParaRPr sz="4000" dirty="0"/>
          </a:p>
        </p:txBody>
      </p:sp>
      <p:pic>
        <p:nvPicPr>
          <p:cNvPr id="3" name="Picture 2" descr="3 Reasons Recalibration is Important | MadgeTech">
            <a:extLst>
              <a:ext uri="{FF2B5EF4-FFF2-40B4-BE49-F238E27FC236}">
                <a16:creationId xmlns:a16="http://schemas.microsoft.com/office/drawing/2014/main" id="{92DF5369-DCAC-73B1-965F-014C3D28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09" y="2124352"/>
            <a:ext cx="3438182" cy="19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1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6BAEAFC4-75CE-6091-F75C-E1F6E5A1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0BEB4D1C-0FD1-39BE-4470-7ECACE30F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dirty="0"/>
              <a:t>Strategy &amp; Execution</a:t>
            </a:r>
            <a:br>
              <a:rPr lang="en-US" dirty="0"/>
            </a:b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A5EC6746-B70E-638F-7954-92F2CE62B2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46240"/>
            <a:ext cx="7886700" cy="201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Leadership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Change Management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Execution is the key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Strategy is easy</a:t>
            </a:r>
          </a:p>
        </p:txBody>
      </p:sp>
    </p:spTree>
    <p:extLst>
      <p:ext uri="{BB962C8B-B14F-4D97-AF65-F5344CB8AC3E}">
        <p14:creationId xmlns:p14="http://schemas.microsoft.com/office/powerpoint/2010/main" val="356508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E17171E9-D5F1-7647-835D-FCCF48D22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>
            <a:extLst>
              <a:ext uri="{FF2B5EF4-FFF2-40B4-BE49-F238E27FC236}">
                <a16:creationId xmlns:a16="http://schemas.microsoft.com/office/drawing/2014/main" id="{D11C9CAD-5AAB-75CF-687F-FD41A5FB7F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912631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-US" sz="5400" dirty="0"/>
              <a:t>Winning Strategies</a:t>
            </a:r>
            <a:br>
              <a:rPr lang="en-US" sz="5400" dirty="0"/>
            </a:br>
            <a:br>
              <a:rPr lang="en-US" dirty="0"/>
            </a:br>
            <a:r>
              <a:rPr lang="en-US" sz="4000" dirty="0"/>
              <a:t>for the Independent firm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46861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6FF0997E-E011-B102-DE31-0D0574868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8F004231-CDCB-0D5E-5907-0EBA174CD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Growth</a:t>
            </a: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131AA7E8-1DA4-8B68-3F6D-1DE00F8D5F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M&amp;A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Digital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Traditional</a:t>
            </a:r>
          </a:p>
        </p:txBody>
      </p:sp>
      <p:sp>
        <p:nvSpPr>
          <p:cNvPr id="3" name="Google Shape;211;p33">
            <a:extLst>
              <a:ext uri="{FF2B5EF4-FFF2-40B4-BE49-F238E27FC236}">
                <a16:creationId xmlns:a16="http://schemas.microsoft.com/office/drawing/2014/main" id="{19851C65-67AA-9682-23AA-0725B73D8B95}"/>
              </a:ext>
            </a:extLst>
          </p:cNvPr>
          <p:cNvSpPr/>
          <p:nvPr/>
        </p:nvSpPr>
        <p:spPr>
          <a:xfrm>
            <a:off x="4306396" y="583881"/>
            <a:ext cx="4208954" cy="347515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 l="-23018" r="-3200"/>
            </a:stretch>
          </a:blipFill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7" tIns="34266" rIns="68557" bIns="3426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171"/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1778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62F91444-A749-8B91-24DA-9D930D016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C6F15AE4-D652-6429-9D0E-E4DC6D4989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680863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dirty="0"/>
              <a:t>ABC LLP Financial Services</a:t>
            </a:r>
          </a:p>
        </p:txBody>
      </p:sp>
      <p:grpSp>
        <p:nvGrpSpPr>
          <p:cNvPr id="2" name="Google Shape;261;p39">
            <a:extLst>
              <a:ext uri="{FF2B5EF4-FFF2-40B4-BE49-F238E27FC236}">
                <a16:creationId xmlns:a16="http://schemas.microsoft.com/office/drawing/2014/main" id="{706BEE38-65A8-6BAC-E86E-BDB4D3A4F691}"/>
              </a:ext>
            </a:extLst>
          </p:cNvPr>
          <p:cNvGrpSpPr/>
          <p:nvPr/>
        </p:nvGrpSpPr>
        <p:grpSpPr>
          <a:xfrm>
            <a:off x="694188" y="1776785"/>
            <a:ext cx="7755623" cy="2018909"/>
            <a:chOff x="1054134" y="2309432"/>
            <a:chExt cx="10048017" cy="2561554"/>
          </a:xfrm>
        </p:grpSpPr>
        <p:sp>
          <p:nvSpPr>
            <p:cNvPr id="3" name="Google Shape;262;p39">
              <a:extLst>
                <a:ext uri="{FF2B5EF4-FFF2-40B4-BE49-F238E27FC236}">
                  <a16:creationId xmlns:a16="http://schemas.microsoft.com/office/drawing/2014/main" id="{6B8658D0-4AAA-1C9A-2F81-385AFBD5EFE0}"/>
                </a:ext>
              </a:extLst>
            </p:cNvPr>
            <p:cNvSpPr/>
            <p:nvPr/>
          </p:nvSpPr>
          <p:spPr>
            <a:xfrm>
              <a:off x="1093560" y="2309433"/>
              <a:ext cx="629255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5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" name="Google Shape;263;p39">
              <a:extLst>
                <a:ext uri="{FF2B5EF4-FFF2-40B4-BE49-F238E27FC236}">
                  <a16:creationId xmlns:a16="http://schemas.microsoft.com/office/drawing/2014/main" id="{F356BFF4-C247-3BDA-8213-8DAC56C66A2A}"/>
                </a:ext>
              </a:extLst>
            </p:cNvPr>
            <p:cNvSpPr txBox="1"/>
            <p:nvPr/>
          </p:nvSpPr>
          <p:spPr>
            <a:xfrm>
              <a:off x="1054134" y="4547477"/>
              <a:ext cx="781904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A&amp;A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2" name="Google Shape;264;p39">
              <a:extLst>
                <a:ext uri="{FF2B5EF4-FFF2-40B4-BE49-F238E27FC236}">
                  <a16:creationId xmlns:a16="http://schemas.microsoft.com/office/drawing/2014/main" id="{F64739EB-1A0C-46DB-53A3-F69AE0193332}"/>
                </a:ext>
              </a:extLst>
            </p:cNvPr>
            <p:cNvSpPr/>
            <p:nvPr/>
          </p:nvSpPr>
          <p:spPr>
            <a:xfrm>
              <a:off x="8864873" y="2309433"/>
              <a:ext cx="629255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" name="Google Shape;265;p39">
              <a:extLst>
                <a:ext uri="{FF2B5EF4-FFF2-40B4-BE49-F238E27FC236}">
                  <a16:creationId xmlns:a16="http://schemas.microsoft.com/office/drawing/2014/main" id="{DD7E27A7-9A74-7031-DFC3-D1D4542CB24F}"/>
                </a:ext>
              </a:extLst>
            </p:cNvPr>
            <p:cNvSpPr txBox="1"/>
            <p:nvPr/>
          </p:nvSpPr>
          <p:spPr>
            <a:xfrm>
              <a:off x="8516093" y="4547481"/>
              <a:ext cx="1326814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WM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4" name="Google Shape;266;p39">
              <a:extLst>
                <a:ext uri="{FF2B5EF4-FFF2-40B4-BE49-F238E27FC236}">
                  <a16:creationId xmlns:a16="http://schemas.microsoft.com/office/drawing/2014/main" id="{2AFFDBCD-9562-388F-E908-0BBF5E9B2C63}"/>
                </a:ext>
              </a:extLst>
            </p:cNvPr>
            <p:cNvSpPr/>
            <p:nvPr/>
          </p:nvSpPr>
          <p:spPr>
            <a:xfrm>
              <a:off x="7569912" y="2309432"/>
              <a:ext cx="629255" cy="205451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267;p39">
              <a:extLst>
                <a:ext uri="{FF2B5EF4-FFF2-40B4-BE49-F238E27FC236}">
                  <a16:creationId xmlns:a16="http://schemas.microsoft.com/office/drawing/2014/main" id="{7DA9D73E-7447-B0AE-B71A-1CC626474F71}"/>
                </a:ext>
              </a:extLst>
            </p:cNvPr>
            <p:cNvSpPr txBox="1"/>
            <p:nvPr/>
          </p:nvSpPr>
          <p:spPr>
            <a:xfrm>
              <a:off x="7174225" y="4547477"/>
              <a:ext cx="1420628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Payroll</a:t>
              </a:r>
              <a:endParaRPr sz="1125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6" name="Google Shape;268;p39">
              <a:extLst>
                <a:ext uri="{FF2B5EF4-FFF2-40B4-BE49-F238E27FC236}">
                  <a16:creationId xmlns:a16="http://schemas.microsoft.com/office/drawing/2014/main" id="{B06A0916-2E11-3FDA-0087-89079572631E}"/>
                </a:ext>
              </a:extLst>
            </p:cNvPr>
            <p:cNvSpPr/>
            <p:nvPr/>
          </p:nvSpPr>
          <p:spPr>
            <a:xfrm>
              <a:off x="6274955" y="2309432"/>
              <a:ext cx="629256" cy="205451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269;p39">
              <a:extLst>
                <a:ext uri="{FF2B5EF4-FFF2-40B4-BE49-F238E27FC236}">
                  <a16:creationId xmlns:a16="http://schemas.microsoft.com/office/drawing/2014/main" id="{7BE632D8-30AF-8712-A2E9-2CEEFCEC792B}"/>
                </a:ext>
              </a:extLst>
            </p:cNvPr>
            <p:cNvSpPr txBox="1"/>
            <p:nvPr/>
          </p:nvSpPr>
          <p:spPr>
            <a:xfrm>
              <a:off x="6180634" y="4547478"/>
              <a:ext cx="914161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Tech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8" name="Google Shape;270;p39">
              <a:extLst>
                <a:ext uri="{FF2B5EF4-FFF2-40B4-BE49-F238E27FC236}">
                  <a16:creationId xmlns:a16="http://schemas.microsoft.com/office/drawing/2014/main" id="{6A2089D4-E1E6-5DC8-6ADB-934295F303B5}"/>
                </a:ext>
              </a:extLst>
            </p:cNvPr>
            <p:cNvSpPr/>
            <p:nvPr/>
          </p:nvSpPr>
          <p:spPr>
            <a:xfrm>
              <a:off x="4979995" y="2309436"/>
              <a:ext cx="629255" cy="205452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271;p39">
              <a:extLst>
                <a:ext uri="{FF2B5EF4-FFF2-40B4-BE49-F238E27FC236}">
                  <a16:creationId xmlns:a16="http://schemas.microsoft.com/office/drawing/2014/main" id="{A5163988-9AEF-62B9-0C5D-49E3B0CB8948}"/>
                </a:ext>
              </a:extLst>
            </p:cNvPr>
            <p:cNvSpPr txBox="1"/>
            <p:nvPr/>
          </p:nvSpPr>
          <p:spPr>
            <a:xfrm>
              <a:off x="4803666" y="4547475"/>
              <a:ext cx="1029325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Cyber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20" name="Google Shape;272;p39">
              <a:extLst>
                <a:ext uri="{FF2B5EF4-FFF2-40B4-BE49-F238E27FC236}">
                  <a16:creationId xmlns:a16="http://schemas.microsoft.com/office/drawing/2014/main" id="{3FF6A6AD-2017-3046-EE7F-F3E3179B9705}"/>
                </a:ext>
              </a:extLst>
            </p:cNvPr>
            <p:cNvSpPr/>
            <p:nvPr/>
          </p:nvSpPr>
          <p:spPr>
            <a:xfrm>
              <a:off x="3683480" y="2309433"/>
              <a:ext cx="630810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273;p39">
              <a:extLst>
                <a:ext uri="{FF2B5EF4-FFF2-40B4-BE49-F238E27FC236}">
                  <a16:creationId xmlns:a16="http://schemas.microsoft.com/office/drawing/2014/main" id="{511F6765-6EC1-017C-D58D-EEB55BB1BAA1}"/>
                </a:ext>
              </a:extLst>
            </p:cNvPr>
            <p:cNvSpPr txBox="1"/>
            <p:nvPr/>
          </p:nvSpPr>
          <p:spPr>
            <a:xfrm>
              <a:off x="3257337" y="4547481"/>
              <a:ext cx="1637787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Consulting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22" name="Google Shape;274;p39">
              <a:extLst>
                <a:ext uri="{FF2B5EF4-FFF2-40B4-BE49-F238E27FC236}">
                  <a16:creationId xmlns:a16="http://schemas.microsoft.com/office/drawing/2014/main" id="{B2EA2F5B-C40F-21F8-7A5F-C01172B820D1}"/>
                </a:ext>
              </a:extLst>
            </p:cNvPr>
            <p:cNvSpPr/>
            <p:nvPr/>
          </p:nvSpPr>
          <p:spPr>
            <a:xfrm>
              <a:off x="2388518" y="2309432"/>
              <a:ext cx="629255" cy="205451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Google Shape;275;p39">
              <a:extLst>
                <a:ext uri="{FF2B5EF4-FFF2-40B4-BE49-F238E27FC236}">
                  <a16:creationId xmlns:a16="http://schemas.microsoft.com/office/drawing/2014/main" id="{65304A93-66D0-0BE6-8EA4-FF5283DDE0A9}"/>
                </a:ext>
              </a:extLst>
            </p:cNvPr>
            <p:cNvSpPr txBox="1"/>
            <p:nvPr/>
          </p:nvSpPr>
          <p:spPr>
            <a:xfrm>
              <a:off x="2331120" y="4547478"/>
              <a:ext cx="708106" cy="25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Tax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24" name="Google Shape;276;p39">
              <a:extLst>
                <a:ext uri="{FF2B5EF4-FFF2-40B4-BE49-F238E27FC236}">
                  <a16:creationId xmlns:a16="http://schemas.microsoft.com/office/drawing/2014/main" id="{C94828EF-238A-0BD1-9FA1-9240729E14E6}"/>
                </a:ext>
              </a:extLst>
            </p:cNvPr>
            <p:cNvSpPr/>
            <p:nvPr/>
          </p:nvSpPr>
          <p:spPr>
            <a:xfrm>
              <a:off x="10159831" y="2309433"/>
              <a:ext cx="629255" cy="2054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" name="Google Shape;277;p39">
              <a:extLst>
                <a:ext uri="{FF2B5EF4-FFF2-40B4-BE49-F238E27FC236}">
                  <a16:creationId xmlns:a16="http://schemas.microsoft.com/office/drawing/2014/main" id="{2DC095DE-DAA4-DC25-73A5-5681884ABB84}"/>
                </a:ext>
              </a:extLst>
            </p:cNvPr>
            <p:cNvSpPr txBox="1"/>
            <p:nvPr/>
          </p:nvSpPr>
          <p:spPr>
            <a:xfrm>
              <a:off x="9797740" y="4398738"/>
              <a:ext cx="1304411" cy="472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25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Industry Specific</a:t>
              </a:r>
              <a:endParaRPr sz="1125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51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BAA40091-DC07-2F63-986E-4D40A01C9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D68A04FB-22CC-60FC-CE29-833CBC9C3B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dirty="0"/>
              <a:t>ABC LLP CPAs &amp; Advisors</a:t>
            </a:r>
          </a:p>
        </p:txBody>
      </p:sp>
      <p:grpSp>
        <p:nvGrpSpPr>
          <p:cNvPr id="5" name="Google Shape;248;p38">
            <a:extLst>
              <a:ext uri="{FF2B5EF4-FFF2-40B4-BE49-F238E27FC236}">
                <a16:creationId xmlns:a16="http://schemas.microsoft.com/office/drawing/2014/main" id="{25FCC8BA-DDD7-ADA3-5A12-3A4BACF45291}"/>
              </a:ext>
            </a:extLst>
          </p:cNvPr>
          <p:cNvGrpSpPr/>
          <p:nvPr/>
        </p:nvGrpSpPr>
        <p:grpSpPr>
          <a:xfrm>
            <a:off x="1925054" y="1646975"/>
            <a:ext cx="5293892" cy="2245272"/>
            <a:chOff x="4549944" y="5542922"/>
            <a:chExt cx="15592773" cy="4752781"/>
          </a:xfrm>
        </p:grpSpPr>
        <p:sp>
          <p:nvSpPr>
            <p:cNvPr id="6" name="Google Shape;249;p38">
              <a:extLst>
                <a:ext uri="{FF2B5EF4-FFF2-40B4-BE49-F238E27FC236}">
                  <a16:creationId xmlns:a16="http://schemas.microsoft.com/office/drawing/2014/main" id="{3D6604EA-1434-2C3B-8F08-AC16DB2A44F5}"/>
                </a:ext>
              </a:extLst>
            </p:cNvPr>
            <p:cNvSpPr/>
            <p:nvPr/>
          </p:nvSpPr>
          <p:spPr>
            <a:xfrm>
              <a:off x="5070668" y="5542922"/>
              <a:ext cx="2573337" cy="38905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" name="Google Shape;250;p38">
              <a:extLst>
                <a:ext uri="{FF2B5EF4-FFF2-40B4-BE49-F238E27FC236}">
                  <a16:creationId xmlns:a16="http://schemas.microsoft.com/office/drawing/2014/main" id="{81D43073-1296-CAA3-A844-6F385A8D1872}"/>
                </a:ext>
              </a:extLst>
            </p:cNvPr>
            <p:cNvSpPr/>
            <p:nvPr/>
          </p:nvSpPr>
          <p:spPr>
            <a:xfrm>
              <a:off x="10965657" y="5542922"/>
              <a:ext cx="2573337" cy="38905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" name="Google Shape;251;p38">
              <a:extLst>
                <a:ext uri="{FF2B5EF4-FFF2-40B4-BE49-F238E27FC236}">
                  <a16:creationId xmlns:a16="http://schemas.microsoft.com/office/drawing/2014/main" id="{E7CFB137-78AC-1E54-52AB-6CCCF27BD4D0}"/>
                </a:ext>
              </a:extLst>
            </p:cNvPr>
            <p:cNvSpPr/>
            <p:nvPr/>
          </p:nvSpPr>
          <p:spPr>
            <a:xfrm>
              <a:off x="16860646" y="5542922"/>
              <a:ext cx="2573337" cy="38905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5716" tIns="12853" rIns="25716" bIns="1285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3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" name="Google Shape;252;p38">
              <a:extLst>
                <a:ext uri="{FF2B5EF4-FFF2-40B4-BE49-F238E27FC236}">
                  <a16:creationId xmlns:a16="http://schemas.microsoft.com/office/drawing/2014/main" id="{091CD54B-A3A7-407D-C499-50022968F509}"/>
                </a:ext>
              </a:extLst>
            </p:cNvPr>
            <p:cNvSpPr txBox="1"/>
            <p:nvPr/>
          </p:nvSpPr>
          <p:spPr>
            <a:xfrm>
              <a:off x="4549944" y="9752131"/>
              <a:ext cx="3614784" cy="543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A&amp;A</a:t>
              </a:r>
              <a:endParaRPr sz="15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0" name="Google Shape;253;p38">
              <a:extLst>
                <a:ext uri="{FF2B5EF4-FFF2-40B4-BE49-F238E27FC236}">
                  <a16:creationId xmlns:a16="http://schemas.microsoft.com/office/drawing/2014/main" id="{B421DD50-7070-793E-316B-A3044F21089C}"/>
                </a:ext>
              </a:extLst>
            </p:cNvPr>
            <p:cNvSpPr txBox="1"/>
            <p:nvPr/>
          </p:nvSpPr>
          <p:spPr>
            <a:xfrm>
              <a:off x="10444934" y="9752131"/>
              <a:ext cx="3614784" cy="543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Tax</a:t>
              </a:r>
              <a:endParaRPr sz="15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1" name="Google Shape;254;p38">
              <a:extLst>
                <a:ext uri="{FF2B5EF4-FFF2-40B4-BE49-F238E27FC236}">
                  <a16:creationId xmlns:a16="http://schemas.microsoft.com/office/drawing/2014/main" id="{6D52796F-B10E-676C-2932-C8F9A03866AF}"/>
                </a:ext>
              </a:extLst>
            </p:cNvPr>
            <p:cNvSpPr txBox="1"/>
            <p:nvPr/>
          </p:nvSpPr>
          <p:spPr>
            <a:xfrm>
              <a:off x="15803751" y="9752131"/>
              <a:ext cx="4338966" cy="543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i="0" u="none" strike="noStrike" cap="none" dirty="0">
                  <a:solidFill>
                    <a:schemeClr val="dk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"/>
                </a:rPr>
                <a:t>Consulting</a:t>
              </a:r>
              <a:endParaRPr sz="15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63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>
          <a:extLst>
            <a:ext uri="{FF2B5EF4-FFF2-40B4-BE49-F238E27FC236}">
              <a16:creationId xmlns:a16="http://schemas.microsoft.com/office/drawing/2014/main" id="{0AD7BDBC-9BA4-032C-753A-8051EEDD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>
            <a:extLst>
              <a:ext uri="{FF2B5EF4-FFF2-40B4-BE49-F238E27FC236}">
                <a16:creationId xmlns:a16="http://schemas.microsoft.com/office/drawing/2014/main" id="{6443DA50-3529-BE9B-847D-90228B5F4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Brand</a:t>
            </a:r>
            <a:endParaRPr dirty="0"/>
          </a:p>
        </p:txBody>
      </p:sp>
      <p:sp>
        <p:nvSpPr>
          <p:cNvPr id="291" name="Google Shape;291;p41">
            <a:extLst>
              <a:ext uri="{FF2B5EF4-FFF2-40B4-BE49-F238E27FC236}">
                <a16:creationId xmlns:a16="http://schemas.microsoft.com/office/drawing/2014/main" id="{43C86307-E1DC-A6D4-2E3C-819AE4E2E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" sz="2800" dirty="0"/>
              <a:t>Culture</a:t>
            </a:r>
            <a:endParaRPr sz="2800" dirty="0"/>
          </a:p>
          <a:p>
            <a:pPr marL="254000" lvl="0" indent="-254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" sz="2800" dirty="0"/>
              <a:t>Hiring &amp; Retention</a:t>
            </a:r>
            <a:endParaRPr sz="2800" dirty="0"/>
          </a:p>
          <a:p>
            <a:pPr marL="254000" lvl="0" indent="-254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" sz="2800" dirty="0"/>
              <a:t>Client Acceptance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4403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6F87E462-6628-446E-04D6-97A040F30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23DB4469-67A3-6681-2967-6486685ED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925" y="597736"/>
            <a:ext cx="80581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sz="3600" dirty="0"/>
              <a:t>What is a Millennial Workplace?</a:t>
            </a:r>
            <a:endParaRPr sz="3600"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4CBF2EC0-E13B-69C9-AA07-63476B091C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4375" y="1642715"/>
            <a:ext cx="7886700" cy="185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numCol="2" anchor="t" anchorCtr="0">
            <a:noAutofit/>
          </a:bodyPr>
          <a:lstStyle/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Flexible hours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High degree of trust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Challenging work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Timely and useful feedback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Clear course of advancement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A learning environment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Cool office space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Fair compensation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Attention to work/life balance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Virtual when appropriate</a:t>
            </a:r>
          </a:p>
          <a:p>
            <a:pPr marL="2159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dirty="0"/>
              <a:t>No dress code</a:t>
            </a:r>
          </a:p>
        </p:txBody>
      </p:sp>
    </p:spTree>
    <p:extLst>
      <p:ext uri="{BB962C8B-B14F-4D97-AF65-F5344CB8AC3E}">
        <p14:creationId xmlns:p14="http://schemas.microsoft.com/office/powerpoint/2010/main" val="195469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/>
          <p:nvPr/>
        </p:nvSpPr>
        <p:spPr>
          <a:xfrm rot="5400000">
            <a:off x="4354487" y="2867875"/>
            <a:ext cx="435024" cy="478283"/>
          </a:xfrm>
          <a:prstGeom prst="chevron">
            <a:avLst>
              <a:gd name="adj" fmla="val 405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D5BD4-08C3-0A5B-612D-20FF0329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21" y="211310"/>
            <a:ext cx="4887487" cy="738768"/>
          </a:xfrm>
        </p:spPr>
        <p:txBody>
          <a:bodyPr/>
          <a:lstStyle/>
          <a:p>
            <a:r>
              <a:rPr lang="en-US" sz="3600" dirty="0"/>
              <a:t>Firm/Partner Goals</a:t>
            </a:r>
          </a:p>
        </p:txBody>
      </p:sp>
      <p:pic>
        <p:nvPicPr>
          <p:cNvPr id="2" name="Google Shape;233;p36">
            <a:extLst>
              <a:ext uri="{FF2B5EF4-FFF2-40B4-BE49-F238E27FC236}">
                <a16:creationId xmlns:a16="http://schemas.microsoft.com/office/drawing/2014/main" id="{ECD3F98B-5044-0AE7-A78E-51940A64E4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1927" y="1129146"/>
            <a:ext cx="2494185" cy="31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34;p36">
            <a:extLst>
              <a:ext uri="{FF2B5EF4-FFF2-40B4-BE49-F238E27FC236}">
                <a16:creationId xmlns:a16="http://schemas.microsoft.com/office/drawing/2014/main" id="{A06181C7-36B9-4337-D851-7D8985DB3B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886" y="1129144"/>
            <a:ext cx="2494185" cy="3172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30ADDBD8-0A8D-6FCA-9711-5AF56CBD2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>
            <a:extLst>
              <a:ext uri="{FF2B5EF4-FFF2-40B4-BE49-F238E27FC236}">
                <a16:creationId xmlns:a16="http://schemas.microsoft.com/office/drawing/2014/main" id="{2D05CB3A-09D4-8315-21E5-FAAFFF1476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094184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-US" sz="5400" dirty="0"/>
              <a:t>Capacity Strategy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36790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Choices</a:t>
            </a:r>
            <a:endParaRPr dirty="0"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Stay Independent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Merge Up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Private Equity</a:t>
            </a:r>
          </a:p>
        </p:txBody>
      </p:sp>
      <p:pic>
        <p:nvPicPr>
          <p:cNvPr id="2" name="Picture 1" descr="A row of doors in a room&#10;&#10;Description automatically generated">
            <a:extLst>
              <a:ext uri="{FF2B5EF4-FFF2-40B4-BE49-F238E27FC236}">
                <a16:creationId xmlns:a16="http://schemas.microsoft.com/office/drawing/2014/main" id="{9AA1DE62-38D4-3380-2879-2F9212575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068" r="28025"/>
          <a:stretch/>
        </p:blipFill>
        <p:spPr>
          <a:xfrm>
            <a:off x="5468766" y="98455"/>
            <a:ext cx="3675234" cy="44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1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62D8D015-F670-A4FC-74E7-F85BAABE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>
            <a:extLst>
              <a:ext uri="{FF2B5EF4-FFF2-40B4-BE49-F238E27FC236}">
                <a16:creationId xmlns:a16="http://schemas.microsoft.com/office/drawing/2014/main" id="{35295DC0-A869-79B4-4061-87036350C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618" y="1468257"/>
            <a:ext cx="8118764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-US" sz="5400" dirty="0"/>
              <a:t>Change Management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26867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Reinvestment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" sz="2400" dirty="0"/>
              <a:t>Ties to performance</a:t>
            </a:r>
            <a:endParaRPr sz="2400" dirty="0"/>
          </a:p>
          <a:p>
            <a:pPr marL="215900" lvl="0" indent="-215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" sz="2400" dirty="0"/>
              <a:t>NO place for greedy</a:t>
            </a:r>
            <a:endParaRPr sz="2400" dirty="0"/>
          </a:p>
        </p:txBody>
      </p:sp>
      <p:sp>
        <p:nvSpPr>
          <p:cNvPr id="225" name="Google Shape;225;p35"/>
          <p:cNvSpPr/>
          <p:nvPr/>
        </p:nvSpPr>
        <p:spPr>
          <a:xfrm>
            <a:off x="3345108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3532560" y="138224"/>
            <a:ext cx="8619816" cy="4421396"/>
          </a:xfrm>
          <a:prstGeom prst="parallelogram">
            <a:avLst>
              <a:gd name="adj" fmla="val 44427"/>
            </a:avLst>
          </a:prstGeom>
          <a:blipFill rotWithShape="1">
            <a:blip r:embed="rId3">
              <a:alphaModFix/>
            </a:blip>
            <a:stretch>
              <a:fillRect l="-2174" r="26850"/>
            </a:stretch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3434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790F6F13-1200-42A2-7CB2-E2F0AF29C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427B4B80-D635-EA45-51D2-CB4E902287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595" y="583837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-US" dirty="0"/>
              <a:t>Human Capital Model</a:t>
            </a: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2B8AF113-019B-6B21-1F0A-965A67A50A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9594" y="1380701"/>
            <a:ext cx="4264889" cy="160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Stay-at-home parents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Retirees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People who just want to work part time</a:t>
            </a:r>
          </a:p>
        </p:txBody>
      </p:sp>
      <p:grpSp>
        <p:nvGrpSpPr>
          <p:cNvPr id="32" name="Google Shape;322;p45">
            <a:extLst>
              <a:ext uri="{FF2B5EF4-FFF2-40B4-BE49-F238E27FC236}">
                <a16:creationId xmlns:a16="http://schemas.microsoft.com/office/drawing/2014/main" id="{C7FAC62E-7CD8-619D-CB7D-5715C5C0907D}"/>
              </a:ext>
            </a:extLst>
          </p:cNvPr>
          <p:cNvGrpSpPr/>
          <p:nvPr/>
        </p:nvGrpSpPr>
        <p:grpSpPr>
          <a:xfrm>
            <a:off x="2638425" y="1235933"/>
            <a:ext cx="7025553" cy="3267912"/>
            <a:chOff x="1527989" y="1780537"/>
            <a:chExt cx="8746488" cy="3500560"/>
          </a:xfrm>
        </p:grpSpPr>
        <p:grpSp>
          <p:nvGrpSpPr>
            <p:cNvPr id="33" name="Google Shape;323;p45">
              <a:extLst>
                <a:ext uri="{FF2B5EF4-FFF2-40B4-BE49-F238E27FC236}">
                  <a16:creationId xmlns:a16="http://schemas.microsoft.com/office/drawing/2014/main" id="{8F77CB9F-ABC4-FDA5-531C-C51738A92FF2}"/>
                </a:ext>
              </a:extLst>
            </p:cNvPr>
            <p:cNvGrpSpPr/>
            <p:nvPr/>
          </p:nvGrpSpPr>
          <p:grpSpPr>
            <a:xfrm>
              <a:off x="1527989" y="1780537"/>
              <a:ext cx="8001349" cy="3500560"/>
              <a:chOff x="1527989" y="1780537"/>
              <a:chExt cx="8001349" cy="3500560"/>
            </a:xfrm>
          </p:grpSpPr>
          <p:sp>
            <p:nvSpPr>
              <p:cNvPr id="35" name="Google Shape;324;p45">
                <a:extLst>
                  <a:ext uri="{FF2B5EF4-FFF2-40B4-BE49-F238E27FC236}">
                    <a16:creationId xmlns:a16="http://schemas.microsoft.com/office/drawing/2014/main" id="{9EC26F41-BFDB-BB09-A413-C33678A5449A}"/>
                  </a:ext>
                </a:extLst>
              </p:cNvPr>
              <p:cNvSpPr txBox="1"/>
              <p:nvPr/>
            </p:nvSpPr>
            <p:spPr>
              <a:xfrm>
                <a:off x="1527989" y="4938682"/>
                <a:ext cx="3026542" cy="336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716" tIns="12853" rIns="25716" bIns="12853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938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rPr>
                  <a:t>25 % </a:t>
                </a:r>
                <a:endParaRPr kumimoji="0" sz="93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938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rPr>
                  <a:t>Alternative Workforce</a:t>
                </a:r>
                <a:endParaRPr kumimoji="0" sz="93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Arial"/>
                </a:endParaRPr>
              </a:p>
            </p:txBody>
          </p:sp>
          <p:grpSp>
            <p:nvGrpSpPr>
              <p:cNvPr id="36" name="Google Shape;325;p45">
                <a:extLst>
                  <a:ext uri="{FF2B5EF4-FFF2-40B4-BE49-F238E27FC236}">
                    <a16:creationId xmlns:a16="http://schemas.microsoft.com/office/drawing/2014/main" id="{04140BDA-3DF7-D073-722D-D516998474D8}"/>
                  </a:ext>
                </a:extLst>
              </p:cNvPr>
              <p:cNvGrpSpPr/>
              <p:nvPr/>
            </p:nvGrpSpPr>
            <p:grpSpPr>
              <a:xfrm>
                <a:off x="2227061" y="1780537"/>
                <a:ext cx="7302277" cy="3064393"/>
                <a:chOff x="0" y="0"/>
                <a:chExt cx="7302277" cy="3064393"/>
              </a:xfrm>
            </p:grpSpPr>
            <p:sp>
              <p:nvSpPr>
                <p:cNvPr id="50" name="Google Shape;326;p45">
                  <a:extLst>
                    <a:ext uri="{FF2B5EF4-FFF2-40B4-BE49-F238E27FC236}">
                      <a16:creationId xmlns:a16="http://schemas.microsoft.com/office/drawing/2014/main" id="{19FE93D0-1F2C-A0AC-2D51-FC4A2DE94253}"/>
                    </a:ext>
                  </a:extLst>
                </p:cNvPr>
                <p:cNvSpPr/>
                <p:nvPr/>
              </p:nvSpPr>
              <p:spPr>
                <a:xfrm>
                  <a:off x="2978620" y="0"/>
                  <a:ext cx="1345035" cy="564442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327;p45">
                  <a:extLst>
                    <a:ext uri="{FF2B5EF4-FFF2-40B4-BE49-F238E27FC236}">
                      <a16:creationId xmlns:a16="http://schemas.microsoft.com/office/drawing/2014/main" id="{7F659508-0898-D2CC-FADF-FD627DF79BDF}"/>
                    </a:ext>
                  </a:extLst>
                </p:cNvPr>
                <p:cNvSpPr txBox="1"/>
                <p:nvPr/>
              </p:nvSpPr>
              <p:spPr>
                <a:xfrm>
                  <a:off x="2978620" y="0"/>
                  <a:ext cx="1345035" cy="5644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709" tIns="5709" rIns="5709" bIns="5709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3283F"/>
                    </a:buClr>
                    <a:buSzPts val="1200"/>
                    <a:buFont typeface="Montserrat"/>
                    <a:buNone/>
                    <a:tabLst/>
                    <a:defRPr/>
                  </a:pPr>
                  <a:endParaRPr kumimoji="0" sz="11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5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Partner</a:t>
                  </a:r>
                  <a:endParaRPr kumimoji="0" sz="11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endParaRPr>
                </a:p>
              </p:txBody>
            </p:sp>
            <p:sp>
              <p:nvSpPr>
                <p:cNvPr id="52" name="Google Shape;328;p45">
                  <a:extLst>
                    <a:ext uri="{FF2B5EF4-FFF2-40B4-BE49-F238E27FC236}">
                      <a16:creationId xmlns:a16="http://schemas.microsoft.com/office/drawing/2014/main" id="{E54213BB-1402-237C-E8B4-8665A4231E60}"/>
                    </a:ext>
                  </a:extLst>
                </p:cNvPr>
                <p:cNvSpPr/>
                <p:nvPr/>
              </p:nvSpPr>
              <p:spPr>
                <a:xfrm>
                  <a:off x="2370942" y="564442"/>
                  <a:ext cx="2560392" cy="510023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330;p45">
                  <a:extLst>
                    <a:ext uri="{FF2B5EF4-FFF2-40B4-BE49-F238E27FC236}">
                      <a16:creationId xmlns:a16="http://schemas.microsoft.com/office/drawing/2014/main" id="{5194D277-DAE9-A004-9EEE-EFD3D4E22C9E}"/>
                    </a:ext>
                  </a:extLst>
                </p:cNvPr>
                <p:cNvSpPr/>
                <p:nvPr/>
              </p:nvSpPr>
              <p:spPr>
                <a:xfrm>
                  <a:off x="1778206" y="1074466"/>
                  <a:ext cx="3745863" cy="497481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331;p45">
                  <a:extLst>
                    <a:ext uri="{FF2B5EF4-FFF2-40B4-BE49-F238E27FC236}">
                      <a16:creationId xmlns:a16="http://schemas.microsoft.com/office/drawing/2014/main" id="{2A5B3619-4667-1F7C-1EBB-0CA8C28E105B}"/>
                    </a:ext>
                  </a:extLst>
                </p:cNvPr>
                <p:cNvSpPr txBox="1"/>
                <p:nvPr/>
              </p:nvSpPr>
              <p:spPr>
                <a:xfrm>
                  <a:off x="2433732" y="1074466"/>
                  <a:ext cx="2434811" cy="497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284" tIns="4284" rIns="4284" bIns="4284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Manager</a:t>
                  </a:r>
                  <a:endParaRPr kumimoji="0" sz="112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Arial"/>
                  </a:endParaRPr>
                </a:p>
              </p:txBody>
            </p:sp>
            <p:sp>
              <p:nvSpPr>
                <p:cNvPr id="55" name="Google Shape;332;p45">
                  <a:extLst>
                    <a:ext uri="{FF2B5EF4-FFF2-40B4-BE49-F238E27FC236}">
                      <a16:creationId xmlns:a16="http://schemas.microsoft.com/office/drawing/2014/main" id="{7075ACC6-C11E-3458-132F-D6809AB45C1B}"/>
                    </a:ext>
                  </a:extLst>
                </p:cNvPr>
                <p:cNvSpPr/>
                <p:nvPr/>
              </p:nvSpPr>
              <p:spPr>
                <a:xfrm>
                  <a:off x="1185471" y="1571948"/>
                  <a:ext cx="4931334" cy="497481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333;p45">
                  <a:extLst>
                    <a:ext uri="{FF2B5EF4-FFF2-40B4-BE49-F238E27FC236}">
                      <a16:creationId xmlns:a16="http://schemas.microsoft.com/office/drawing/2014/main" id="{1F9F1613-A191-8655-8AD1-DFAE484CB3B4}"/>
                    </a:ext>
                  </a:extLst>
                </p:cNvPr>
                <p:cNvSpPr txBox="1"/>
                <p:nvPr/>
              </p:nvSpPr>
              <p:spPr>
                <a:xfrm>
                  <a:off x="2048454" y="1571948"/>
                  <a:ext cx="3205367" cy="497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997" tIns="4997" rIns="4997" bIns="4997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Supervisor</a:t>
                  </a:r>
                  <a:endParaRPr kumimoji="0" sz="112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Arial"/>
                  </a:endParaRPr>
                </a:p>
              </p:txBody>
            </p:sp>
            <p:sp>
              <p:nvSpPr>
                <p:cNvPr id="57" name="Google Shape;334;p45">
                  <a:extLst>
                    <a:ext uri="{FF2B5EF4-FFF2-40B4-BE49-F238E27FC236}">
                      <a16:creationId xmlns:a16="http://schemas.microsoft.com/office/drawing/2014/main" id="{D6799AE7-E662-FCB7-2775-9384C714A8E0}"/>
                    </a:ext>
                  </a:extLst>
                </p:cNvPr>
                <p:cNvSpPr/>
                <p:nvPr/>
              </p:nvSpPr>
              <p:spPr>
                <a:xfrm>
                  <a:off x="592735" y="2069430"/>
                  <a:ext cx="6116805" cy="497481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335;p45">
                  <a:extLst>
                    <a:ext uri="{FF2B5EF4-FFF2-40B4-BE49-F238E27FC236}">
                      <a16:creationId xmlns:a16="http://schemas.microsoft.com/office/drawing/2014/main" id="{56AC5AA9-B3F0-6F9B-3AA9-EBF98F032FFA}"/>
                    </a:ext>
                  </a:extLst>
                </p:cNvPr>
                <p:cNvSpPr txBox="1"/>
                <p:nvPr/>
              </p:nvSpPr>
              <p:spPr>
                <a:xfrm>
                  <a:off x="1663176" y="2069430"/>
                  <a:ext cx="3975923" cy="497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997" tIns="4997" rIns="4997" bIns="4997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Senior</a:t>
                  </a:r>
                  <a:endParaRPr kumimoji="0" sz="112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Arial"/>
                  </a:endParaRPr>
                </a:p>
              </p:txBody>
            </p:sp>
            <p:sp>
              <p:nvSpPr>
                <p:cNvPr id="59" name="Google Shape;336;p45">
                  <a:extLst>
                    <a:ext uri="{FF2B5EF4-FFF2-40B4-BE49-F238E27FC236}">
                      <a16:creationId xmlns:a16="http://schemas.microsoft.com/office/drawing/2014/main" id="{D143ABDB-322E-A9CE-BE2E-7450E511CC08}"/>
                    </a:ext>
                  </a:extLst>
                </p:cNvPr>
                <p:cNvSpPr/>
                <p:nvPr/>
              </p:nvSpPr>
              <p:spPr>
                <a:xfrm>
                  <a:off x="0" y="2566912"/>
                  <a:ext cx="7302277" cy="497481"/>
                </a:xfrm>
                <a:prstGeom prst="trapezoid">
                  <a:avLst>
                    <a:gd name="adj" fmla="val 119147"/>
                  </a:avLst>
                </a:prstGeom>
                <a:solidFill>
                  <a:srgbClr val="088C70"/>
                </a:solidFill>
                <a:ln w="19050" cap="flat" cmpd="sng">
                  <a:solidFill>
                    <a:srgbClr val="4C535C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25716" tIns="25716" rIns="25716" bIns="25716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9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337;p45">
                  <a:extLst>
                    <a:ext uri="{FF2B5EF4-FFF2-40B4-BE49-F238E27FC236}">
                      <a16:creationId xmlns:a16="http://schemas.microsoft.com/office/drawing/2014/main" id="{27A7EDFA-0E12-3E05-DBDB-70CB6AB2EFBB}"/>
                    </a:ext>
                  </a:extLst>
                </p:cNvPr>
                <p:cNvSpPr txBox="1"/>
                <p:nvPr/>
              </p:nvSpPr>
              <p:spPr>
                <a:xfrm>
                  <a:off x="1277898" y="2566912"/>
                  <a:ext cx="4746480" cy="497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997" tIns="4997" rIns="4997" bIns="4997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Staff</a:t>
                  </a:r>
                  <a:endParaRPr kumimoji="0" sz="112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Arial"/>
                  </a:endParaRPr>
                </a:p>
              </p:txBody>
            </p:sp>
            <p:sp>
              <p:nvSpPr>
                <p:cNvPr id="61" name="Google Shape;329;p45">
                  <a:extLst>
                    <a:ext uri="{FF2B5EF4-FFF2-40B4-BE49-F238E27FC236}">
                      <a16:creationId xmlns:a16="http://schemas.microsoft.com/office/drawing/2014/main" id="{EC6FFA80-0EAA-D7FD-C941-D944EE51A9D7}"/>
                    </a:ext>
                  </a:extLst>
                </p:cNvPr>
                <p:cNvSpPr txBox="1"/>
                <p:nvPr/>
              </p:nvSpPr>
              <p:spPr>
                <a:xfrm>
                  <a:off x="2819010" y="564442"/>
                  <a:ext cx="1664255" cy="5100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284" tIns="4284" rIns="4284" bIns="4284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525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Director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900"/>
                    <a:buFont typeface="Montserrat ExtraBold"/>
                    <a:buNone/>
                    <a:tabLst/>
                    <a:defRPr/>
                  </a:pPr>
                  <a:r>
                    <a:rPr kumimoji="0" lang="en" sz="112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  <a:sym typeface="Montserrat ExtraBold"/>
                    </a:rPr>
                    <a:t>/ Sr. Manager</a:t>
                  </a:r>
                  <a:endParaRPr kumimoji="0" sz="11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Arial"/>
                  </a:endParaRPr>
                </a:p>
              </p:txBody>
            </p:sp>
          </p:grpSp>
          <p:sp>
            <p:nvSpPr>
              <p:cNvPr id="37" name="Google Shape;338;p45">
                <a:extLst>
                  <a:ext uri="{FF2B5EF4-FFF2-40B4-BE49-F238E27FC236}">
                    <a16:creationId xmlns:a16="http://schemas.microsoft.com/office/drawing/2014/main" id="{2868C075-138B-C565-A80F-C75BDE188F95}"/>
                  </a:ext>
                </a:extLst>
              </p:cNvPr>
              <p:cNvSpPr/>
              <p:nvPr/>
            </p:nvSpPr>
            <p:spPr>
              <a:xfrm>
                <a:off x="6348922" y="4880827"/>
                <a:ext cx="1536860" cy="2694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88C7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1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" name="Google Shape;339;p45">
                <a:extLst>
                  <a:ext uri="{FF2B5EF4-FFF2-40B4-BE49-F238E27FC236}">
                    <a16:creationId xmlns:a16="http://schemas.microsoft.com/office/drawing/2014/main" id="{C41E44CB-6869-C3E2-8CCE-D5A472C4B4CA}"/>
                  </a:ext>
                </a:extLst>
              </p:cNvPr>
              <p:cNvSpPr txBox="1"/>
              <p:nvPr/>
            </p:nvSpPr>
            <p:spPr>
              <a:xfrm>
                <a:off x="4364928" y="4944210"/>
                <a:ext cx="3026542" cy="336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716" tIns="12853" rIns="25716" bIns="12853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93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rPr>
                  <a:t>60 % </a:t>
                </a:r>
                <a:endParaRPr kumimoji="0" sz="93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938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Black" panose="020000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  <a:sym typeface="Montserrat ExtraBold"/>
                  </a:rPr>
                  <a:t>Core Workforce</a:t>
                </a:r>
                <a:endParaRPr kumimoji="0" sz="93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Arial"/>
                </a:endParaRPr>
              </a:p>
            </p:txBody>
          </p:sp>
          <p:sp>
            <p:nvSpPr>
              <p:cNvPr id="39" name="Google Shape;340;p45">
                <a:extLst>
                  <a:ext uri="{FF2B5EF4-FFF2-40B4-BE49-F238E27FC236}">
                    <a16:creationId xmlns:a16="http://schemas.microsoft.com/office/drawing/2014/main" id="{821F2D33-3CF8-11EE-EFFE-D609BD2740D7}"/>
                  </a:ext>
                </a:extLst>
              </p:cNvPr>
              <p:cNvSpPr/>
              <p:nvPr/>
            </p:nvSpPr>
            <p:spPr>
              <a:xfrm rot="10800000">
                <a:off x="3892377" y="4880827"/>
                <a:ext cx="1536350" cy="27086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88C7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1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0" name="Google Shape;341;p45">
                <a:extLst>
                  <a:ext uri="{FF2B5EF4-FFF2-40B4-BE49-F238E27FC236}">
                    <a16:creationId xmlns:a16="http://schemas.microsoft.com/office/drawing/2014/main" id="{C4863896-F723-6D17-12E3-D7C91BA44E08}"/>
                  </a:ext>
                </a:extLst>
              </p:cNvPr>
              <p:cNvSpPr/>
              <p:nvPr/>
            </p:nvSpPr>
            <p:spPr>
              <a:xfrm>
                <a:off x="2222320" y="2212416"/>
                <a:ext cx="3150026" cy="2634073"/>
              </a:xfrm>
              <a:custGeom>
                <a:avLst/>
                <a:gdLst/>
                <a:ahLst/>
                <a:cxnLst/>
                <a:rect l="l" t="t" r="r" b="b"/>
                <a:pathLst>
                  <a:path w="8658808" h="7240555" extrusionOk="0">
                    <a:moveTo>
                      <a:pt x="8658808" y="0"/>
                    </a:moveTo>
                    <a:lnTo>
                      <a:pt x="5038531" y="7221893"/>
                    </a:lnTo>
                    <a:lnTo>
                      <a:pt x="0" y="7240555"/>
                    </a:lnTo>
                    <a:lnTo>
                      <a:pt x="8602825" y="0"/>
                    </a:lnTo>
                    <a:lnTo>
                      <a:pt x="8602825" y="0"/>
                    </a:lnTo>
                  </a:path>
                </a:pathLst>
              </a:custGeom>
              <a:solidFill>
                <a:srgbClr val="8DC65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1" name="Google Shape;342;p45">
                <a:extLst>
                  <a:ext uri="{FF2B5EF4-FFF2-40B4-BE49-F238E27FC236}">
                    <a16:creationId xmlns:a16="http://schemas.microsoft.com/office/drawing/2014/main" id="{D950E57E-EED6-AA11-F26B-7431117D42F8}"/>
                  </a:ext>
                </a:extLst>
              </p:cNvPr>
              <p:cNvSpPr/>
              <p:nvPr/>
            </p:nvSpPr>
            <p:spPr>
              <a:xfrm>
                <a:off x="2227062" y="2144526"/>
                <a:ext cx="3222661" cy="2701962"/>
              </a:xfrm>
              <a:custGeom>
                <a:avLst/>
                <a:gdLst/>
                <a:ahLst/>
                <a:cxnLst/>
                <a:rect l="l" t="t" r="r" b="b"/>
                <a:pathLst>
                  <a:path w="8658809" h="7427168" extrusionOk="0">
                    <a:moveTo>
                      <a:pt x="8658809" y="0"/>
                    </a:moveTo>
                    <a:lnTo>
                      <a:pt x="4404049" y="7427168"/>
                    </a:lnTo>
                    <a:lnTo>
                      <a:pt x="0" y="7427168"/>
                    </a:lnTo>
                    <a:lnTo>
                      <a:pt x="8658809" y="0"/>
                    </a:lnTo>
                    <a:close/>
                  </a:path>
                </a:pathLst>
              </a:custGeom>
              <a:solidFill>
                <a:srgbClr val="8DC65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2" name="Google Shape;343;p45">
                <a:extLst>
                  <a:ext uri="{FF2B5EF4-FFF2-40B4-BE49-F238E27FC236}">
                    <a16:creationId xmlns:a16="http://schemas.microsoft.com/office/drawing/2014/main" id="{406EAA46-E04B-B9E6-6887-36B230C285B2}"/>
                  </a:ext>
                </a:extLst>
              </p:cNvPr>
              <p:cNvSpPr/>
              <p:nvPr/>
            </p:nvSpPr>
            <p:spPr>
              <a:xfrm flipH="1">
                <a:off x="6305924" y="2142969"/>
                <a:ext cx="3223414" cy="2701962"/>
              </a:xfrm>
              <a:custGeom>
                <a:avLst/>
                <a:gdLst/>
                <a:ahLst/>
                <a:cxnLst/>
                <a:rect l="l" t="t" r="r" b="b"/>
                <a:pathLst>
                  <a:path w="8658809" h="7427168" extrusionOk="0">
                    <a:moveTo>
                      <a:pt x="8658809" y="0"/>
                    </a:moveTo>
                    <a:lnTo>
                      <a:pt x="4404049" y="7427168"/>
                    </a:lnTo>
                    <a:lnTo>
                      <a:pt x="0" y="7427168"/>
                    </a:lnTo>
                    <a:lnTo>
                      <a:pt x="8658809" y="0"/>
                    </a:lnTo>
                    <a:close/>
                  </a:path>
                </a:pathLst>
              </a:custGeom>
              <a:solidFill>
                <a:srgbClr val="6FC7E9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" name="Google Shape;344;p45">
                <a:extLst>
                  <a:ext uri="{FF2B5EF4-FFF2-40B4-BE49-F238E27FC236}">
                    <a16:creationId xmlns:a16="http://schemas.microsoft.com/office/drawing/2014/main" id="{1596971C-1EB9-D525-7CE2-35C3EED3475B}"/>
                  </a:ext>
                </a:extLst>
              </p:cNvPr>
              <p:cNvSpPr/>
              <p:nvPr/>
            </p:nvSpPr>
            <p:spPr>
              <a:xfrm>
                <a:off x="3418390" y="4880827"/>
                <a:ext cx="398093" cy="2694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DC65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" name="Google Shape;345;p45">
                <a:extLst>
                  <a:ext uri="{FF2B5EF4-FFF2-40B4-BE49-F238E27FC236}">
                    <a16:creationId xmlns:a16="http://schemas.microsoft.com/office/drawing/2014/main" id="{094358C8-17CE-CFCB-7AB8-977F8EE7C4DA}"/>
                  </a:ext>
                </a:extLst>
              </p:cNvPr>
              <p:cNvSpPr/>
              <p:nvPr/>
            </p:nvSpPr>
            <p:spPr>
              <a:xfrm rot="10800000">
                <a:off x="2225206" y="4882241"/>
                <a:ext cx="398093" cy="2694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DC650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" name="Google Shape;346;p45">
                <a:extLst>
                  <a:ext uri="{FF2B5EF4-FFF2-40B4-BE49-F238E27FC236}">
                    <a16:creationId xmlns:a16="http://schemas.microsoft.com/office/drawing/2014/main" id="{02E6664B-9183-5A19-C55B-7E412B707481}"/>
                  </a:ext>
                </a:extLst>
              </p:cNvPr>
              <p:cNvSpPr/>
              <p:nvPr/>
            </p:nvSpPr>
            <p:spPr>
              <a:xfrm>
                <a:off x="9131245" y="4882635"/>
                <a:ext cx="398093" cy="2694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6FC7E9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6" name="Google Shape;347;p45">
                <a:extLst>
                  <a:ext uri="{FF2B5EF4-FFF2-40B4-BE49-F238E27FC236}">
                    <a16:creationId xmlns:a16="http://schemas.microsoft.com/office/drawing/2014/main" id="{37BF3CD9-4168-1BC3-A7EF-D37747A566D6}"/>
                  </a:ext>
                </a:extLst>
              </p:cNvPr>
              <p:cNvSpPr/>
              <p:nvPr/>
            </p:nvSpPr>
            <p:spPr>
              <a:xfrm rot="10800000">
                <a:off x="7938063" y="4880827"/>
                <a:ext cx="398093" cy="2694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6FC7E9"/>
              </a:solidFill>
              <a:ln>
                <a:noFill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4C535C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" name="Google Shape;348;p45">
                <a:extLst>
                  <a:ext uri="{FF2B5EF4-FFF2-40B4-BE49-F238E27FC236}">
                    <a16:creationId xmlns:a16="http://schemas.microsoft.com/office/drawing/2014/main" id="{64A0902D-63F0-BD63-887C-6C05D3158542}"/>
                  </a:ext>
                </a:extLst>
              </p:cNvPr>
              <p:cNvSpPr/>
              <p:nvPr/>
            </p:nvSpPr>
            <p:spPr>
              <a:xfrm rot="-8022520">
                <a:off x="2872008" y="3157819"/>
                <a:ext cx="901966" cy="63744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DC650"/>
              </a:solidFill>
              <a:ln w="57150" cap="flat" cmpd="sng">
                <a:solidFill>
                  <a:srgbClr val="4C535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25716" tIns="12853" rIns="25716" bIns="12853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525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48" name="Google Shape;349;p45">
                <a:extLst>
                  <a:ext uri="{FF2B5EF4-FFF2-40B4-BE49-F238E27FC236}">
                    <a16:creationId xmlns:a16="http://schemas.microsoft.com/office/drawing/2014/main" id="{1F7FBFC6-6442-4641-A584-4231905081F0}"/>
                  </a:ext>
                </a:extLst>
              </p:cNvPr>
              <p:cNvCxnSpPr/>
              <p:nvPr/>
            </p:nvCxnSpPr>
            <p:spPr>
              <a:xfrm flipH="1">
                <a:off x="3349708" y="3529452"/>
                <a:ext cx="325981" cy="294266"/>
              </a:xfrm>
              <a:prstGeom prst="straightConnector1">
                <a:avLst/>
              </a:prstGeom>
              <a:solidFill>
                <a:srgbClr val="55677C"/>
              </a:solidFill>
              <a:ln w="1174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" name="Google Shape;350;p45">
                <a:extLst>
                  <a:ext uri="{FF2B5EF4-FFF2-40B4-BE49-F238E27FC236}">
                    <a16:creationId xmlns:a16="http://schemas.microsoft.com/office/drawing/2014/main" id="{D8E212A0-1568-EB3D-055B-E4E4B22E1E80}"/>
                  </a:ext>
                </a:extLst>
              </p:cNvPr>
              <p:cNvCxnSpPr/>
              <p:nvPr/>
            </p:nvCxnSpPr>
            <p:spPr>
              <a:xfrm flipH="1">
                <a:off x="3214866" y="3299445"/>
                <a:ext cx="407048" cy="364920"/>
              </a:xfrm>
              <a:prstGeom prst="straightConnector1">
                <a:avLst/>
              </a:prstGeom>
              <a:solidFill>
                <a:srgbClr val="55677C"/>
              </a:solidFill>
              <a:ln w="11747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34" name="Google Shape;351;p45">
              <a:extLst>
                <a:ext uri="{FF2B5EF4-FFF2-40B4-BE49-F238E27FC236}">
                  <a16:creationId xmlns:a16="http://schemas.microsoft.com/office/drawing/2014/main" id="{107DC188-5DC6-A9A7-ECF7-DE83694E42BA}"/>
                </a:ext>
              </a:extLst>
            </p:cNvPr>
            <p:cNvSpPr txBox="1"/>
            <p:nvPr/>
          </p:nvSpPr>
          <p:spPr>
            <a:xfrm>
              <a:off x="7247935" y="4940239"/>
              <a:ext cx="3026542" cy="336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16" tIns="12853" rIns="25716" bIns="1285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525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3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 ExtraBold"/>
                </a:rPr>
                <a:t>15 % </a:t>
              </a:r>
              <a:endParaRPr kumimoji="0" sz="93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38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  <a:sym typeface="Montserrat ExtraBold"/>
                </a:rPr>
                <a:t>Technology</a:t>
              </a:r>
              <a:endParaRPr kumimoji="0" sz="93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66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/>
          <p:nvPr/>
        </p:nvSpPr>
        <p:spPr>
          <a:xfrm>
            <a:off x="5429940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1084254" y="1335403"/>
            <a:ext cx="4782312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GShamis@WindingRiverConsulting.com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Leader, Speaker, Author, Change Agent</a:t>
            </a:r>
            <a:endParaRPr/>
          </a:p>
        </p:txBody>
      </p:sp>
      <p:sp>
        <p:nvSpPr>
          <p:cNvPr id="367" name="Google Shape;367;p47"/>
          <p:cNvSpPr/>
          <p:nvPr/>
        </p:nvSpPr>
        <p:spPr>
          <a:xfrm>
            <a:off x="707969" y="1362685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p47"/>
          <p:cNvSpPr/>
          <p:nvPr/>
        </p:nvSpPr>
        <p:spPr>
          <a:xfrm>
            <a:off x="707970" y="3068506"/>
            <a:ext cx="279582" cy="279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9" name="Google Shape;369;p47" descr="_MG_4974-Edit-web.jpg"/>
          <p:cNvPicPr preferRelativeResize="0"/>
          <p:nvPr/>
        </p:nvPicPr>
        <p:blipFill rotWithShape="1">
          <a:blip r:embed="rId3">
            <a:alphaModFix/>
          </a:blip>
          <a:srcRect l="442" t="4105" r="5800" b="10529"/>
          <a:stretch/>
        </p:blipFill>
        <p:spPr>
          <a:xfrm>
            <a:off x="5625846" y="138224"/>
            <a:ext cx="6071616" cy="4421396"/>
          </a:xfrm>
          <a:prstGeom prst="parallelogram">
            <a:avLst>
              <a:gd name="adj" fmla="val 43654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16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21EF7D44-49B8-D82C-D2EF-8359C7E5A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6C3A6-DD23-9871-A7D8-0F05E784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1" y="381344"/>
            <a:ext cx="8020758" cy="40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55ED4CE5-47B7-FC2F-42E4-B681D1207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C99E2-27E8-C7AE-175D-89B2CF30E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04" y="139835"/>
            <a:ext cx="4757625" cy="43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9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D156AA-FBAE-9924-AB24-A7FECDE1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5" y="562381"/>
            <a:ext cx="7549642" cy="33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A702F244-9A18-CD7D-88ED-EB4A3011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F1446E93-37C1-50F8-0605-0640C9444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Table Stakes</a:t>
            </a: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D153129C-CF8A-8ACD-F4BB-EC0526774E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46240"/>
            <a:ext cx="7886700" cy="201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Want to get in the game, you have to have a minimum.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b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</a:b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Here is the minimum:</a:t>
            </a:r>
          </a:p>
        </p:txBody>
      </p:sp>
    </p:spTree>
    <p:extLst>
      <p:ext uri="{BB962C8B-B14F-4D97-AF65-F5344CB8AC3E}">
        <p14:creationId xmlns:p14="http://schemas.microsoft.com/office/powerpoint/2010/main" val="94148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B4AA5650-2170-F803-247A-BC30ED72E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31E74059-65C7-0309-CAA9-9909AE0BD0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Partner Alignment</a:t>
            </a: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D939B674-7E66-1691-60E9-3DC2AB80E1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46240"/>
            <a:ext cx="7886700" cy="201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Communication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Temperature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Alignment Exercise</a:t>
            </a:r>
          </a:p>
        </p:txBody>
      </p:sp>
    </p:spTree>
    <p:extLst>
      <p:ext uri="{BB962C8B-B14F-4D97-AF65-F5344CB8AC3E}">
        <p14:creationId xmlns:p14="http://schemas.microsoft.com/office/powerpoint/2010/main" val="142357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628650" y="1912631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</a:pPr>
            <a:r>
              <a:rPr lang="en-US" dirty="0"/>
              <a:t>Leadership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NEVER MORE IMPORANT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25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DB58A2DC-9C7C-29F8-EF39-CEBDFDCF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>
            <a:extLst>
              <a:ext uri="{FF2B5EF4-FFF2-40B4-BE49-F238E27FC236}">
                <a16:creationId xmlns:a16="http://schemas.microsoft.com/office/drawing/2014/main" id="{A4C9F8A5-7D91-EFB9-FF36-E41405447B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 dirty="0"/>
              <a:t>Succession</a:t>
            </a:r>
            <a:endParaRPr dirty="0"/>
          </a:p>
        </p:txBody>
      </p:sp>
      <p:sp>
        <p:nvSpPr>
          <p:cNvPr id="185" name="Google Shape;185;p30">
            <a:extLst>
              <a:ext uri="{FF2B5EF4-FFF2-40B4-BE49-F238E27FC236}">
                <a16:creationId xmlns:a16="http://schemas.microsoft.com/office/drawing/2014/main" id="{D480FA07-AC9C-E687-601A-8A0E9C311B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46240"/>
            <a:ext cx="7886700" cy="201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Internal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Achievable 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 Light" panose="00000400000000000000" pitchFamily="2" charset="0"/>
                <a:ea typeface="Montserrat SemiBold"/>
                <a:cs typeface="Montserrat SemiBold"/>
                <a:sym typeface="Montserrat SemiBold"/>
              </a:rPr>
              <a:t>Scorecard Exercise</a:t>
            </a:r>
          </a:p>
        </p:txBody>
      </p:sp>
    </p:spTree>
    <p:extLst>
      <p:ext uri="{BB962C8B-B14F-4D97-AF65-F5344CB8AC3E}">
        <p14:creationId xmlns:p14="http://schemas.microsoft.com/office/powerpoint/2010/main" val="372352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B">
      <a:dk1>
        <a:srgbClr val="000000"/>
      </a:dk1>
      <a:lt1>
        <a:srgbClr val="FFFFFF"/>
      </a:lt1>
      <a:dk2>
        <a:srgbClr val="05293E"/>
      </a:dk2>
      <a:lt2>
        <a:srgbClr val="EBF6FC"/>
      </a:lt2>
      <a:accent1>
        <a:srgbClr val="FFDD4E"/>
      </a:accent1>
      <a:accent2>
        <a:srgbClr val="69AB42"/>
      </a:accent2>
      <a:accent3>
        <a:srgbClr val="48B0E2"/>
      </a:accent3>
      <a:accent4>
        <a:srgbClr val="A4B961"/>
      </a:accent4>
      <a:accent5>
        <a:srgbClr val="3B96B0"/>
      </a:accent5>
      <a:accent6>
        <a:srgbClr val="304C74"/>
      </a:accent6>
      <a:hlink>
        <a:srgbClr val="3B96B0"/>
      </a:hlink>
      <a:folHlink>
        <a:srgbClr val="052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22B391D-2B38-4628-B6CC-A15AC5CD1ACE}" vid="{A6224F9B-464E-4251-A23A-34AA83EDA85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f2bb1-7f58-4bdb-85e5-e23b5270616d" xsi:nil="true"/>
    <lcf76f155ced4ddcb4097134ff3c332f xmlns="dd14bf96-fa2b-4e78-b27a-33bb0c5475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C96FC93A0F04FA2BBC6C341D236ED" ma:contentTypeVersion="19" ma:contentTypeDescription="Create a new document." ma:contentTypeScope="" ma:versionID="8f83054c667a3ad10a03384320754b70">
  <xsd:schema xmlns:xsd="http://www.w3.org/2001/XMLSchema" xmlns:xs="http://www.w3.org/2001/XMLSchema" xmlns:p="http://schemas.microsoft.com/office/2006/metadata/properties" xmlns:ns2="dd14bf96-fa2b-4e78-b27a-33bb0c5475f1" xmlns:ns3="5b7f2bb1-7f58-4bdb-85e5-e23b5270616d" targetNamespace="http://schemas.microsoft.com/office/2006/metadata/properties" ma:root="true" ma:fieldsID="9b76a4bc40bee55e939c745d41fc4a89" ns2:_="" ns3:_="">
    <xsd:import namespace="dd14bf96-fa2b-4e78-b27a-33bb0c5475f1"/>
    <xsd:import namespace="5b7f2bb1-7f58-4bdb-85e5-e23b527061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4bf96-fa2b-4e78-b27a-33bb0c547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f2bb1-7f58-4bdb-85e5-e23b527061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6cf7bd-33b9-45b0-90a9-57f797b9506c}" ma:internalName="TaxCatchAll" ma:showField="CatchAllData" ma:web="5b7f2bb1-7f58-4bdb-85e5-e23b52706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C1B5FB-5D37-41BA-AD8C-5EC848E797D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d14bf96-fa2b-4e78-b27a-33bb0c5475f1"/>
    <ds:schemaRef ds:uri="http://purl.org/dc/dcmitype/"/>
    <ds:schemaRef ds:uri="5b7f2bb1-7f58-4bdb-85e5-e23b5270616d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D80123-2A71-48D1-92FF-4304E7A253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B1C8D-0B4A-475D-953B-400BBCB5D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4bf96-fa2b-4e78-b27a-33bb0c5475f1"/>
    <ds:schemaRef ds:uri="5b7f2bb1-7f58-4bdb-85e5-e23b52706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MPB 2025 Template</Template>
  <TotalTime>4</TotalTime>
  <Words>244</Words>
  <Application>Microsoft Office PowerPoint</Application>
  <PresentationFormat>On-screen Show (16:9)</PresentationFormat>
  <Paragraphs>93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Montserrat Light</vt:lpstr>
      <vt:lpstr>Arial</vt:lpstr>
      <vt:lpstr>Roboto Black</vt:lpstr>
      <vt:lpstr>Montserrat</vt:lpstr>
      <vt:lpstr>Montserrat ExtraBold</vt:lpstr>
      <vt:lpstr>Gill Sans</vt:lpstr>
      <vt:lpstr>Office Theme</vt:lpstr>
      <vt:lpstr>Staying Independent</vt:lpstr>
      <vt:lpstr>Choices</vt:lpstr>
      <vt:lpstr>PowerPoint Presentation</vt:lpstr>
      <vt:lpstr>PowerPoint Presentation</vt:lpstr>
      <vt:lpstr>PowerPoint Presentation</vt:lpstr>
      <vt:lpstr>Table Stakes</vt:lpstr>
      <vt:lpstr>Partner Alignment</vt:lpstr>
      <vt:lpstr>Leadership  NEVER MORE IMPORANT</vt:lpstr>
      <vt:lpstr>Succession</vt:lpstr>
      <vt:lpstr>Recalibration of Deferred Compensation</vt:lpstr>
      <vt:lpstr>Strategy &amp; Execution </vt:lpstr>
      <vt:lpstr>Winning Strategies  for the Independent firm</vt:lpstr>
      <vt:lpstr>Growth</vt:lpstr>
      <vt:lpstr>ABC LLP Financial Services</vt:lpstr>
      <vt:lpstr>ABC LLP CPAs &amp; Advisors</vt:lpstr>
      <vt:lpstr>Brand</vt:lpstr>
      <vt:lpstr>What is a Millennial Workplace?</vt:lpstr>
      <vt:lpstr>Firm/Partner Goals</vt:lpstr>
      <vt:lpstr>Capacity Strategy</vt:lpstr>
      <vt:lpstr>Change Management</vt:lpstr>
      <vt:lpstr>Reinvestment</vt:lpstr>
      <vt:lpstr>Human Capital Model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Shirey</dc:creator>
  <cp:lastModifiedBy>Nicole Shirey</cp:lastModifiedBy>
  <cp:revision>1</cp:revision>
  <dcterms:created xsi:type="dcterms:W3CDTF">2025-05-09T19:54:08Z</dcterms:created>
  <dcterms:modified xsi:type="dcterms:W3CDTF">2025-05-14T14:02:44Z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0x010100885C96FC93A0F04FA2BBC6C341D236ED</vt:lpwstr>
  </property>
  <property fmtid="{D5CDD505-2E9C-101B-9397-08002B2CF9AE}" pid="3" name="MediaServiceImageTags">
    <vt:lpwstr/>
  </property>
</Properties>
</file>