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3" r:id="rId5"/>
    <p:sldMasterId id="2147483670" r:id="rId6"/>
    <p:sldMasterId id="2147483712" r:id="rId7"/>
  </p:sldMasterIdLst>
  <p:notesMasterIdLst>
    <p:notesMasterId r:id="rId28"/>
  </p:notesMasterIdLst>
  <p:sldIdLst>
    <p:sldId id="271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284" r:id="rId26"/>
    <p:sldId id="30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57E36F-ED75-6F88-05E9-955BE756EE11}" v="19" dt="2026-09-25T17:51:28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773"/>
    <p:restoredTop sz="96443"/>
  </p:normalViewPr>
  <p:slideViewPr>
    <p:cSldViewPr snapToGrid="0" showGuides="1">
      <p:cViewPr varScale="1">
        <p:scale>
          <a:sx n="48" d="100"/>
          <a:sy n="48" d="100"/>
        </p:scale>
        <p:origin x="36" y="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256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ne Evans-Roskos" userId="S::revans@windingriverconsulting.com::7f08c416-167d-47cb-b9c8-e1810c07650a" providerId="AD" clId="Web-{5757E36F-ED75-6F88-05E9-955BE756EE11}"/>
    <pc:docChg chg="modSld">
      <pc:chgData name="Reine Evans-Roskos" userId="S::revans@windingriverconsulting.com::7f08c416-167d-47cb-b9c8-e1810c07650a" providerId="AD" clId="Web-{5757E36F-ED75-6F88-05E9-955BE756EE11}" dt="2026-09-25T17:11:56.908" v="7" actId="20577"/>
      <pc:docMkLst>
        <pc:docMk/>
      </pc:docMkLst>
      <pc:sldChg chg="modSp">
        <pc:chgData name="Reine Evans-Roskos" userId="S::revans@windingriverconsulting.com::7f08c416-167d-47cb-b9c8-e1810c07650a" providerId="AD" clId="Web-{5757E36F-ED75-6F88-05E9-955BE756EE11}" dt="2026-09-25T17:11:56.908" v="7" actId="20577"/>
        <pc:sldMkLst>
          <pc:docMk/>
          <pc:sldMk cId="234380211" sldId="271"/>
        </pc:sldMkLst>
        <pc:spChg chg="mod">
          <ac:chgData name="Reine Evans-Roskos" userId="S::revans@windingriverconsulting.com::7f08c416-167d-47cb-b9c8-e1810c07650a" providerId="AD" clId="Web-{5757E36F-ED75-6F88-05E9-955BE756EE11}" dt="2026-09-25T17:11:56.908" v="7" actId="20577"/>
          <ac:spMkLst>
            <pc:docMk/>
            <pc:sldMk cId="234380211" sldId="271"/>
            <ac:spMk id="14" creationId="{5506FD72-53E1-841E-42BC-94609E1937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58B6E-8D25-AD4C-AE9B-2FF658843AE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5031D-96EE-9B47-A4A2-D8D70E83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6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2905E-18D0-9A40-94F0-AFF00C433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18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B418CC-FF67-AF79-6984-5026CC3DE9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9863" y="0"/>
            <a:ext cx="517585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3B1F5-7529-0F4D-8786-8A9559029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4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9ECA0B-4EA0-2B69-093D-A0C697291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22401"/>
            <a:ext cx="12192000" cy="2539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A3099FC-E69E-D240-898E-482ADEEFFF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8025" y="4251213"/>
            <a:ext cx="2847975" cy="1387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66C1FE-FC46-CE47-B6BE-C7486DE4D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9700" y="4251213"/>
            <a:ext cx="7797800" cy="20607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3D47808-EE2D-9B44-9998-19A926737F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112045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948AA2D-9CB7-9348-B6D2-BCDD23190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1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29591BA-3DD6-F34F-AF81-DFDF20008F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CB94B5F-C2CE-AB41-B4DE-37C2206E9C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185800"/>
            <a:ext cx="11102975" cy="393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B9CC2F0-03CA-B54B-88D6-A463814F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267" y="1606498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>
                <a:solidFill>
                  <a:schemeClr val="accent2"/>
                </a:solidFill>
                <a:latin typeface="Georgia" panose="02040502050405020303" pitchFamily="18" charset="0"/>
                <a:ea typeface="Geneva" panose="020B050303040404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5A79C7-B98D-3246-A0D2-2BB865275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92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3F519F-E280-1A43-AB91-D413287B8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7772" y="0"/>
            <a:ext cx="8875059" cy="6858000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939661D-F26F-C84B-9549-56E1142AB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F9E25F9-B7ED-444B-AAB6-51274CF6A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6A3689-0C2B-CB45-A651-D5362D045787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93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15093C-2676-118D-CB05-D93B5C1B8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3401" y="1267399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88326F7-9B98-B8A1-0603-2D1E6EEA43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3401" y="3884440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2B80FA-7454-E144-9450-29E52EBCBA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8D4953C-F73B-4F49-9E7E-0EF57390F5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5" y="1727200"/>
            <a:ext cx="65055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ED3F63-8E61-9441-8E48-77F86A06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63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388A-E007-5744-46FE-3841044D5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3C5B07-4BC3-3A14-6C84-8D464D513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B4FA09D-1C69-9F4F-A587-D61D1457EA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005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2641D26-24B7-724A-A09C-DE60005600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330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CEC77-B12E-0D4E-926B-3E5914C94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0450" y="18161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0450" y="42164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D489ED8-FFEE-7740-B052-2C3461248A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9900" y="17993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86158EB-4C40-DE45-AF68-F1D0C18336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19900" y="41996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0F3104-558D-E646-964C-D684CE01B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7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2925" y="3627634"/>
            <a:ext cx="2139950" cy="24429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1DBC94-747D-394B-A54C-95308A0414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165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E9B9496-0453-154F-925D-72BCA66C55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8300" y="3627634"/>
            <a:ext cx="8737600" cy="2442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C4501C6-694F-7742-8BDB-4AF3208F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771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9C9F-6C63-E2E8-5330-E580D2181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011C8-B4F3-9755-B39B-11BDCB5F6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19576-3D46-128E-DEB6-834E5E66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3521C-510D-733A-7F9D-143DD60D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A5AD-8C50-623C-0920-F7894DD2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9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8EFA-B8BB-6D70-5A15-73B8E5C1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03B43-5865-A7D5-D7AF-BC7C524B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94B00-6F39-320C-5026-D350F90F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66B-B2CD-8978-04B7-2DCD7E5E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BBC6F-939F-E103-E8C6-9AF222DC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6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35C4-1534-A659-B80D-55EE5FE1D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7619-F74E-B9B5-B6E4-6D2DA6B39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43B5E-CC93-329B-4C87-F46D86F7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DC0D-5564-6EFF-3918-86B4A274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5D63-63C8-111D-25F0-47DC8774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78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0195-12D0-5BD1-9ED5-5E07314F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4AA5B-642B-B7FD-0CC7-043534541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54FBC-AC4E-B34D-20FD-A411D709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A7905-2177-1813-A2E0-46E08ACA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986E6-E73B-A31C-A0F2-4946A62C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C40C5-5E60-922D-6160-3393172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7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1093-CE3F-945D-8B19-F8C5CD2A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0F790-F4DB-2FBE-EC38-98F3DB43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A6912-C32F-005C-39A0-AF00F6018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CE8EE-BBD0-8441-F204-E1E407EAF6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2E9E0-03EE-434E-1A99-E7B9C09F9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977F4D-8790-A695-113E-F1A84B53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A436BA-47F9-BAC1-3ACB-EAF6465D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3EF29-B729-4811-EF28-5958E300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277D-8223-4C0C-5EE8-D61E74D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BD33-87A7-785F-5709-A2A19198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1F124-96B3-3B54-6FB3-0BC5A4A1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16E66-B1D9-D761-7E10-A0130CDC6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2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465C3-A3D2-4D8C-B186-6527AA65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52084-0BBF-60E5-0805-DEC84880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C159E-BF75-03D7-1C62-F6C302202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05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60A7E-CBD6-00DF-D261-EAD45C6E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0697A-0AE6-D2FE-DB9D-8025FE898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FABB-2ACF-A0FF-641E-033CBF09F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09728-C7D4-FA2C-5120-2560FDD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3B554-FF0B-66D6-3132-553B2955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BD4E3-7D1D-9E45-3673-9A599BB9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5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6187-7D40-435D-2B98-24460C86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D55E2D-F3E7-1A41-1BEE-67BE0466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6B3E6-4597-C92B-3C5A-93AD316C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BAC53-55BD-87B3-0185-BC523B12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BBCDB-42C7-F4FD-CB39-EB00DC71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0B7B-5015-3AED-D0F4-755B682B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11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716B-7C63-587C-0931-10CD3BE0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0E64E-DADC-90E0-D533-D61484B4E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BBB2F-1FD1-00D8-C9EE-F9BE6572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8D8F-EA0D-E96A-A5C6-7F551AAF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C06A4-C813-75B4-D72A-C31662C1A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055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E9471-81E3-98CA-2BA4-2FE4DC7E7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361DA-85B5-5C07-BC1D-6B22D8823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B6AA2-B0CB-0257-606C-2F3BCC72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9380F-596E-246B-3539-E7A8545A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7CA8E-169E-7CC4-CC3A-8BE8DC82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03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 dirty="0"/>
              <a:t>Enter text here</a:t>
            </a:r>
          </a:p>
          <a:p>
            <a:pPr lvl="1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2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BAF765-8C18-B24F-BB6B-BC03E486B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640" y="14963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3CFAD0E-933D-8345-8BC1-A438279F6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37362"/>
            <a:ext cx="6175375" cy="4709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9251CCF-0C5D-844A-B60D-454B6F4CF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641FCC-CF38-4A42-8FB4-64051E912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270B4-A214-7E45-A890-6BAC4E8251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86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BF21E8-06FE-ED4C-A7F8-A63567FD3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283668" y="0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D98D667-86D7-B74B-8C9A-71DA2CF56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44D738A-20C0-B748-B327-8E876267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7909A9-92A2-0943-9F6E-218DE53A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B6A588-9BAB-674F-9518-EC99DE85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74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1E191F0-BA5B-0A49-BDC1-4DECCDAD2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B8C35B4-31B4-D048-8B5B-3052C2A7FF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DEDFBC-2BBC-8044-9013-84D490E56244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941B7F-F83E-4140-8FFA-3D893A8E0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6CE2C6-5BEC-CA4A-8F6C-A915D31FC8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171AAD-6D30-5A4E-A3D6-5A0DF12BE7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3857402"/>
            <a:ext cx="3114675" cy="2514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DB25A1-DAC9-1E43-BD6B-225FEDAE1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7000" y="3857402"/>
            <a:ext cx="7785100" cy="2327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39072D-8C41-BB47-BB95-5A5B2C6E3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D8DFD-91F9-6F41-B717-7AE9BCF6C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18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C6EBC4-9D65-0E4C-8831-2DDF084CC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195" y="0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AE208B-DF49-924C-B420-795C25E84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7E1C6-8CA4-8E4E-9957-DC6FC17CC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7AE6CB-87A1-3D43-9BD4-92C9281F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291777" y="6073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4BD26C-36B6-FD46-9E18-55319D5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21210-F709-B74D-945F-2B13F3A03B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83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C4DC40-F44D-8942-86BF-4BDE7229F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41E3F2B-2A14-7C40-B5E7-D4ADE46D3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4" y="2580299"/>
            <a:ext cx="10899775" cy="831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56BCC41-7EB3-C74B-A59E-54467E16AC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275" y="1587789"/>
            <a:ext cx="9353072" cy="83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AAD8674-0CFB-4147-B008-DDAF20B38B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76388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B846C891-3786-2C44-BE51-65461C3D1A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53954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4B9A5009-779C-E543-9A75-EEE8F7FC6D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8887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0399EF4-7C0F-F344-84E0-C7D09670D8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75699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B910354-0889-CB40-ABB2-B9E1E8B99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1699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BC163D3-04B3-3948-A626-4D86AA27E5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658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64C24395-19CC-DF44-B222-EF45EC319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7012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FA691CF4-6F42-894B-8D5B-3C54E0F17D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895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AD2067D-F96D-2140-82C5-83EC1C0B1A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99481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5519F6-B189-024C-B6ED-8E26415EB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7CB1E-7CE7-EC43-BBFB-671E78489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6308" y="6289415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20B2A-CB08-0B49-B395-A410AE83215B}"/>
              </a:ext>
            </a:extLst>
          </p:cNvPr>
          <p:cNvSpPr/>
          <p:nvPr userDrawn="1"/>
        </p:nvSpPr>
        <p:spPr>
          <a:xfrm>
            <a:off x="1222644" y="5314139"/>
            <a:ext cx="3552405" cy="407585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536AF-8612-DB42-9A92-EF3C4288DC1E}"/>
              </a:ext>
            </a:extLst>
          </p:cNvPr>
          <p:cNvSpPr/>
          <p:nvPr userDrawn="1"/>
        </p:nvSpPr>
        <p:spPr>
          <a:xfrm>
            <a:off x="4933827" y="5314139"/>
            <a:ext cx="2325080" cy="40758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0E78A-FBD3-2842-A1D9-CDD905B80AF0}"/>
              </a:ext>
            </a:extLst>
          </p:cNvPr>
          <p:cNvSpPr/>
          <p:nvPr userDrawn="1"/>
        </p:nvSpPr>
        <p:spPr>
          <a:xfrm>
            <a:off x="7406705" y="5314139"/>
            <a:ext cx="3552405" cy="40758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3228BCE-70EE-F84E-9D25-F5F18E6A901E}"/>
              </a:ext>
            </a:extLst>
          </p:cNvPr>
          <p:cNvSpPr txBox="1"/>
          <p:nvPr userDrawn="1"/>
        </p:nvSpPr>
        <p:spPr>
          <a:xfrm>
            <a:off x="7406705" y="5246567"/>
            <a:ext cx="3552405" cy="35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1200" dirty="0" err="1">
                <a:latin typeface="Lato" panose="020F0502020204030203" pitchFamily="34" charset="77"/>
              </a:rPr>
              <a:t>info@windingriverconsulting.com</a:t>
            </a:r>
            <a:endParaRPr lang="en-US" sz="1200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BDD26C-C75F-3E46-83A2-348CACEC6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61EF129-930B-094A-A0AB-BEA0CDA447AE}"/>
              </a:ext>
            </a:extLst>
          </p:cNvPr>
          <p:cNvSpPr txBox="1"/>
          <p:nvPr userDrawn="1"/>
        </p:nvSpPr>
        <p:spPr>
          <a:xfrm>
            <a:off x="1222644" y="5295995"/>
            <a:ext cx="3552405" cy="31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 err="1">
                <a:latin typeface="Lato" panose="020F0502020204030203" pitchFamily="34" charset="77"/>
              </a:rPr>
              <a:t>windingriverconsulting.com</a:t>
            </a:r>
            <a:endParaRPr lang="en-US" sz="1200" u="none" strike="noStrike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FA36F9A-6792-8B4B-A70D-791108FBBE4C}"/>
              </a:ext>
            </a:extLst>
          </p:cNvPr>
          <p:cNvSpPr txBox="1"/>
          <p:nvPr userDrawn="1"/>
        </p:nvSpPr>
        <p:spPr>
          <a:xfrm>
            <a:off x="5196988" y="5295995"/>
            <a:ext cx="1798758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>
                <a:latin typeface="Lato" panose="020F050202020403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(440) 723-3653</a:t>
            </a:r>
            <a:endParaRPr lang="en-US" sz="1200" u="none" strike="noStrike" dirty="0"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D47EE2-EE6B-D643-869F-99DACCC8F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4308" y="6206608"/>
            <a:ext cx="2319154" cy="530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B3CD9-697B-0B45-91B5-0D7826F192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5533" y="3691803"/>
            <a:ext cx="2817920" cy="117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93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B9A678-DFF9-DE4E-B319-FB98B625B542}"/>
              </a:ext>
            </a:extLst>
          </p:cNvPr>
          <p:cNvSpPr/>
          <p:nvPr userDrawn="1"/>
        </p:nvSpPr>
        <p:spPr>
          <a:xfrm>
            <a:off x="0" y="1447800"/>
            <a:ext cx="12192000" cy="541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5DDEAC9-D10E-2B4E-8D31-DADF445F0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67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A895FD5-5F33-FC44-95F7-927EAEA176B7}"/>
              </a:ext>
            </a:extLst>
          </p:cNvPr>
          <p:cNvSpPr txBox="1"/>
          <p:nvPr userDrawn="1"/>
        </p:nvSpPr>
        <p:spPr>
          <a:xfrm>
            <a:off x="381000" y="6495773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tx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4714F3C-FAFF-6E43-BB57-B5E49C335807}"/>
              </a:ext>
            </a:extLst>
          </p:cNvPr>
          <p:cNvSpPr txBox="1">
            <a:spLocks/>
          </p:cNvSpPr>
          <p:nvPr userDrawn="1"/>
        </p:nvSpPr>
        <p:spPr>
          <a:xfrm>
            <a:off x="695325" y="266700"/>
            <a:ext cx="5235575" cy="744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E5A2D-3CCF-5C4F-8D44-9D150CFF2F3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1" r:id="rId2"/>
    <p:sldLayoutId id="2147483661" r:id="rId3"/>
    <p:sldLayoutId id="2147483662" r:id="rId4"/>
    <p:sldLayoutId id="2147483691" r:id="rId5"/>
    <p:sldLayoutId id="2147483665" r:id="rId6"/>
    <p:sldLayoutId id="2147483725" r:id="rId7"/>
    <p:sldLayoutId id="2147483693" r:id="rId8"/>
    <p:sldLayoutId id="2147483694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63BBD-699B-115A-89DB-926673B6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F7D48-1E33-E5B0-BC9C-D2F6EDB7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0402-DF52-C371-5976-50778A2B7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272B4-4D5A-BD42-1A25-40E3E11D9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382CA-A522-9F93-C85D-C19B90674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B60DA195-C1EA-D34F-A021-38A9E4085EE7}"/>
              </a:ext>
            </a:extLst>
          </p:cNvPr>
          <p:cNvSpPr txBox="1"/>
          <p:nvPr userDrawn="1"/>
        </p:nvSpPr>
        <p:spPr>
          <a:xfrm>
            <a:off x="392639" y="6516545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bg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D640AB1-C9D5-614F-B64B-34FD548BC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9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2" r:id="rId3"/>
    <p:sldLayoutId id="2147483683" r:id="rId4"/>
    <p:sldLayoutId id="2147483679" r:id="rId5"/>
    <p:sldLayoutId id="2147483681" r:id="rId6"/>
    <p:sldLayoutId id="2147483687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321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79" y="257884"/>
            <a:ext cx="4320318" cy="1798587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1B84C24-8815-2F72-9593-AED8D1FA76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2142" y="2544016"/>
            <a:ext cx="6643063" cy="2838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CPA Firm Economics</a:t>
            </a:r>
            <a:br>
              <a:rPr lang="en-US" sz="3200" b="1" dirty="0">
                <a:latin typeface="Century Gothic" panose="020B0502020202020204" pitchFamily="34" charset="0"/>
              </a:rPr>
            </a:br>
            <a:r>
              <a:rPr lang="en-US" sz="2400" spc="300" dirty="0">
                <a:latin typeface="Century Gothic" panose="020B0502020202020204" pitchFamily="34" charset="0"/>
              </a:rPr>
              <a:t>The Levers of Value, Capacity, and Partner Reward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grpSp>
        <p:nvGrpSpPr>
          <p:cNvPr id="6" name="Google Shape;171;p29">
            <a:extLst>
              <a:ext uri="{FF2B5EF4-FFF2-40B4-BE49-F238E27FC236}">
                <a16:creationId xmlns:a16="http://schemas.microsoft.com/office/drawing/2014/main" id="{33947FDA-61AB-A1D7-BCD5-35B31E489682}"/>
              </a:ext>
            </a:extLst>
          </p:cNvPr>
          <p:cNvGrpSpPr/>
          <p:nvPr/>
        </p:nvGrpSpPr>
        <p:grpSpPr>
          <a:xfrm>
            <a:off x="531708" y="5548421"/>
            <a:ext cx="5238750" cy="535781"/>
            <a:chOff x="3035300" y="4275139"/>
            <a:chExt cx="6985000" cy="714374"/>
          </a:xfrm>
        </p:grpSpPr>
        <p:grpSp>
          <p:nvGrpSpPr>
            <p:cNvPr id="9" name="Google Shape;172;p29">
              <a:extLst>
                <a:ext uri="{FF2B5EF4-FFF2-40B4-BE49-F238E27FC236}">
                  <a16:creationId xmlns:a16="http://schemas.microsoft.com/office/drawing/2014/main" id="{DF26EEFF-9D6D-3D1D-DF4C-C4D44262E00B}"/>
                </a:ext>
              </a:extLst>
            </p:cNvPr>
            <p:cNvGrpSpPr/>
            <p:nvPr/>
          </p:nvGrpSpPr>
          <p:grpSpPr>
            <a:xfrm>
              <a:off x="3035300" y="4275139"/>
              <a:ext cx="3060700" cy="714374"/>
              <a:chOff x="2762250" y="4275139"/>
              <a:chExt cx="3060700" cy="714374"/>
            </a:xfrm>
          </p:grpSpPr>
          <p:sp>
            <p:nvSpPr>
              <p:cNvPr id="13" name="Google Shape;173;p29">
                <a:extLst>
                  <a:ext uri="{FF2B5EF4-FFF2-40B4-BE49-F238E27FC236}">
                    <a16:creationId xmlns:a16="http://schemas.microsoft.com/office/drawing/2014/main" id="{3B463AA3-1FC3-FBEA-3780-BAC09F7801D4}"/>
                  </a:ext>
                </a:extLst>
              </p:cNvPr>
              <p:cNvSpPr/>
              <p:nvPr/>
            </p:nvSpPr>
            <p:spPr>
              <a:xfrm>
                <a:off x="2762250" y="4275139"/>
                <a:ext cx="3060700" cy="71437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" name="Google Shape;174;p29">
                <a:extLst>
                  <a:ext uri="{FF2B5EF4-FFF2-40B4-BE49-F238E27FC236}">
                    <a16:creationId xmlns:a16="http://schemas.microsoft.com/office/drawing/2014/main" id="{5506FD72-53E1-841E-42BC-94609E193769}"/>
                  </a:ext>
                </a:extLst>
              </p:cNvPr>
              <p:cNvSpPr txBox="1"/>
              <p:nvPr/>
            </p:nvSpPr>
            <p:spPr>
              <a:xfrm>
                <a:off x="3263901" y="4447660"/>
                <a:ext cx="2057400" cy="3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October 2026</a:t>
                </a:r>
                <a:endParaRPr lang="en-US" dirty="0"/>
              </a:p>
            </p:txBody>
          </p:sp>
        </p:grpSp>
        <p:grpSp>
          <p:nvGrpSpPr>
            <p:cNvPr id="10" name="Google Shape;175;p29">
              <a:extLst>
                <a:ext uri="{FF2B5EF4-FFF2-40B4-BE49-F238E27FC236}">
                  <a16:creationId xmlns:a16="http://schemas.microsoft.com/office/drawing/2014/main" id="{5A0BF8BA-9B71-ABC3-2A5C-C82084858B94}"/>
                </a:ext>
              </a:extLst>
            </p:cNvPr>
            <p:cNvGrpSpPr/>
            <p:nvPr/>
          </p:nvGrpSpPr>
          <p:grpSpPr>
            <a:xfrm>
              <a:off x="6959600" y="4275139"/>
              <a:ext cx="3060700" cy="714374"/>
              <a:chOff x="6527800" y="4275139"/>
              <a:chExt cx="3060700" cy="714374"/>
            </a:xfrm>
          </p:grpSpPr>
          <p:sp>
            <p:nvSpPr>
              <p:cNvPr id="11" name="Google Shape;176;p29">
                <a:extLst>
                  <a:ext uri="{FF2B5EF4-FFF2-40B4-BE49-F238E27FC236}">
                    <a16:creationId xmlns:a16="http://schemas.microsoft.com/office/drawing/2014/main" id="{728C23A2-3D7E-A37C-19E9-4E5C32FB87DD}"/>
                  </a:ext>
                </a:extLst>
              </p:cNvPr>
              <p:cNvSpPr/>
              <p:nvPr/>
            </p:nvSpPr>
            <p:spPr>
              <a:xfrm>
                <a:off x="6527800" y="4275139"/>
                <a:ext cx="3060700" cy="714374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" name="Google Shape;177;p29">
                <a:extLst>
                  <a:ext uri="{FF2B5EF4-FFF2-40B4-BE49-F238E27FC236}">
                    <a16:creationId xmlns:a16="http://schemas.microsoft.com/office/drawing/2014/main" id="{EC19124A-280E-F5DD-40F3-2A8E4CA3F74E}"/>
                  </a:ext>
                </a:extLst>
              </p:cNvPr>
              <p:cNvSpPr txBox="1"/>
              <p:nvPr/>
            </p:nvSpPr>
            <p:spPr>
              <a:xfrm>
                <a:off x="6554099" y="4447667"/>
                <a:ext cx="3008100" cy="3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Brian Blaha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38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64106" y="326592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Agenda - 60 </a:t>
            </a:r>
            <a:r>
              <a:rPr lang="en-US" sz="2800" b="1" i="0" dirty="0">
                <a:solidFill>
                  <a:schemeClr val="bg1"/>
                </a:solidFill>
                <a:latin typeface="Calibri"/>
              </a:rPr>
              <a:t>– 80 </a:t>
            </a:r>
            <a:r>
              <a:rPr sz="2800" b="1" i="0" dirty="0">
                <a:solidFill>
                  <a:schemeClr val="bg1"/>
                </a:solidFill>
                <a:latin typeface="Calibri"/>
              </a:rPr>
              <a:t>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14586"/>
            <a:ext cx="11277295" cy="23698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0" i="1" dirty="0">
                <a:solidFill>
                  <a:schemeClr val="bg1"/>
                </a:solidFill>
                <a:latin typeface="Calibri"/>
              </a:rPr>
              <a:t>A working session for managing partners and MP candidates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719308"/>
              </p:ext>
            </p:extLst>
          </p:nvPr>
        </p:nvGraphicFramePr>
        <p:xfrm>
          <a:off x="304800" y="1606498"/>
          <a:ext cx="11274552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Module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Time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Anchor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I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Opening Frame - MP as Capital Allocator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4 min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II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The Value Engine: Revenue x Margin x Multiple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10 min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Three drivers of EBITDA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III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Capacity Math: How Many Partners Can the Firm Support?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12 min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Growth x Margin matrix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IV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Cash Flow Obligations - What Competes With Comp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9 min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Order of operations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V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Buy-Ins, Dilution, and the Award System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8 min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Five tools, one budget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VI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Capital Sponsor / PE Considerations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10 min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Comparative cash flow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VII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Partner Accountability for Enterprise Value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5 min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Annual + long-term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02020"/>
                          </a:solidFill>
                          <a:latin typeface="Calibri"/>
                        </a:rPr>
                        <a:t>VIII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rgbClr val="202020"/>
                          </a:solidFill>
                          <a:latin typeface="Calibri"/>
                        </a:rPr>
                        <a:t>Three Diagnostic Take-Away Questions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>
                          <a:solidFill>
                            <a:srgbClr val="202020"/>
                          </a:solidFill>
                          <a:latin typeface="Calibri"/>
                        </a:rPr>
                        <a:t>2 min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rgbClr val="202020"/>
                          </a:solidFill>
                          <a:latin typeface="Calibri"/>
                        </a:rPr>
                        <a:t>Homework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900" b="0" i="1">
                <a:solidFill>
                  <a:srgbClr val="595959"/>
                </a:solidFill>
                <a:latin typeface="Calibri"/>
              </a:rPr>
              <a:t>Two interactive moments: the sensitivity matrix in Module III and the comparative cash-flow chart in Module VI.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91132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The Case Study - Larson &amp; Reed, LLP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857824"/>
            <a:ext cx="11277295" cy="23698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0" i="1" dirty="0">
                <a:solidFill>
                  <a:schemeClr val="bg1"/>
                </a:solidFill>
                <a:latin typeface="Calibri"/>
              </a:rPr>
              <a:t>Used as the worked example throughout. Figures are illustrative.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46304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" y="146304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1536192"/>
            <a:ext cx="27889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0E2841"/>
                </a:solidFill>
                <a:latin typeface="Calibri"/>
              </a:rPr>
              <a:t>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965960"/>
            <a:ext cx="2788920" cy="37548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 dirty="0">
                <a:solidFill>
                  <a:srgbClr val="595959"/>
                </a:solidFill>
                <a:latin typeface="Calibri"/>
              </a:rPr>
              <a:t>Equity partners (no income tier yet)</a:t>
            </a:r>
            <a:r>
              <a:rPr lang="en-US" sz="1100" b="0" i="0" dirty="0">
                <a:solidFill>
                  <a:srgbClr val="595959"/>
                </a:solidFill>
                <a:latin typeface="Calibri"/>
              </a:rPr>
              <a:t>; 50 director level associates</a:t>
            </a:r>
            <a:endParaRPr sz="1100" b="0" i="0" dirty="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66160" y="146304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566160" y="146304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03320" y="1536192"/>
            <a:ext cx="27889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0E2841"/>
                </a:solidFill>
                <a:latin typeface="Calibri"/>
              </a:rPr>
              <a:t>$85M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1965960"/>
            <a:ext cx="2788920" cy="2062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 dirty="0">
                <a:solidFill>
                  <a:srgbClr val="595959"/>
                </a:solidFill>
                <a:latin typeface="Calibri"/>
              </a:rPr>
              <a:t>Total revenue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56032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57200" y="256032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2633472"/>
            <a:ext cx="27889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0E2841"/>
                </a:solidFill>
                <a:latin typeface="Calibri"/>
              </a:rPr>
              <a:t>37%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3063240"/>
            <a:ext cx="2788920" cy="4114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595959"/>
                </a:solidFill>
                <a:latin typeface="Calibri"/>
              </a:rPr>
              <a:t>Gross profit margin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566160" y="256032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566160" y="256032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703320" y="2633472"/>
            <a:ext cx="27889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0E2841"/>
                </a:solidFill>
                <a:latin typeface="Calibri"/>
              </a:rPr>
              <a:t>~$13M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3320" y="3063240"/>
            <a:ext cx="2788920" cy="4114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595959"/>
                </a:solidFill>
                <a:latin typeface="Calibri"/>
              </a:rPr>
              <a:t>Operating income (~15.3%)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365760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7200" y="365760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94360" y="3730752"/>
            <a:ext cx="27889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0E2841"/>
                </a:solidFill>
                <a:latin typeface="Calibri"/>
              </a:rPr>
              <a:t>$58M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4160520"/>
            <a:ext cx="2788920" cy="4114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595959"/>
                </a:solidFill>
                <a:latin typeface="Calibri"/>
              </a:rPr>
              <a:t>Internal firm value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66160" y="365760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3566160" y="365760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703320" y="3730752"/>
            <a:ext cx="27889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0E2841"/>
                </a:solidFill>
                <a:latin typeface="Calibri"/>
              </a:rPr>
              <a:t>~520k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3320" y="4160520"/>
            <a:ext cx="2788920" cy="4114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595959"/>
                </a:solidFill>
                <a:latin typeface="Calibri"/>
              </a:rPr>
              <a:t>Units outstanding (~$112/unit)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475488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457200" y="475488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94360" y="4828032"/>
            <a:ext cx="27889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200" b="1" i="0">
                <a:solidFill>
                  <a:srgbClr val="0E2841"/>
                </a:solidFill>
                <a:latin typeface="Calibri"/>
              </a:rPr>
              <a:t>~$700K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" y="5257800"/>
            <a:ext cx="2788920" cy="4114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595959"/>
                </a:solidFill>
                <a:latin typeface="Calibri"/>
              </a:rPr>
              <a:t>Average partner total comp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66160" y="4754880"/>
            <a:ext cx="2971800" cy="9601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3566160" y="4754880"/>
            <a:ext cx="54864" cy="9601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703320" y="4828032"/>
            <a:ext cx="2788920" cy="37548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200" b="1" i="0" dirty="0">
                <a:solidFill>
                  <a:srgbClr val="0E2841"/>
                </a:solidFill>
                <a:latin typeface="Calibri"/>
              </a:rPr>
              <a:t>??</a:t>
            </a:r>
            <a:r>
              <a:rPr sz="2200" b="1" i="0" dirty="0">
                <a:solidFill>
                  <a:srgbClr val="0E2841"/>
                </a:solidFill>
                <a:latin typeface="Calibri"/>
              </a:rPr>
              <a:t>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03320" y="5257800"/>
            <a:ext cx="2788920" cy="4114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0" i="0">
                <a:solidFill>
                  <a:srgbClr val="595959"/>
                </a:solidFill>
                <a:latin typeface="Calibri"/>
              </a:rPr>
              <a:t>Capital reinvestment policy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58000" y="1463040"/>
            <a:ext cx="4846320" cy="493776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132320" y="1600200"/>
            <a:ext cx="438912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i="0">
                <a:solidFill>
                  <a:srgbClr val="92D050"/>
                </a:solidFill>
                <a:latin typeface="Calibri"/>
              </a:rPr>
              <a:t>Why this case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78040" y="2138172"/>
            <a:ext cx="4389120" cy="308392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0" i="0" dirty="0">
                <a:solidFill>
                  <a:srgbClr val="FFFFFF"/>
                </a:solidFill>
                <a:latin typeface="Calibri"/>
              </a:rPr>
              <a:t>Larson &amp; Reed sits at the inflection point this audience knows well - enough scale to feel the math, not yet so large that the levers are out of partner reach.</a:t>
            </a:r>
            <a:endParaRPr lang="en-US" b="0" i="0" dirty="0">
              <a:solidFill>
                <a:srgbClr val="FFFFFF"/>
              </a:solidFill>
              <a:latin typeface="Calibri"/>
            </a:endParaRPr>
          </a:p>
          <a:p>
            <a:pPr algn="l"/>
            <a:endParaRPr lang="en-US" dirty="0">
              <a:solidFill>
                <a:srgbClr val="FFFFFF"/>
              </a:solidFill>
              <a:latin typeface="Calibri"/>
            </a:endParaRPr>
          </a:p>
          <a:p>
            <a:pPr algn="l"/>
            <a:endParaRPr lang="en-US" b="0" i="0" dirty="0">
              <a:solidFill>
                <a:srgbClr val="FFFFFF"/>
              </a:solidFill>
              <a:latin typeface="Calibri"/>
            </a:endParaRPr>
          </a:p>
          <a:p>
            <a:pPr algn="l"/>
            <a:r>
              <a:rPr lang="en-US" b="0" i="0" dirty="0">
                <a:solidFill>
                  <a:srgbClr val="FFFFFF"/>
                </a:solidFill>
                <a:latin typeface="Calibri"/>
              </a:rPr>
              <a:t>What do you notice about the base case numbers?  If you are advising L&amp;R’s Managing Partner what jumps out? </a:t>
            </a:r>
            <a:r>
              <a:rPr b="0" i="0" dirty="0">
                <a:solidFill>
                  <a:srgbClr val="FFFFFF"/>
                </a:solidFill>
                <a:latin typeface="Calibri"/>
              </a:rPr>
              <a:t>
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32320" y="5029200"/>
            <a:ext cx="4389120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92D050"/>
                </a:solidFill>
                <a:latin typeface="Calibri"/>
              </a:rPr>
              <a:t>Current flat buy-in: $300K  |  Fair-value 3% stake: ~$1.7M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1183" y="6266044"/>
            <a:ext cx="11277295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900" b="0" i="1" dirty="0">
                <a:solidFill>
                  <a:srgbClr val="595959"/>
                </a:solidFill>
                <a:latin typeface="Calibri"/>
              </a:rPr>
              <a:t>Larson &amp; Reed, LLP is a fictitious firm constructed for teaching purposes; do not infer the economics of any actual firm.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292608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>
                <a:solidFill>
                  <a:srgbClr val="0E2841"/>
                </a:solidFill>
                <a:latin typeface="Calibri"/>
              </a:rPr>
              <a:t>MODULE I  -  4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31520"/>
            <a:ext cx="11277295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i="0" dirty="0">
                <a:solidFill>
                  <a:schemeClr val="bg1"/>
                </a:solidFill>
                <a:latin typeface="Calibri"/>
              </a:rPr>
              <a:t>The MP's Job Is Capital Allocation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1" dirty="0">
                <a:solidFill>
                  <a:srgbClr val="595959"/>
                </a:solidFill>
                <a:latin typeface="Calibri"/>
              </a:rPr>
              <a:t>Every partner decision is a capital decision.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92318" y="2286000"/>
            <a:ext cx="11277295" cy="128016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468880"/>
            <a:ext cx="1054577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92D050"/>
                </a:solidFill>
                <a:latin typeface="Calibri"/>
              </a:rPr>
              <a:t>Today's thesis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788920"/>
            <a:ext cx="10545775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r>
              <a:rPr sz="1800" b="1" i="0" dirty="0">
                <a:solidFill>
                  <a:srgbClr val="FFFFFF"/>
                </a:solidFill>
                <a:latin typeface="Calibri"/>
              </a:rPr>
              <a:t>Top-line  x  </a:t>
            </a:r>
            <a:r>
              <a:rPr lang="en-US" sz="1800" b="1" i="0" dirty="0">
                <a:solidFill>
                  <a:srgbClr val="FFFFFF"/>
                </a:solidFill>
                <a:latin typeface="Calibri"/>
              </a:rPr>
              <a:t>Contribution 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Margin</a:t>
            </a:r>
            <a:r>
              <a:rPr lang="en-US" sz="1800" b="1" i="0" dirty="0">
                <a:solidFill>
                  <a:srgbClr val="FFFFFF"/>
                </a:solidFill>
                <a:latin typeface="Calibri"/>
              </a:rPr>
              <a:t> %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800" b="1" i="0" dirty="0">
                <a:solidFill>
                  <a:srgbClr val="FFFFFF"/>
                </a:solidFill>
                <a:latin typeface="Calibri"/>
              </a:rPr>
              <a:t>- </a:t>
            </a:r>
            <a:r>
              <a:rPr lang="en-US" sz="1800" b="1" i="0" dirty="0" err="1">
                <a:solidFill>
                  <a:srgbClr val="FFFFFF"/>
                </a:solidFill>
                <a:latin typeface="Calibri"/>
              </a:rPr>
              <a:t>OperatingX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8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Calibri"/>
              </a:rPr>
              <a:t>=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EBITDA  -&gt;  Cash flow capacity  -&gt;  Number of partners</a:t>
            </a:r>
            <a:r>
              <a:rPr lang="en-US" sz="1800" b="1" i="0" dirty="0">
                <a:solidFill>
                  <a:srgbClr val="FFFFFF"/>
                </a:solidFill>
                <a:latin typeface="Calibri"/>
              </a:rPr>
              <a:t> (capital table)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 +  Award pool  +  Return </a:t>
            </a:r>
            <a:r>
              <a:rPr lang="en-US" sz="1800" b="1" i="0" dirty="0">
                <a:solidFill>
                  <a:srgbClr val="FFFFFF"/>
                </a:solidFill>
                <a:latin typeface="Calibri"/>
              </a:rPr>
              <a:t>on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capital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803922"/>
            <a:ext cx="11277295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 dirty="0">
                <a:solidFill>
                  <a:srgbClr val="0E2841"/>
                </a:solidFill>
                <a:latin typeface="Calibri"/>
              </a:rPr>
              <a:t>Three audiences read your </a:t>
            </a:r>
            <a:r>
              <a:rPr b="1" i="0" dirty="0">
                <a:solidFill>
                  <a:srgbClr val="0E2841"/>
                </a:solidFill>
                <a:latin typeface="Calibri"/>
              </a:rPr>
              <a:t>firm's</a:t>
            </a:r>
            <a:r>
              <a:rPr sz="1400" b="1" i="0" dirty="0">
                <a:solidFill>
                  <a:srgbClr val="0E2841"/>
                </a:solidFill>
                <a:latin typeface="Calibri"/>
              </a:rPr>
              <a:t> financials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297680"/>
            <a:ext cx="3703320" cy="73152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7200" y="4370832"/>
            <a:ext cx="3703320" cy="1755648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4480560"/>
            <a:ext cx="333756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0E2841"/>
                </a:solidFill>
                <a:latin typeface="Calibri"/>
              </a:rPr>
              <a:t>Equity partners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92040"/>
            <a:ext cx="3337560" cy="10972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Owners. Care about per-partner value, distributions, succession.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0" y="4297680"/>
            <a:ext cx="3703320" cy="73152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297680" y="4370832"/>
            <a:ext cx="3703320" cy="1755648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480560" y="4480560"/>
            <a:ext cx="333756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 dirty="0">
                <a:solidFill>
                  <a:srgbClr val="0E2841"/>
                </a:solidFill>
                <a:latin typeface="Calibri"/>
              </a:rPr>
              <a:t>Income partners</a:t>
            </a:r>
            <a:r>
              <a:rPr lang="en-US" sz="1500" b="1" i="0" dirty="0">
                <a:solidFill>
                  <a:srgbClr val="0E2841"/>
                </a:solidFill>
                <a:latin typeface="Calibri"/>
              </a:rPr>
              <a:t> / directors</a:t>
            </a:r>
            <a:endParaRPr sz="15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80560" y="4892040"/>
            <a:ext cx="3337560" cy="10972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Senior professionals. Care about comp band, runway, fairness.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38160" y="4297680"/>
            <a:ext cx="3703320" cy="73152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138160" y="4370832"/>
            <a:ext cx="3703320" cy="1755648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21040" y="4480560"/>
            <a:ext cx="333756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0E2841"/>
                </a:solidFill>
                <a:latin typeface="Calibri"/>
              </a:rPr>
              <a:t>Capital provider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1040" y="4892040"/>
            <a:ext cx="3337560" cy="10972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Bank, ESOP trustee, or PE sponsor. Cares about EBITDA, covenants, exit.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259068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II  -  10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7025" y="747594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The Value Engine: Revenue x Margin x Multiple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0" i="1">
                <a:solidFill>
                  <a:srgbClr val="595959"/>
                </a:solidFill>
                <a:latin typeface="Calibri"/>
              </a:rPr>
              <a:t>Three operating levers compound into enterprise value. Each pays multiple times.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103120"/>
            <a:ext cx="3703320" cy="329184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31520" y="2331720"/>
            <a:ext cx="502920" cy="502920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2350008"/>
            <a:ext cx="50292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 i="0">
                <a:solidFill>
                  <a:srgbClr val="0E2841"/>
                </a:solidFill>
                <a:latin typeface="Calibri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324612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i="0" dirty="0">
                <a:solidFill>
                  <a:srgbClr val="0E2841"/>
                </a:solidFill>
                <a:latin typeface="Calibri"/>
              </a:rPr>
              <a:t>Top-line growth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429000"/>
            <a:ext cx="3246120" cy="86793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b="0" i="0" dirty="0">
                <a:solidFill>
                  <a:srgbClr val="333333"/>
                </a:solidFill>
                <a:latin typeface="Calibri"/>
              </a:rPr>
              <a:t>New clients, cross-sell, client mix, niches, s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ervice-line mix, </a:t>
            </a:r>
            <a:r>
              <a:rPr lang="en-US" b="0" i="0" dirty="0">
                <a:solidFill>
                  <a:srgbClr val="333333"/>
                </a:solidFill>
                <a:latin typeface="Calibri"/>
              </a:rPr>
              <a:t>quality of revenue</a:t>
            </a:r>
            <a:endParaRPr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4526280"/>
            <a:ext cx="3703320" cy="86868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4717069"/>
            <a:ext cx="3337560" cy="406265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 dirty="0">
                <a:solidFill>
                  <a:srgbClr val="FFFFFF"/>
                </a:solidFill>
                <a:latin typeface="Calibri"/>
              </a:rPr>
              <a:t>L&amp;R plan: 10% / 8% / 5%</a:t>
            </a:r>
            <a:r>
              <a:rPr lang="en-US" sz="1200" b="0" i="1" dirty="0">
                <a:solidFill>
                  <a:srgbClr val="FFFFFF"/>
                </a:solidFill>
                <a:latin typeface="Calibri"/>
              </a:rPr>
              <a:t> across years 1-2 / 3-5 / terminal.</a:t>
            </a:r>
            <a:endParaRPr sz="1200" b="0" i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97680" y="2103120"/>
            <a:ext cx="3703320" cy="329184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572000" y="2331720"/>
            <a:ext cx="502920" cy="502920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0" y="2350008"/>
            <a:ext cx="50292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 i="0">
                <a:solidFill>
                  <a:srgbClr val="0E2841"/>
                </a:solidFill>
                <a:latin typeface="Calibri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2971800"/>
            <a:ext cx="324612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i="0">
                <a:solidFill>
                  <a:srgbClr val="0E2841"/>
                </a:solidFill>
                <a:latin typeface="Calibri"/>
              </a:rPr>
              <a:t>Gross margin discipline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3429000"/>
            <a:ext cx="3020291" cy="86793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0" i="0" dirty="0">
                <a:solidFill>
                  <a:srgbClr val="333333"/>
                </a:solidFill>
                <a:latin typeface="Calibri"/>
              </a:rPr>
              <a:t>Salaries &amp; benefits</a:t>
            </a:r>
            <a:r>
              <a:rPr lang="en-US" b="0" i="0" dirty="0">
                <a:solidFill>
                  <a:srgbClr val="333333"/>
                </a:solidFill>
                <a:latin typeface="Calibri"/>
              </a:rPr>
              <a:t>,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 </a:t>
            </a:r>
            <a:r>
              <a:rPr lang="en-US" dirty="0">
                <a:solidFill>
                  <a:srgbClr val="333333"/>
                </a:solidFill>
                <a:latin typeface="Calibri"/>
              </a:rPr>
              <a:t>Pricing, utilization, capacity planning, headcount, delivery/execution</a:t>
            </a:r>
            <a:endParaRPr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97680" y="4526280"/>
            <a:ext cx="3703320" cy="86868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26280" y="4809402"/>
            <a:ext cx="3337560" cy="22159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 dirty="0">
                <a:solidFill>
                  <a:srgbClr val="FFFFFF"/>
                </a:solidFill>
                <a:latin typeface="Calibri"/>
              </a:rPr>
              <a:t>L&amp;R holds GP at 37%</a:t>
            </a:r>
            <a:r>
              <a:rPr lang="en-US" sz="1200" b="0" i="1" dirty="0">
                <a:solidFill>
                  <a:srgbClr val="FFFFFF"/>
                </a:solidFill>
                <a:latin typeface="Calibri"/>
              </a:rPr>
              <a:t> (Conservative Base Case)</a:t>
            </a:r>
            <a:r>
              <a:rPr sz="1200" b="0" i="1" dirty="0">
                <a:solidFill>
                  <a:srgbClr val="FFFFFF"/>
                </a:solidFill>
                <a:latin typeface="Calibri"/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38160" y="2103120"/>
            <a:ext cx="3703320" cy="329184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412480" y="2331720"/>
            <a:ext cx="502920" cy="502920"/>
          </a:xfrm>
          <a:prstGeom prst="ellipse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80" y="2350008"/>
            <a:ext cx="502920" cy="5029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000" b="1" i="0">
                <a:solidFill>
                  <a:srgbClr val="0E2841"/>
                </a:solidFill>
                <a:latin typeface="Calibri"/>
              </a:rP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0" y="2971800"/>
            <a:ext cx="324612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i="0">
                <a:solidFill>
                  <a:srgbClr val="0E2841"/>
                </a:solidFill>
                <a:latin typeface="Calibri"/>
              </a:rPr>
              <a:t>EBITDA margin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0" y="3429000"/>
            <a:ext cx="3246120" cy="86793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0" i="0" dirty="0">
                <a:solidFill>
                  <a:srgbClr val="333333"/>
                </a:solidFill>
                <a:latin typeface="Calibri"/>
              </a:rPr>
              <a:t>Technology, occupancy, </a:t>
            </a:r>
            <a:r>
              <a:rPr lang="en-US" b="0" i="0" dirty="0">
                <a:solidFill>
                  <a:srgbClr val="333333"/>
                </a:solidFill>
                <a:latin typeface="Calibri"/>
              </a:rPr>
              <a:t>Marketing/</a:t>
            </a:r>
            <a:r>
              <a:rPr b="0" i="0" dirty="0">
                <a:solidFill>
                  <a:srgbClr val="333333"/>
                </a:solidFill>
                <a:latin typeface="Calibri"/>
              </a:rPr>
              <a:t>BD, training</a:t>
            </a:r>
            <a:r>
              <a:rPr lang="en-US" b="0" i="0" dirty="0">
                <a:solidFill>
                  <a:srgbClr val="333333"/>
                </a:solidFill>
                <a:latin typeface="Calibri"/>
              </a:rPr>
              <a:t>, operations</a:t>
            </a:r>
            <a:endParaRPr b="0" i="0" dirty="0">
              <a:solidFill>
                <a:srgbClr val="333333"/>
              </a:solidFill>
              <a:latin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138160" y="4526280"/>
            <a:ext cx="3703320" cy="86868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366760" y="4809402"/>
            <a:ext cx="3337560" cy="22159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 dirty="0">
                <a:solidFill>
                  <a:srgbClr val="FFFFFF"/>
                </a:solidFill>
                <a:latin typeface="Calibri"/>
              </a:rPr>
              <a:t>L&amp;R runs ~15%.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8052" y="5949708"/>
            <a:ext cx="11277295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0" i="1" dirty="0">
                <a:solidFill>
                  <a:srgbClr val="595959"/>
                </a:solidFill>
                <a:latin typeface="Calibri"/>
              </a:rPr>
              <a:t>EBITDA is the language of capital - covenants, valuations, and partner equity all speak it. Net income alone does not.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13716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II  -  TRANSLATING TO VALUE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581089"/>
            <a:ext cx="11277295" cy="4370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 dirty="0">
                <a:solidFill>
                  <a:schemeClr val="bg1"/>
                </a:solidFill>
                <a:latin typeface="Calibri"/>
              </a:rPr>
              <a:t>Larson &amp; Reed - Internal Multiple vs. Market Multiple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691640"/>
            <a:ext cx="5943600" cy="54864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691640"/>
            <a:ext cx="41148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202020"/>
                </a:solidFill>
                <a:latin typeface="Calibri"/>
              </a:rPr>
              <a:t>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691640"/>
            <a:ext cx="164592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800" b="1" i="0">
                <a:solidFill>
                  <a:srgbClr val="0E2841"/>
                </a:solidFill>
                <a:latin typeface="Calibri"/>
              </a:rPr>
              <a:t>$85M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331720"/>
            <a:ext cx="59436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2372130"/>
            <a:ext cx="4114800" cy="4678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 dirty="0">
                <a:solidFill>
                  <a:srgbClr val="202020"/>
                </a:solidFill>
                <a:latin typeface="Calibri"/>
              </a:rPr>
              <a:t>Operating income</a:t>
            </a:r>
            <a:r>
              <a:rPr lang="en-US" sz="1400" b="0" i="0" dirty="0">
                <a:solidFill>
                  <a:srgbClr val="202020"/>
                </a:solidFill>
                <a:latin typeface="Calibri"/>
              </a:rPr>
              <a:t> (before equity partner profit distributions)</a:t>
            </a:r>
            <a:endParaRPr sz="1400" b="0" i="0" dirty="0">
              <a:solidFill>
                <a:srgbClr val="202020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2331720"/>
            <a:ext cx="164592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800" b="1" i="0">
                <a:solidFill>
                  <a:srgbClr val="0E2841"/>
                </a:solidFill>
                <a:latin typeface="Calibri"/>
              </a:rPr>
              <a:t>$13M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971800"/>
            <a:ext cx="5943600" cy="54864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3119931"/>
            <a:ext cx="4114800" cy="252377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 dirty="0">
                <a:solidFill>
                  <a:srgbClr val="202020"/>
                </a:solidFill>
                <a:latin typeface="Calibri"/>
              </a:rPr>
              <a:t>Internal </a:t>
            </a:r>
            <a:r>
              <a:rPr lang="en-US" sz="1400" b="0" i="0" dirty="0">
                <a:solidFill>
                  <a:srgbClr val="202020"/>
                </a:solidFill>
                <a:latin typeface="Calibri"/>
              </a:rPr>
              <a:t>valuation (deferred comp or other)</a:t>
            </a:r>
            <a:endParaRPr sz="1400" b="0" i="0" dirty="0">
              <a:solidFill>
                <a:srgbClr val="202020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0" y="2971800"/>
            <a:ext cx="164592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800" b="1" i="0">
                <a:solidFill>
                  <a:srgbClr val="0E2841"/>
                </a:solidFill>
                <a:latin typeface="Calibri"/>
              </a:rPr>
              <a:t>$58M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3611880"/>
            <a:ext cx="5943600" cy="54864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611880"/>
            <a:ext cx="411480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0">
                <a:solidFill>
                  <a:srgbClr val="202020"/>
                </a:solidFill>
                <a:latin typeface="Calibri"/>
              </a:rPr>
              <a:t>Implied internal multiple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3611880"/>
            <a:ext cx="1645920" cy="5486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r"/>
            <a:r>
              <a:rPr sz="1800" b="1" i="0">
                <a:solidFill>
                  <a:srgbClr val="0E2841"/>
                </a:solidFill>
                <a:latin typeface="Calibri"/>
              </a:rPr>
              <a:t>~4.5x EBITDA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0" y="1691640"/>
            <a:ext cx="4846320" cy="41148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132320" y="1828800"/>
            <a:ext cx="429768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92D050"/>
                </a:solidFill>
                <a:latin typeface="Calibri"/>
              </a:rPr>
              <a:t>The gap is the prize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0" y="2240280"/>
            <a:ext cx="4297680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Internal multiple:  ~4.5x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0" y="2743200"/>
            <a:ext cx="4297680" cy="142192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i="0" dirty="0">
                <a:solidFill>
                  <a:srgbClr val="FFFFFF"/>
                </a:solidFill>
                <a:latin typeface="Calibri"/>
              </a:rPr>
              <a:t>Top-quartile PE platform multiple:  10-14x</a:t>
            </a:r>
            <a:endParaRPr lang="en-US" sz="1800" b="1" i="0" dirty="0">
              <a:solidFill>
                <a:srgbClr val="FFFFFF"/>
              </a:solidFill>
              <a:latin typeface="Calibri"/>
            </a:endParaRPr>
          </a:p>
          <a:p>
            <a:pPr algn="l"/>
            <a:endParaRPr lang="en-US" b="1" dirty="0">
              <a:solidFill>
                <a:srgbClr val="FFFFFF"/>
              </a:solidFill>
              <a:latin typeface="Calibri"/>
            </a:endParaRPr>
          </a:p>
          <a:p>
            <a:pPr algn="l"/>
            <a:r>
              <a:rPr lang="en-US" b="1" dirty="0">
                <a:solidFill>
                  <a:srgbClr val="FFFFFF"/>
                </a:solidFill>
                <a:latin typeface="Calibri"/>
              </a:rPr>
              <a:t>Internal Valuation using Enterprise Value with a 40% minority discount ~$100M</a:t>
            </a:r>
          </a:p>
          <a:p>
            <a:pPr algn="l"/>
            <a:endParaRPr sz="18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32320" y="4251210"/>
            <a:ext cx="4297680" cy="114492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0" i="1" dirty="0">
                <a:solidFill>
                  <a:srgbClr val="FAF8FC"/>
                </a:solidFill>
                <a:latin typeface="Calibri"/>
              </a:rPr>
              <a:t>Closing that gap is what every conversation in this session is really about. It is a pricing question, but the price moves only if the operating </a:t>
            </a:r>
            <a:r>
              <a:rPr lang="en-US" b="0" i="1" dirty="0">
                <a:solidFill>
                  <a:srgbClr val="FAF8FC"/>
                </a:solidFill>
                <a:latin typeface="Calibri"/>
              </a:rPr>
              <a:t>changes</a:t>
            </a:r>
            <a:r>
              <a:rPr b="0" i="1" dirty="0">
                <a:solidFill>
                  <a:srgbClr val="FAF8FC"/>
                </a:solidFill>
                <a:latin typeface="Calibri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900" b="0" i="1">
                <a:solidFill>
                  <a:srgbClr val="595959"/>
                </a:solidFill>
                <a:latin typeface="Calibri"/>
              </a:rPr>
              <a:t>Note: market multiples reflect transactions in 2024-2025; current bid-ask varies by sub-sector and platform scale.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137974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III  -  12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22022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The Partner Capacity Equation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Most partners have never seen the math written down. Walk it slowly.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920240"/>
            <a:ext cx="11277295" cy="173736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19" y="2052536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 dirty="0">
                <a:solidFill>
                  <a:srgbClr val="595959"/>
                </a:solidFill>
                <a:latin typeface="Calibri"/>
              </a:rPr>
              <a:t>Net partner pool 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18" y="2347013"/>
            <a:ext cx="10728655" cy="49859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 dirty="0">
                <a:solidFill>
                  <a:srgbClr val="0E2841"/>
                </a:solidFill>
                <a:latin typeface="Calibri"/>
              </a:rPr>
              <a:t>Revenue x GP Margin  -  Operating Expenses  -  Deferred Comp  -  </a:t>
            </a:r>
            <a:r>
              <a:rPr lang="en-US" sz="1500" b="1" i="0" dirty="0">
                <a:solidFill>
                  <a:srgbClr val="0E2841"/>
                </a:solidFill>
                <a:latin typeface="Calibri"/>
              </a:rPr>
              <a:t>Other non-operating </a:t>
            </a:r>
            <a:r>
              <a:rPr lang="en-US" sz="1500" b="1" dirty="0">
                <a:solidFill>
                  <a:srgbClr val="0E2841"/>
                </a:solidFill>
                <a:latin typeface="Calibri"/>
              </a:rPr>
              <a:t>expenses - </a:t>
            </a:r>
            <a:r>
              <a:rPr sz="1500" b="1" i="0" dirty="0">
                <a:solidFill>
                  <a:srgbClr val="0E2841"/>
                </a:solidFill>
                <a:latin typeface="Calibri"/>
              </a:rPr>
              <a:t>Capital Retention  -  Min Equity </a:t>
            </a:r>
            <a:r>
              <a:rPr lang="en-US" sz="1500" b="1" i="0" dirty="0">
                <a:solidFill>
                  <a:srgbClr val="0E2841"/>
                </a:solidFill>
                <a:latin typeface="Calibri"/>
              </a:rPr>
              <a:t>Partner compensation</a:t>
            </a:r>
            <a:endParaRPr sz="15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17" y="2859590"/>
            <a:ext cx="10728655" cy="72943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0" i="1" dirty="0">
                <a:solidFill>
                  <a:srgbClr val="595959"/>
                </a:solidFill>
                <a:latin typeface="Calibri"/>
              </a:rPr>
              <a:t>Then divide by per-partner comp floor to get capacity.</a:t>
            </a:r>
            <a:r>
              <a:rPr lang="en-US" sz="1300" b="0" i="1" dirty="0">
                <a:solidFill>
                  <a:srgbClr val="595959"/>
                </a:solidFill>
                <a:latin typeface="Calibri"/>
              </a:rPr>
              <a:t> Modeled and approved by the Board/Compensatio</a:t>
            </a:r>
            <a:r>
              <a:rPr lang="en-US" sz="1300" i="1" dirty="0">
                <a:solidFill>
                  <a:srgbClr val="595959"/>
                </a:solidFill>
                <a:latin typeface="Calibri"/>
              </a:rPr>
              <a:t>n Committee</a:t>
            </a:r>
          </a:p>
          <a:p>
            <a:pPr algn="l"/>
            <a:r>
              <a:rPr lang="en-US" sz="1600" b="1" i="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Key KPIs:   Revenue per Equity Partner; Revenue per Partner; Income per Equity Partner; Income per Partner; Deferred Compensation Cap</a:t>
            </a:r>
            <a:endParaRPr sz="1600" b="1" i="1" dirty="0">
              <a:solidFill>
                <a:schemeClr val="accent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93192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2841"/>
                </a:solidFill>
                <a:latin typeface="Calibri"/>
              </a:rPr>
              <a:t>Larson &amp; Reed assumptions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43400"/>
            <a:ext cx="1865376" cy="9144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" y="4480560"/>
            <a:ext cx="186537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92D050"/>
                </a:solidFill>
                <a:latin typeface="Calibri"/>
              </a:rPr>
              <a:t>7%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892040"/>
            <a:ext cx="186537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Growth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68296" y="4343400"/>
            <a:ext cx="1865376" cy="9144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368296" y="4480560"/>
            <a:ext cx="186537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92D050"/>
                </a:solidFill>
                <a:latin typeface="Calibri"/>
              </a:rPr>
              <a:t>37%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68296" y="4892040"/>
            <a:ext cx="186537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GP margin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79392" y="4343400"/>
            <a:ext cx="1865376" cy="9144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279392" y="4480560"/>
            <a:ext cx="186537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92D050"/>
                </a:solidFill>
                <a:latin typeface="Calibri"/>
              </a:rPr>
              <a:t>19%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79392" y="4892040"/>
            <a:ext cx="186537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Opex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90488" y="4343400"/>
            <a:ext cx="1865376" cy="9144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90488" y="4521416"/>
            <a:ext cx="1865376" cy="375487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lang="en-US" sz="2200" b="1" i="0" dirty="0">
                <a:solidFill>
                  <a:srgbClr val="92D050"/>
                </a:solidFill>
                <a:latin typeface="Calibri"/>
              </a:rPr>
              <a:t>3</a:t>
            </a:r>
            <a:r>
              <a:rPr sz="2200" b="1" i="0" dirty="0">
                <a:solidFill>
                  <a:srgbClr val="92D050"/>
                </a:solidFill>
                <a:latin typeface="Calibri"/>
              </a:rPr>
              <a:t>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0488" y="4892040"/>
            <a:ext cx="186537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Capital retention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01584" y="4343400"/>
            <a:ext cx="1865376" cy="9144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101584" y="4480560"/>
            <a:ext cx="186537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92D050"/>
                </a:solidFill>
                <a:latin typeface="Calibri"/>
              </a:rPr>
              <a:t>15%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1584" y="4892040"/>
            <a:ext cx="186537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Pool cap on revenue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12680" y="4343400"/>
            <a:ext cx="1865376" cy="9144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12680" y="4480560"/>
            <a:ext cx="1865376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200" b="1" i="0">
                <a:solidFill>
                  <a:srgbClr val="92D050"/>
                </a:solidFill>
                <a:latin typeface="Calibri"/>
              </a:rPr>
              <a:t>$550K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12680" y="4892040"/>
            <a:ext cx="1865376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Calibri"/>
              </a:rPr>
              <a:t>Per-partner floor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5440680"/>
            <a:ext cx="11277295" cy="7772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31520" y="5672334"/>
            <a:ext cx="10728655" cy="313932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800" b="1" i="0" dirty="0">
                <a:solidFill>
                  <a:srgbClr val="0E2841"/>
                </a:solidFill>
                <a:latin typeface="Calibri"/>
              </a:rPr>
              <a:t>-&gt;  At these assumptions, Larson &amp; Reed sustains 38 partners  in Year 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246888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III  -  THE SHOWPIECE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457" y="667896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Partner Capacity - Growth x GP Margin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1" y="1508760"/>
            <a:ext cx="9303026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Same firm. Different operating discipline. Range across the matrix: 30 -&gt; 76 partners.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954607"/>
              </p:ext>
            </p:extLst>
          </p:nvPr>
        </p:nvGraphicFramePr>
        <p:xfrm>
          <a:off x="457200" y="2057400"/>
          <a:ext cx="11274552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079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GP Margin v / Growth &gt;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7% (Base)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Implication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02020"/>
                          </a:solidFill>
                          <a:latin typeface="Calibri"/>
                        </a:rPr>
                        <a:t>37% (Base)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20202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64008" marR="64008" marT="36576" marB="36576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Status quo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02020"/>
                          </a:solidFill>
                          <a:latin typeface="Calibri"/>
                        </a:rPr>
                        <a:t>38.5%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+150 bps margin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02020"/>
                          </a:solidFill>
                          <a:latin typeface="Calibri"/>
                        </a:rPr>
                        <a:t>40%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Best-in-class operations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/>
                      <a:r>
                        <a:rPr sz="1400" b="1" dirty="0">
                          <a:solidFill>
                            <a:srgbClr val="202020"/>
                          </a:solidFill>
                          <a:latin typeface="Calibri"/>
                        </a:rPr>
                        <a:t>42%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rgbClr val="20202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rgbClr val="202020"/>
                          </a:solidFill>
                          <a:latin typeface="Calibri"/>
                        </a:rPr>
                        <a:t>Top-quartile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457200" y="5532120"/>
            <a:ext cx="11277295" cy="86868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62356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100" b="1" i="0">
                <a:solidFill>
                  <a:srgbClr val="92D050"/>
                </a:solidFill>
                <a:latin typeface="Calibri"/>
              </a:rPr>
              <a:t>Implication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897880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0" i="1">
                <a:solidFill>
                  <a:srgbClr val="FFFFFF"/>
                </a:solidFill>
                <a:latin typeface="Calibri"/>
              </a:rPr>
              <a:t>Small operating improvements unlock partner capacity disproportionately. Margin pays multiple times.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231557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>
                <a:solidFill>
                  <a:srgbClr val="0E2841"/>
                </a:solidFill>
                <a:latin typeface="Calibri"/>
              </a:rPr>
              <a:t>MODULE III  -  PARTNER TIERS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106" y="614517"/>
            <a:ext cx="11277295" cy="4370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 dirty="0">
                <a:solidFill>
                  <a:schemeClr val="bg1"/>
                </a:solidFill>
                <a:latin typeface="Calibri"/>
              </a:rPr>
              <a:t>Equity vs. Income Partner - The Economic Distinction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691640"/>
            <a:ext cx="5577840" cy="41148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92D050"/>
                </a:solidFill>
                <a:latin typeface="Calibri"/>
              </a:rPr>
              <a:t>EQUITY PARTNER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286000"/>
            <a:ext cx="5029200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Capital + voting + at-risk + share of firm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947325"/>
            <a:ext cx="5029200" cy="1764842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92D050"/>
                </a:solidFill>
                <a:latin typeface="Calibri"/>
              </a:rPr>
              <a:t>*  </a:t>
            </a:r>
            <a:r>
              <a:rPr dirty="0">
                <a:solidFill>
                  <a:srgbClr val="FFFFFF"/>
                </a:solidFill>
                <a:latin typeface="Calibri"/>
              </a:rPr>
              <a:t>Buys in. Funds the balance sheet.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92D050"/>
                </a:solidFill>
                <a:latin typeface="Calibri"/>
              </a:rPr>
              <a:t>*  </a:t>
            </a:r>
            <a:r>
              <a:rPr dirty="0">
                <a:solidFill>
                  <a:srgbClr val="FFFFFF"/>
                </a:solidFill>
                <a:latin typeface="Calibri"/>
              </a:rPr>
              <a:t>Receives distributions, not just compensation.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92D050"/>
                </a:solidFill>
                <a:latin typeface="Calibri"/>
              </a:rPr>
              <a:t>*  </a:t>
            </a:r>
            <a:r>
              <a:rPr dirty="0">
                <a:solidFill>
                  <a:srgbClr val="FFFFFF"/>
                </a:solidFill>
                <a:latin typeface="Calibri"/>
              </a:rPr>
              <a:t>Carries downside risk and upside in firm value.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92D050"/>
                </a:solidFill>
                <a:latin typeface="Calibri"/>
              </a:rPr>
              <a:t>*  </a:t>
            </a:r>
            <a:r>
              <a:rPr dirty="0">
                <a:solidFill>
                  <a:srgbClr val="FFFFFF"/>
                </a:solidFill>
                <a:latin typeface="Calibri"/>
              </a:rPr>
              <a:t>Subject to deferred comp, capital return, and unit awards.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0" y="1691640"/>
            <a:ext cx="5577840" cy="41148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874520"/>
            <a:ext cx="502920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2841"/>
                </a:solidFill>
                <a:latin typeface="Calibri"/>
              </a:rPr>
              <a:t>INCOME 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286000"/>
            <a:ext cx="5029200" cy="5486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i="0">
                <a:solidFill>
                  <a:srgbClr val="0E2841"/>
                </a:solidFill>
                <a:latin typeface="Calibri"/>
              </a:rPr>
              <a:t>Banded salary + bonus + low or no capital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947325"/>
            <a:ext cx="5029200" cy="181613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0E2841"/>
                </a:solidFill>
                <a:latin typeface="Calibri"/>
              </a:rPr>
              <a:t>*  </a:t>
            </a:r>
            <a:r>
              <a:rPr dirty="0">
                <a:solidFill>
                  <a:srgbClr val="202020"/>
                </a:solidFill>
                <a:latin typeface="Calibri"/>
              </a:rPr>
              <a:t>Release valve: rewards before dilution.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0E2841"/>
                </a:solidFill>
                <a:latin typeface="Calibri"/>
              </a:rPr>
              <a:t>*  </a:t>
            </a:r>
            <a:r>
              <a:rPr dirty="0">
                <a:solidFill>
                  <a:srgbClr val="202020"/>
                </a:solidFill>
                <a:latin typeface="Calibri"/>
              </a:rPr>
              <a:t>Comp is an expense, not a distribution.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0E2841"/>
                </a:solidFill>
                <a:latin typeface="Calibri"/>
              </a:rPr>
              <a:t>*  </a:t>
            </a:r>
            <a:r>
              <a:rPr dirty="0">
                <a:solidFill>
                  <a:srgbClr val="202020"/>
                </a:solidFill>
                <a:latin typeface="Calibri"/>
              </a:rPr>
              <a:t>No vote, no capital, limited upside.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 dirty="0">
                <a:solidFill>
                  <a:srgbClr val="0E2841"/>
                </a:solidFill>
                <a:latin typeface="Calibri"/>
              </a:rPr>
              <a:t>*  </a:t>
            </a:r>
            <a:r>
              <a:rPr dirty="0">
                <a:solidFill>
                  <a:srgbClr val="202020"/>
                </a:solidFill>
                <a:latin typeface="Calibri"/>
              </a:rPr>
              <a:t>Risk: a comp ratchet without pool growth.</a:t>
            </a:r>
            <a:endParaRPr lang="en-US" dirty="0">
              <a:solidFill>
                <a:srgbClr val="202020"/>
              </a:solidFill>
              <a:latin typeface="Calibri"/>
            </a:endParaRP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lang="en-US" dirty="0">
                <a:solidFill>
                  <a:srgbClr val="202020"/>
                </a:solidFill>
                <a:latin typeface="Calibri"/>
              </a:rPr>
              <a:t>*  Expectations for equity ownership</a:t>
            </a:r>
            <a:endParaRPr dirty="0">
              <a:solidFill>
                <a:srgbClr val="202020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392" y="6035040"/>
            <a:ext cx="11277295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 i="1" dirty="0">
                <a:solidFill>
                  <a:srgbClr val="595959"/>
                </a:solidFill>
                <a:latin typeface="Calibri"/>
              </a:rPr>
              <a:t>Larson &amp; Reed has no income tier yet - a live design choice the room should debate.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2743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IV  -  9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9850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What Competes With Partner Compensation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6858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 dirty="0">
                <a:solidFill>
                  <a:srgbClr val="595959"/>
                </a:solidFill>
                <a:latin typeface="Calibri"/>
              </a:rPr>
              <a:t>Three obligations and a reinvestment policy. Each starves the comp pool if mismanaged.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103120"/>
            <a:ext cx="2788920" cy="338328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2103120"/>
            <a:ext cx="2788920" cy="914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2331720"/>
            <a:ext cx="242316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2841"/>
                </a:solidFill>
                <a:latin typeface="Calibri"/>
              </a:rPr>
              <a:t>Deferred compensation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80360"/>
            <a:ext cx="242316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 dirty="0">
                <a:solidFill>
                  <a:srgbClr val="70AD47"/>
                </a:solidFill>
                <a:latin typeface="Calibri"/>
              </a:rPr>
              <a:t>$1.4M </a:t>
            </a:r>
            <a:r>
              <a:rPr lang="en-US" sz="1500" b="1" i="0" dirty="0">
                <a:solidFill>
                  <a:srgbClr val="70AD47"/>
                </a:solidFill>
                <a:latin typeface="Calibri"/>
              </a:rPr>
              <a:t>/ Yr </a:t>
            </a:r>
            <a:r>
              <a:rPr sz="1500" b="1" i="0" dirty="0">
                <a:solidFill>
                  <a:srgbClr val="70AD47"/>
                </a:solidFill>
                <a:latin typeface="Calibri"/>
              </a:rPr>
              <a:t>today  -&gt;  ~$4.8M</a:t>
            </a:r>
            <a:r>
              <a:rPr lang="en-US" sz="1500" b="1" i="0" dirty="0">
                <a:solidFill>
                  <a:srgbClr val="70AD47"/>
                </a:solidFill>
                <a:latin typeface="Calibri"/>
              </a:rPr>
              <a:t> /</a:t>
            </a:r>
            <a:r>
              <a:rPr sz="1500" b="1" i="0" dirty="0">
                <a:solidFill>
                  <a:srgbClr val="70AD47"/>
                </a:solidFill>
                <a:latin typeface="Calibri"/>
              </a:rPr>
              <a:t> Yr 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474720"/>
            <a:ext cx="2423160" cy="1828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Promised post-retirement payments. Funding choice: pay-as-you-go vs. funded reserve.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64992" y="2103120"/>
            <a:ext cx="2788920" cy="338328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364992" y="2103120"/>
            <a:ext cx="2788920" cy="914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547872" y="2331720"/>
            <a:ext cx="242316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2841"/>
                </a:solidFill>
                <a:latin typeface="Calibri"/>
              </a:rPr>
              <a:t>Phantom stock / SAR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47872" y="2880360"/>
            <a:ext cx="242316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70AD47"/>
                </a:solidFill>
                <a:latin typeface="Calibri"/>
              </a:rPr>
              <a:t>500 units / partner / yr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7872" y="3474720"/>
            <a:ext cx="2423160" cy="1828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Aligns long-term value creation. Compounds as a liability - the faster you grow, the bigger.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72784" y="2103120"/>
            <a:ext cx="2788920" cy="338328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72784" y="2103120"/>
            <a:ext cx="2788920" cy="914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55664" y="2331720"/>
            <a:ext cx="242316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2841"/>
                </a:solidFill>
                <a:latin typeface="Calibri"/>
              </a:rPr>
              <a:t>Return of capital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2880360"/>
            <a:ext cx="2423160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70AD47"/>
                </a:solidFill>
                <a:latin typeface="Calibri"/>
              </a:rPr>
              <a:t>Book vs. fair value gap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5664" y="3474720"/>
            <a:ext cx="2423160" cy="1828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>
                <a:solidFill>
                  <a:srgbClr val="333333"/>
                </a:solidFill>
                <a:latin typeface="Calibri"/>
              </a:rPr>
              <a:t>Where the inter-generational subsidy lives. Policy is the question; the math will follow.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80576" y="2103120"/>
            <a:ext cx="2788920" cy="3383280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80576" y="2103120"/>
            <a:ext cx="2788920" cy="914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63456" y="2331720"/>
            <a:ext cx="242316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2841"/>
                </a:solidFill>
                <a:latin typeface="Calibri"/>
              </a:rPr>
              <a:t>Capital retention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63456" y="2880360"/>
            <a:ext cx="2423160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1500" b="1" i="0" dirty="0">
                <a:solidFill>
                  <a:srgbClr val="70AD47"/>
                </a:solidFill>
                <a:latin typeface="Calibri"/>
              </a:rPr>
              <a:t>3</a:t>
            </a:r>
            <a:r>
              <a:rPr sz="1500" b="1" i="0" dirty="0">
                <a:solidFill>
                  <a:srgbClr val="70AD47"/>
                </a:solidFill>
                <a:latin typeface="Calibri"/>
              </a:rPr>
              <a:t>0% of net pool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63456" y="3474720"/>
            <a:ext cx="2423160" cy="96026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0" i="0" dirty="0">
                <a:solidFill>
                  <a:srgbClr val="333333"/>
                </a:solidFill>
                <a:latin typeface="Calibri"/>
              </a:rPr>
              <a:t>The reinvestment engine. </a:t>
            </a:r>
            <a:r>
              <a:rPr lang="en-US" sz="1200" b="0" i="0" dirty="0">
                <a:solidFill>
                  <a:srgbClr val="333333"/>
                </a:solidFill>
                <a:latin typeface="Calibri"/>
              </a:rPr>
              <a:t> Retaining capital for Reinvestment requires change in mindset; Running for Enterprise Value versus income distribution.  </a:t>
            </a:r>
            <a:endParaRPr sz="1200" b="0" i="0" dirty="0">
              <a:solidFill>
                <a:srgbClr val="333333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6387" y="183543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>
                <a:solidFill>
                  <a:srgbClr val="0E2841"/>
                </a:solidFill>
                <a:latin typeface="Calibri"/>
              </a:rPr>
              <a:t>MODULE IV  -  ORDER OF OPERATIONS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106" y="800100"/>
            <a:ext cx="11277295" cy="4370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>
                <a:solidFill>
                  <a:schemeClr val="bg1"/>
                </a:solidFill>
                <a:latin typeface="Calibri"/>
              </a:rPr>
              <a:t>The Discipline - In What Order Are Dollars Spent?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0" i="1" dirty="0">
                <a:solidFill>
                  <a:srgbClr val="595959"/>
                </a:solidFill>
                <a:latin typeface="Calibri"/>
              </a:rPr>
              <a:t>When the order breaks, partner comp gets 'first call' and obligations accumulate as silent debt.</a:t>
            </a:r>
          </a:p>
        </p:txBody>
      </p:sp>
      <p:sp>
        <p:nvSpPr>
          <p:cNvPr id="8" name="Pentagon 7"/>
          <p:cNvSpPr/>
          <p:nvPr/>
        </p:nvSpPr>
        <p:spPr>
          <a:xfrm>
            <a:off x="457200" y="2286000"/>
            <a:ext cx="2182307" cy="2103120"/>
          </a:xfrm>
          <a:prstGeom prst="homePlate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2423160"/>
            <a:ext cx="190798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92D050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788920"/>
            <a:ext cx="1907987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EBITDA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1" y="3337560"/>
            <a:ext cx="1359336" cy="25237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>
                <a:solidFill>
                  <a:srgbClr val="FAF8FC"/>
                </a:solidFill>
                <a:latin typeface="Calibri"/>
              </a:rPr>
              <a:t>The starting pool</a:t>
            </a:r>
          </a:p>
        </p:txBody>
      </p:sp>
      <p:sp>
        <p:nvSpPr>
          <p:cNvPr id="12" name="Pentagon 11"/>
          <p:cNvSpPr/>
          <p:nvPr/>
        </p:nvSpPr>
        <p:spPr>
          <a:xfrm>
            <a:off x="2730947" y="2286000"/>
            <a:ext cx="2182307" cy="2103120"/>
          </a:xfrm>
          <a:prstGeom prst="homePlate">
            <a:avLst/>
          </a:prstGeom>
          <a:solidFill>
            <a:srgbClr val="1F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68107" y="2423160"/>
            <a:ext cx="190798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92D050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68107" y="2788920"/>
            <a:ext cx="1907987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Fund obligations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68108" y="3337559"/>
            <a:ext cx="1359336" cy="68326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>
                <a:solidFill>
                  <a:srgbClr val="FAF8FC"/>
                </a:solidFill>
                <a:latin typeface="Calibri"/>
              </a:rPr>
              <a:t>Deferred comp + phantom + capital return</a:t>
            </a:r>
          </a:p>
        </p:txBody>
      </p:sp>
      <p:sp>
        <p:nvSpPr>
          <p:cNvPr id="16" name="Pentagon 15"/>
          <p:cNvSpPr/>
          <p:nvPr/>
        </p:nvSpPr>
        <p:spPr>
          <a:xfrm>
            <a:off x="5004694" y="2286000"/>
            <a:ext cx="2182307" cy="2103120"/>
          </a:xfrm>
          <a:prstGeom prst="homePlate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141854" y="2423160"/>
            <a:ext cx="190798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92D050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41854" y="2788920"/>
            <a:ext cx="1907987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Fund reinvestment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1855" y="3337559"/>
            <a:ext cx="1359336" cy="68326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>
                <a:solidFill>
                  <a:srgbClr val="FAF8FC"/>
                </a:solidFill>
                <a:latin typeface="Calibri"/>
              </a:rPr>
              <a:t>Capital retention for tech, talent, M&amp;A</a:t>
            </a:r>
          </a:p>
        </p:txBody>
      </p:sp>
      <p:sp>
        <p:nvSpPr>
          <p:cNvPr id="20" name="Pentagon 19"/>
          <p:cNvSpPr/>
          <p:nvPr/>
        </p:nvSpPr>
        <p:spPr>
          <a:xfrm>
            <a:off x="7278441" y="2286000"/>
            <a:ext cx="2182307" cy="2103120"/>
          </a:xfrm>
          <a:prstGeom prst="homePlate">
            <a:avLst/>
          </a:prstGeom>
          <a:solidFill>
            <a:srgbClr val="1F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415601" y="2423160"/>
            <a:ext cx="190798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92D050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15601" y="2788920"/>
            <a:ext cx="1907987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Partner comp pool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15602" y="3337559"/>
            <a:ext cx="1359336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>
                <a:solidFill>
                  <a:srgbClr val="FAF8FC"/>
                </a:solidFill>
                <a:latin typeface="Calibri"/>
              </a:rPr>
              <a:t>What is left for current partners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552188" y="2286000"/>
            <a:ext cx="2182307" cy="210312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689348" y="2423160"/>
            <a:ext cx="1907987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92D050"/>
                </a:solidFill>
                <a:latin typeface="Calibri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89348" y="2788920"/>
            <a:ext cx="1907987" cy="5029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Award allocation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89349" y="3337559"/>
            <a:ext cx="1359336" cy="68326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>
                <a:solidFill>
                  <a:srgbClr val="FAF8FC"/>
                </a:solidFill>
                <a:latin typeface="Calibri"/>
              </a:rPr>
              <a:t>Base, bonus, units across the partnership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4937760"/>
            <a:ext cx="11277295" cy="1280160"/>
          </a:xfrm>
          <a:prstGeom prst="rect">
            <a:avLst/>
          </a:prstGeom>
          <a:solidFill>
            <a:srgbClr val="F2F2F2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5074920"/>
            <a:ext cx="10728655" cy="26776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1" i="0" dirty="0">
                <a:solidFill>
                  <a:srgbClr val="0E2841"/>
                </a:solidFill>
                <a:latin typeface="Calibri"/>
              </a:rPr>
              <a:t>Common failure mode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5394960"/>
            <a:ext cx="10728655" cy="72943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500" b="0" i="1" dirty="0">
                <a:solidFill>
                  <a:srgbClr val="202020"/>
                </a:solidFill>
                <a:latin typeface="Calibri"/>
              </a:rPr>
              <a:t>Partner comp gets paid first. Obligations are deferred quietly, capital reinvestment slips, and the firm runs on growth to outrun the math. </a:t>
            </a:r>
            <a:endParaRPr lang="en-US" sz="1500" b="0" i="1" dirty="0">
              <a:solidFill>
                <a:srgbClr val="202020"/>
              </a:solidFill>
              <a:latin typeface="Calibri"/>
            </a:endParaRPr>
          </a:p>
          <a:p>
            <a:pPr algn="l"/>
            <a:r>
              <a:rPr sz="1500" b="1" i="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Discussion: </a:t>
            </a:r>
            <a:r>
              <a:rPr lang="en-US" sz="1500" b="1" i="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W</a:t>
            </a:r>
            <a:r>
              <a:rPr sz="1500" b="1" i="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ho in your firm is the keeper of this discipline?</a:t>
            </a:r>
            <a:r>
              <a:rPr lang="en-US" sz="1500" b="1" i="1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    And what happens in your firm when a strong partner pushes back on </a:t>
            </a:r>
            <a:r>
              <a:rPr lang="en-US" sz="1500" b="1" i="1">
                <a:solidFill>
                  <a:schemeClr val="accent2">
                    <a:lumMod val="75000"/>
                  </a:schemeClr>
                </a:solidFill>
                <a:latin typeface="Calibri"/>
              </a:rPr>
              <a:t>this order? </a:t>
            </a:r>
            <a:endParaRPr sz="1500" b="1" i="1" dirty="0">
              <a:solidFill>
                <a:schemeClr val="accent2">
                  <a:lumMod val="75000"/>
                </a:schemeClr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97536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V  -  8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4306" y="736600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chemeClr val="bg1"/>
                </a:solidFill>
                <a:latin typeface="Calibri"/>
              </a:rPr>
              <a:t>The Buy-In Subsidy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Larson &amp; Reed - fair value vs. policy buy-in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011680"/>
            <a:ext cx="3703320" cy="219456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" y="2468880"/>
            <a:ext cx="370332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Calibri"/>
              </a:rPr>
              <a:t>$1.7M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429000"/>
            <a:ext cx="3703320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 i="0" dirty="0">
                <a:solidFill>
                  <a:srgbClr val="FFFFFF"/>
                </a:solidFill>
                <a:latin typeface="Calibri"/>
              </a:rPr>
              <a:t>Fair value of a 3% stake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011680"/>
            <a:ext cx="3703320" cy="219456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97680" y="2468880"/>
            <a:ext cx="370332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400" b="1" i="0">
                <a:solidFill>
                  <a:srgbClr val="0E2841"/>
                </a:solidFill>
                <a:latin typeface="Calibri"/>
              </a:rPr>
              <a:t>$300K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80" y="3429000"/>
            <a:ext cx="3703320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 i="0">
                <a:solidFill>
                  <a:srgbClr val="0E2841"/>
                </a:solidFill>
                <a:latin typeface="Calibri"/>
              </a:rPr>
              <a:t>Current flat buy-in policy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60" y="2011680"/>
            <a:ext cx="3703320" cy="219456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38160" y="2468880"/>
            <a:ext cx="3703320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400" b="1" i="0">
                <a:solidFill>
                  <a:srgbClr val="0E2841"/>
                </a:solidFill>
                <a:latin typeface="Calibri"/>
              </a:rPr>
              <a:t>~$1.4M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429000"/>
            <a:ext cx="3703320" cy="6400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300" b="0" i="0">
                <a:solidFill>
                  <a:srgbClr val="0E2841"/>
                </a:solidFill>
                <a:latin typeface="Calibri"/>
              </a:rPr>
              <a:t>Implied subsidy per admission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434840"/>
            <a:ext cx="11277295" cy="18288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457200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1" i="0">
                <a:solidFill>
                  <a:srgbClr val="0E2841"/>
                </a:solidFill>
                <a:latin typeface="Calibri"/>
              </a:rPr>
              <a:t>The right question is not "do we discount?"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937760"/>
            <a:ext cx="10728655" cy="12801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>
                <a:solidFill>
                  <a:srgbClr val="0E2841"/>
                </a:solidFill>
                <a:latin typeface="Calibri"/>
              </a:rPr>
              <a:t>*  </a:t>
            </a:r>
            <a:r>
              <a:rPr sz="1200">
                <a:solidFill>
                  <a:srgbClr val="202020"/>
                </a:solidFill>
                <a:latin typeface="Calibri"/>
              </a:rPr>
              <a:t>Even a 50% discount to fair value still leaves a real gift; current partners pay it.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>
                <a:solidFill>
                  <a:srgbClr val="0E2841"/>
                </a:solidFill>
                <a:latin typeface="Calibri"/>
              </a:rPr>
              <a:t>*  </a:t>
            </a:r>
            <a:r>
              <a:rPr sz="1200">
                <a:solidFill>
                  <a:srgbClr val="202020"/>
                </a:solidFill>
                <a:latin typeface="Calibri"/>
              </a:rPr>
              <a:t>The right question is whether the policy is explicit, defensible, and consistent.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>
                <a:solidFill>
                  <a:srgbClr val="0E2841"/>
                </a:solidFill>
                <a:latin typeface="Calibri"/>
              </a:rPr>
              <a:t>*  </a:t>
            </a:r>
            <a:r>
              <a:rPr sz="1200">
                <a:solidFill>
                  <a:srgbClr val="202020"/>
                </a:solidFill>
                <a:latin typeface="Calibri"/>
              </a:rPr>
              <a:t>Dilution math: as L&amp;R grows from 16 -&gt; 30+ partners, per-partner economics must grow faster than headcount.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7112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>
                <a:solidFill>
                  <a:srgbClr val="0E2841"/>
                </a:solidFill>
                <a:latin typeface="Calibri"/>
              </a:rPr>
              <a:t>MODULE V  -  AWARD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2925" y="534570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Five Tools, One Budget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Most firms tune each in isolation. They are one allocation problem.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8324" y="1874520"/>
            <a:ext cx="274320" cy="7772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62664" y="1877832"/>
            <a:ext cx="22860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0E2841"/>
                </a:solidFill>
                <a:latin typeface="Calibri"/>
              </a:rPr>
              <a:t>Base salary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4384" y="1877832"/>
            <a:ext cx="32004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0">
                <a:solidFill>
                  <a:srgbClr val="202020"/>
                </a:solidFill>
                <a:latin typeface="Calibri"/>
              </a:rPr>
              <a:t>Steady-state pay; sets the floor.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6224" y="1877832"/>
            <a:ext cx="521208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>
                <a:solidFill>
                  <a:srgbClr val="595959"/>
                </a:solidFill>
                <a:latin typeface="Calibri"/>
              </a:rPr>
              <a:t>Anchored in market data + tier band.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1184" y="2700792"/>
            <a:ext cx="274320" cy="7772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2664" y="2700792"/>
            <a:ext cx="22860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0E2841"/>
                </a:solidFill>
                <a:latin typeface="Calibri"/>
              </a:rPr>
              <a:t>Bonus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94384" y="2700792"/>
            <a:ext cx="32004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0">
                <a:solidFill>
                  <a:srgbClr val="202020"/>
                </a:solidFill>
                <a:latin typeface="Calibri"/>
              </a:rPr>
              <a:t>Annual variable comp.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6224" y="2700792"/>
            <a:ext cx="521208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>
                <a:solidFill>
                  <a:srgbClr val="595959"/>
                </a:solidFill>
                <a:latin typeface="Calibri"/>
              </a:rPr>
              <a:t>Common failure: moves only up, never with the value engine.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1184" y="3523752"/>
            <a:ext cx="274320" cy="7772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62664" y="3523752"/>
            <a:ext cx="22860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>
                <a:solidFill>
                  <a:srgbClr val="0E2841"/>
                </a:solidFill>
                <a:latin typeface="Calibri"/>
              </a:rPr>
              <a:t>Unit grants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94384" y="3523752"/>
            <a:ext cx="32004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0">
                <a:solidFill>
                  <a:srgbClr val="202020"/>
                </a:solidFill>
                <a:latin typeface="Calibri"/>
              </a:rPr>
              <a:t>Equity ownership.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6224" y="3523752"/>
            <a:ext cx="521208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>
                <a:solidFill>
                  <a:srgbClr val="595959"/>
                </a:solidFill>
                <a:latin typeface="Calibri"/>
              </a:rPr>
              <a:t>Allocation tool; tracks contribution to firm value over time.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1184" y="4346712"/>
            <a:ext cx="274320" cy="7772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2664" y="4601449"/>
            <a:ext cx="2286000" cy="26776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 dirty="0">
                <a:solidFill>
                  <a:srgbClr val="0E2841"/>
                </a:solidFill>
                <a:latin typeface="Calibri"/>
              </a:rPr>
              <a:t>SAR / phantom</a:t>
            </a:r>
            <a:r>
              <a:rPr lang="en-US" sz="15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lang="en-US" sz="1500" b="1" i="0" dirty="0">
                <a:solidFill>
                  <a:srgbClr val="00B0F0"/>
                </a:solidFill>
                <a:latin typeface="Calibri"/>
              </a:rPr>
              <a:t>(New)</a:t>
            </a:r>
            <a:endParaRPr sz="1500" b="1" i="0" dirty="0">
              <a:solidFill>
                <a:srgbClr val="00B0F0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94384" y="4346712"/>
            <a:ext cx="32004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0">
                <a:solidFill>
                  <a:srgbClr val="202020"/>
                </a:solidFill>
                <a:latin typeface="Calibri"/>
              </a:rPr>
              <a:t>Long-term value-linked award.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6224" y="4346712"/>
            <a:ext cx="521208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>
                <a:solidFill>
                  <a:srgbClr val="595959"/>
                </a:solidFill>
                <a:latin typeface="Calibri"/>
              </a:rPr>
              <a:t>Vesting tied to firm EBITDA + multiple growth.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1184" y="5169672"/>
            <a:ext cx="274320" cy="77724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2664" y="5424409"/>
            <a:ext cx="2286000" cy="267766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500" b="1" i="0" dirty="0">
                <a:solidFill>
                  <a:srgbClr val="0E2841"/>
                </a:solidFill>
                <a:latin typeface="Calibri"/>
              </a:rPr>
              <a:t>Deferred comp</a:t>
            </a:r>
            <a:r>
              <a:rPr lang="en-US" sz="1500" b="1" i="0" dirty="0">
                <a:solidFill>
                  <a:srgbClr val="0E2841"/>
                </a:solidFill>
                <a:latin typeface="Calibri"/>
              </a:rPr>
              <a:t>/Buy Out</a:t>
            </a:r>
            <a:endParaRPr sz="15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94384" y="5169672"/>
            <a:ext cx="3200400" cy="77724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300" b="0" i="0">
                <a:solidFill>
                  <a:srgbClr val="202020"/>
                </a:solidFill>
                <a:latin typeface="Calibri"/>
              </a:rPr>
              <a:t>Future obligation.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6224" y="5447492"/>
            <a:ext cx="5212080" cy="221599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200" b="0" i="1" dirty="0">
                <a:solidFill>
                  <a:srgbClr val="595959"/>
                </a:solidFill>
                <a:latin typeface="Calibri"/>
              </a:rPr>
              <a:t>Tool for retention and succession; balance-sheet weight</a:t>
            </a:r>
            <a:r>
              <a:rPr lang="en-US" sz="1200" b="0" i="1" dirty="0">
                <a:solidFill>
                  <a:srgbClr val="595959"/>
                </a:solidFill>
                <a:latin typeface="Calibri"/>
              </a:rPr>
              <a:t> (Even if unfunded)</a:t>
            </a:r>
            <a:r>
              <a:rPr sz="1200" b="0" i="1" dirty="0">
                <a:solidFill>
                  <a:srgbClr val="595959"/>
                </a:solidFill>
                <a:latin typeface="Calibri"/>
              </a:rPr>
              <a:t>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1184" y="5901192"/>
            <a:ext cx="11277295" cy="4572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25504" y="5901192"/>
            <a:ext cx="10728655" cy="4572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92D050"/>
                </a:solidFill>
                <a:latin typeface="Calibri"/>
              </a:rPr>
              <a:t>Tie awards to the levers that move enterprise value - not just origination.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5241" y="186862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VI  -  10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5764" y="590038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Capital Sponsor / PE - What Changes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EBITDA stops being internal scorekeeping and becomes a covenant.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5763" y="2110584"/>
            <a:ext cx="11277295" cy="11887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233172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1" i="0">
                <a:solidFill>
                  <a:srgbClr val="595959"/>
                </a:solidFill>
                <a:latin typeface="Calibri"/>
              </a:rPr>
              <a:t>Old equation (traditional partnership)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97480"/>
            <a:ext cx="10728655" cy="34471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1" i="0" dirty="0">
                <a:solidFill>
                  <a:srgbClr val="0E2841"/>
                </a:solidFill>
                <a:latin typeface="Calibri"/>
              </a:rPr>
              <a:t>Revenue x Margin  -&gt;  Partner draws  +  </a:t>
            </a:r>
            <a:r>
              <a:rPr lang="en-US" sz="2000" b="1" i="0" dirty="0">
                <a:solidFill>
                  <a:srgbClr val="0E2841"/>
                </a:solidFill>
                <a:latin typeface="Calibri"/>
              </a:rPr>
              <a:t>Debt Service(?) + </a:t>
            </a:r>
            <a:r>
              <a:rPr sz="2000" b="1" i="0" dirty="0">
                <a:solidFill>
                  <a:srgbClr val="0E2841"/>
                </a:solidFill>
                <a:latin typeface="Calibri"/>
              </a:rPr>
              <a:t>Capital retention</a:t>
            </a:r>
            <a:r>
              <a:rPr lang="en-US" sz="2000" b="1" i="0" dirty="0">
                <a:solidFill>
                  <a:srgbClr val="0E2841"/>
                </a:solidFill>
                <a:latin typeface="Calibri"/>
              </a:rPr>
              <a:t> + Partner Return</a:t>
            </a:r>
            <a:endParaRPr sz="20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3520440"/>
            <a:ext cx="11277295" cy="13716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1" i="0">
                <a:solidFill>
                  <a:srgbClr val="92D050"/>
                </a:solidFill>
                <a:latin typeface="Calibri"/>
              </a:rPr>
              <a:t>New equation (sponsored firm)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023360"/>
            <a:ext cx="10728655" cy="7315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i="0" dirty="0">
                <a:solidFill>
                  <a:srgbClr val="FFFFFF"/>
                </a:solidFill>
                <a:latin typeface="Calibri"/>
              </a:rPr>
              <a:t>Revenue x Margin  -&gt;  Debt service  +  Sponsor preferred return  +  </a:t>
            </a:r>
            <a:r>
              <a:rPr sz="1800" b="1" i="0" dirty="0" err="1">
                <a:solidFill>
                  <a:srgbClr val="FFFFFF"/>
                </a:solidFill>
                <a:latin typeface="Calibri"/>
              </a:rPr>
              <a:t>Mgmt</a:t>
            </a:r>
            <a:r>
              <a:rPr sz="1800" b="1" i="0" dirty="0">
                <a:solidFill>
                  <a:srgbClr val="FFFFFF"/>
                </a:solidFill>
                <a:latin typeface="Calibri"/>
              </a:rPr>
              <a:t> equity (rolled + new)  +  Partner comp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3703320" cy="13716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57200" y="5120640"/>
            <a:ext cx="54864" cy="13716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" y="5212080"/>
            <a:ext cx="34290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2841"/>
                </a:solidFill>
                <a:latin typeface="Calibri"/>
              </a:rPr>
              <a:t>Board governance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577840"/>
            <a:ext cx="342900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202020"/>
                </a:solidFill>
                <a:latin typeface="Calibri"/>
              </a:rPr>
              <a:t>Composition, quarterly cadence, partner additions board-approved.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97680" y="5120640"/>
            <a:ext cx="3703320" cy="13716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297680" y="5120640"/>
            <a:ext cx="54864" cy="13716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80560" y="5212080"/>
            <a:ext cx="34290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2841"/>
                </a:solidFill>
                <a:latin typeface="Calibri"/>
              </a:rPr>
              <a:t>Income partner bench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80560" y="5577840"/>
            <a:ext cx="342900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202020"/>
                </a:solidFill>
                <a:latin typeface="Calibri"/>
              </a:rPr>
              <a:t>Becomes the de-facto growth tier - equity is now the sponsor's.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38160" y="5120640"/>
            <a:ext cx="3703320" cy="13716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138160" y="5120640"/>
            <a:ext cx="54864" cy="13716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21040" y="5212080"/>
            <a:ext cx="34290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0E2841"/>
                </a:solidFill>
                <a:latin typeface="Calibri"/>
              </a:rPr>
              <a:t>MP's job under sponsor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5577840"/>
            <a:ext cx="342900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0" dirty="0">
                <a:solidFill>
                  <a:srgbClr val="202020"/>
                </a:solidFill>
                <a:latin typeface="Calibri"/>
              </a:rPr>
              <a:t>Own the operating plan; defend long-term drivers from short-term EBITDA pressure.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4457" y="164592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VI  -  CAPITAL STRUCTURES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457" y="571530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Capital Structures We See in the Market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" y="1679430"/>
            <a:ext cx="2560320" cy="11430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7220" y="1691640"/>
            <a:ext cx="2377440" cy="1143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 dirty="0">
                <a:solidFill>
                  <a:srgbClr val="FFFFFF"/>
                </a:solidFill>
                <a:latin typeface="Calibri"/>
              </a:rPr>
              <a:t>Traditional partnership</a:t>
            </a:r>
          </a:p>
        </p:txBody>
      </p:sp>
      <p:sp>
        <p:nvSpPr>
          <p:cNvPr id="9" name="Rectangle 8"/>
          <p:cNvSpPr/>
          <p:nvPr/>
        </p:nvSpPr>
        <p:spPr>
          <a:xfrm>
            <a:off x="3063240" y="1691640"/>
            <a:ext cx="5486400" cy="11430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64408" y="2024839"/>
            <a:ext cx="521208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202020"/>
                </a:solidFill>
                <a:latin typeface="Calibri"/>
              </a:rPr>
              <a:t>Buy-in + earn-out via comp; capital retained for reinvestment. Larson &amp; Reed today.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95360" y="1691640"/>
            <a:ext cx="3136392" cy="1143000"/>
          </a:xfrm>
          <a:prstGeom prst="rect">
            <a:avLst/>
          </a:prstGeom>
          <a:solidFill>
            <a:srgbClr val="F2F2F2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732520" y="2029230"/>
            <a:ext cx="2880360" cy="4678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1" dirty="0">
                <a:solidFill>
                  <a:srgbClr val="595959"/>
                </a:solidFill>
                <a:latin typeface="Calibri"/>
              </a:rPr>
              <a:t>- No outside capital </a:t>
            </a:r>
            <a:r>
              <a:rPr lang="en-US" sz="1400" b="0" i="1" dirty="0">
                <a:solidFill>
                  <a:srgbClr val="595959"/>
                </a:solidFill>
                <a:latin typeface="Calibri"/>
              </a:rPr>
              <a:t>– Capital retained by a hold back on distributions</a:t>
            </a:r>
            <a:endParaRPr sz="1400" b="0" i="1" dirty="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2880360"/>
            <a:ext cx="2560320" cy="11430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2880360"/>
            <a:ext cx="2377440" cy="1143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ESOP / IRC Sec.1042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63240" y="2880360"/>
            <a:ext cx="5486400" cy="11430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264408" y="3156394"/>
            <a:ext cx="521208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202020"/>
                </a:solidFill>
                <a:latin typeface="Calibri"/>
              </a:rPr>
              <a:t>Employee-owned via leveraged ESOP; sellers may defer capital gains via Sec.1042 election and reinvested proceeds.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595360" y="2880360"/>
            <a:ext cx="3136392" cy="1143000"/>
          </a:xfrm>
          <a:prstGeom prst="rect">
            <a:avLst/>
          </a:prstGeom>
          <a:solidFill>
            <a:srgbClr val="F2F2F2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32520" y="3110228"/>
            <a:ext cx="2880360" cy="683264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1" dirty="0">
                <a:solidFill>
                  <a:srgbClr val="595959"/>
                </a:solidFill>
                <a:latin typeface="Calibri"/>
              </a:rPr>
              <a:t>Illustrative tranches: </a:t>
            </a:r>
            <a:r>
              <a:rPr lang="en-US" sz="1400" b="0" i="1" dirty="0">
                <a:solidFill>
                  <a:srgbClr val="595959"/>
                </a:solidFill>
                <a:latin typeface="Calibri"/>
              </a:rPr>
              <a:t>40% </a:t>
            </a:r>
            <a:r>
              <a:rPr sz="1400" b="0" i="1" dirty="0">
                <a:solidFill>
                  <a:srgbClr val="595959"/>
                </a:solidFill>
                <a:latin typeface="Calibri"/>
              </a:rPr>
              <a:t>then </a:t>
            </a:r>
            <a:r>
              <a:rPr lang="en-US" sz="1400" b="0" i="1" dirty="0">
                <a:solidFill>
                  <a:srgbClr val="595959"/>
                </a:solidFill>
                <a:latin typeface="Calibri"/>
              </a:rPr>
              <a:t>60%</a:t>
            </a:r>
            <a:r>
              <a:rPr lang="en-US" sz="1400" i="1" dirty="0">
                <a:solidFill>
                  <a:srgbClr val="595959"/>
                </a:solidFill>
                <a:latin typeface="Calibri"/>
              </a:rPr>
              <a:t> (after initial tranche warrants used in second transaction)</a:t>
            </a:r>
            <a:endParaRPr sz="1400" b="0" i="1" dirty="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7200" y="4069080"/>
            <a:ext cx="2560320" cy="11430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069080"/>
            <a:ext cx="2377440" cy="1143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PE recap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63240" y="4069080"/>
            <a:ext cx="5486400" cy="11430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246120" y="4375892"/>
            <a:ext cx="521208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202020"/>
                </a:solidFill>
                <a:latin typeface="Calibri"/>
              </a:rPr>
              <a:t>Sponsor takes majority or significant minority; sellers roll equity, often plus warrants and earn-outs.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595360" y="4069080"/>
            <a:ext cx="3136392" cy="1143000"/>
          </a:xfrm>
          <a:prstGeom prst="rect">
            <a:avLst/>
          </a:prstGeom>
          <a:solidFill>
            <a:srgbClr val="F2F2F2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732520" y="4406670"/>
            <a:ext cx="2880360" cy="4678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Illustrative warrant value: ~$30M growing to ~$90M over 10 yrs.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5257800"/>
            <a:ext cx="2560320" cy="11430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5257800"/>
            <a:ext cx="2377440" cy="11430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Hybrids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63240" y="5257800"/>
            <a:ext cx="5486400" cy="114300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246120" y="5564612"/>
            <a:ext cx="521208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202020"/>
                </a:solidFill>
                <a:latin typeface="Calibri"/>
              </a:rPr>
              <a:t>Minority recap, growth-capital injections</a:t>
            </a:r>
            <a:r>
              <a:rPr lang="en-US" sz="1600" b="0" i="0" dirty="0">
                <a:solidFill>
                  <a:srgbClr val="202020"/>
                </a:solidFill>
                <a:latin typeface="Calibri"/>
              </a:rPr>
              <a:t> (family office)</a:t>
            </a:r>
            <a:r>
              <a:rPr sz="1600" b="0" i="0" dirty="0">
                <a:solidFill>
                  <a:srgbClr val="202020"/>
                </a:solidFill>
                <a:latin typeface="Calibri"/>
              </a:rPr>
              <a:t>, holding-company rollups</a:t>
            </a:r>
            <a:r>
              <a:rPr lang="en-US" sz="1600" dirty="0">
                <a:solidFill>
                  <a:srgbClr val="202020"/>
                </a:solidFill>
                <a:latin typeface="Calibri"/>
              </a:rPr>
              <a:t>. </a:t>
            </a:r>
            <a:endParaRPr sz="1600" b="0" i="0" dirty="0">
              <a:solidFill>
                <a:srgbClr val="202020"/>
              </a:solidFill>
              <a:latin typeface="Calibri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595360" y="5257800"/>
            <a:ext cx="3136392" cy="1143000"/>
          </a:xfrm>
          <a:prstGeom prst="rect">
            <a:avLst/>
          </a:prstGeom>
          <a:solidFill>
            <a:srgbClr val="F2F2F2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732520" y="5595390"/>
            <a:ext cx="2880360" cy="4678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Common in mid-market consolidation plays.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4456" y="153416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VI  -  COMPARATIVE CASH 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456" y="633984"/>
            <a:ext cx="11277295" cy="43704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600" b="1" i="0">
                <a:solidFill>
                  <a:schemeClr val="bg1"/>
                </a:solidFill>
                <a:latin typeface="Calibri"/>
              </a:rPr>
              <a:t>Senior Partner Cash - Partnership vs. Sponsored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457" y="16230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300" b="0" i="1" dirty="0">
                <a:solidFill>
                  <a:srgbClr val="595959"/>
                </a:solidFill>
                <a:latin typeface="Calibri"/>
              </a:rPr>
              <a:t>Illustrative. A capital event accelerates wealth realization but compresses go-forward comp ratio.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368515"/>
              </p:ext>
            </p:extLst>
          </p:nvPr>
        </p:nvGraphicFramePr>
        <p:xfrm>
          <a:off x="457200" y="2057400"/>
          <a:ext cx="1127455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9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Senior partner cash (illustrative)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Traditional Partnership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Recap / ESOP / PE</a:t>
                      </a:r>
                    </a:p>
                  </a:txBody>
                  <a:tcPr marL="64008" marR="64008" marT="36576" marB="36576"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02020"/>
                          </a:solidFill>
                          <a:latin typeface="Calibri"/>
                        </a:rPr>
                        <a:t>Year 1 - base + bonus + distributions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~$11.0M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~$15.5M (incl. transaction proceeds)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202020"/>
                          </a:solidFill>
                          <a:latin typeface="Calibri"/>
                        </a:rPr>
                        <a:t>Year 5 - ongoing comp + reinvestment returns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~$15.5M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02020"/>
                          </a:solidFill>
                          <a:latin typeface="Calibri"/>
                        </a:rPr>
                        <a:t>~$36.0M (recap year, second tranche)</a:t>
                      </a:r>
                    </a:p>
                  </a:txBody>
                  <a:tcPr marL="64008" marR="64008" marT="36576" marB="36576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sz="1400" b="1" dirty="0">
                          <a:solidFill>
                            <a:srgbClr val="202020"/>
                          </a:solidFill>
                          <a:latin typeface="Calibri"/>
                        </a:rPr>
                        <a:t>Year 10 - cumulative including warrants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rgbClr val="202020"/>
                          </a:solidFill>
                          <a:latin typeface="Calibri"/>
                        </a:rPr>
                        <a:t>~$140M cumulative</a:t>
                      </a:r>
                      <a:r>
                        <a:rPr lang="en-US" sz="1400" dirty="0">
                          <a:solidFill>
                            <a:srgbClr val="202020"/>
                          </a:solidFill>
                          <a:latin typeface="Calibri"/>
                        </a:rPr>
                        <a:t> (additional deferred compensation follows)</a:t>
                      </a:r>
                      <a:endParaRPr sz="1400" dirty="0">
                        <a:solidFill>
                          <a:srgbClr val="202020"/>
                        </a:solidFill>
                        <a:latin typeface="Calibri"/>
                      </a:endParaRP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dirty="0">
                          <a:solidFill>
                            <a:srgbClr val="202020"/>
                          </a:solidFill>
                          <a:latin typeface="Calibri"/>
                        </a:rPr>
                        <a:t>~$200M cumulative + warrant value</a:t>
                      </a:r>
                    </a:p>
                  </a:txBody>
                  <a:tcPr marL="64008" marR="64008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457200" y="5349240"/>
            <a:ext cx="11277295" cy="100584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486400"/>
            <a:ext cx="1072865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b="1" i="0">
                <a:solidFill>
                  <a:srgbClr val="92D050"/>
                </a:solidFill>
                <a:latin typeface="Calibri"/>
              </a:rPr>
              <a:t>Punchline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760720"/>
            <a:ext cx="1072865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 dirty="0">
                <a:solidFill>
                  <a:srgbClr val="FFFFFF"/>
                </a:solidFill>
                <a:latin typeface="Calibri"/>
              </a:rPr>
              <a:t>A capital event accelerates senior wealth realization but compresses the go-forward partner comp ratio. </a:t>
            </a:r>
            <a:r>
              <a:rPr lang="en-US" sz="1400" b="0" i="1" dirty="0">
                <a:solidFill>
                  <a:srgbClr val="FFFFFF"/>
                </a:solidFill>
                <a:latin typeface="Calibri"/>
              </a:rPr>
              <a:t> On a NPV basis the models can look very similar – Same firm different value distribution models. </a:t>
            </a:r>
            <a:endParaRPr sz="1400" b="0" i="1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201552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 dirty="0">
                <a:solidFill>
                  <a:srgbClr val="0E2841"/>
                </a:solidFill>
                <a:latin typeface="Calibri"/>
              </a:rPr>
              <a:t>MODULE VII  -  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106" y="653250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>
                <a:solidFill>
                  <a:schemeClr val="bg1"/>
                </a:solidFill>
                <a:latin typeface="Calibri"/>
              </a:rPr>
              <a:t>Partner Accountability - Annual + Long-Term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8760"/>
            <a:ext cx="11277295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Calibri"/>
              </a:rPr>
              <a:t>Not symmetric. Some partners move enterprise value. Some defend it. Some drain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103120"/>
            <a:ext cx="5577840" cy="329184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9" name="TextBox 8"/>
          <p:cNvSpPr txBox="1"/>
          <p:nvPr/>
        </p:nvSpPr>
        <p:spPr>
          <a:xfrm>
            <a:off x="731520" y="2286000"/>
            <a:ext cx="502920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1" i="0">
                <a:solidFill>
                  <a:srgbClr val="0E2841"/>
                </a:solidFill>
                <a:latin typeface="Calibri"/>
              </a:rPr>
              <a:t>ANNUAL SCORECARD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50292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i="0">
                <a:solidFill>
                  <a:srgbClr val="0E2841"/>
                </a:solidFill>
                <a:latin typeface="Calibri"/>
              </a:rPr>
              <a:t>What the partner did this year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00400"/>
            <a:ext cx="5029200" cy="1713546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>
                <a:solidFill>
                  <a:srgbClr val="0E2841"/>
                </a:solidFill>
                <a:latin typeface="Calibri"/>
              </a:rPr>
              <a:t>*  </a:t>
            </a:r>
            <a:r>
              <a:rPr>
                <a:solidFill>
                  <a:srgbClr val="202020"/>
                </a:solidFill>
                <a:latin typeface="Calibri"/>
              </a:rPr>
              <a:t>Origination, retention, realization, utilization (familiar).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>
                <a:solidFill>
                  <a:srgbClr val="0E2841"/>
                </a:solidFill>
                <a:latin typeface="Calibri"/>
              </a:rPr>
              <a:t>*  </a:t>
            </a:r>
            <a:r>
              <a:rPr>
                <a:solidFill>
                  <a:srgbClr val="202020"/>
                </a:solidFill>
                <a:latin typeface="Calibri"/>
              </a:rPr>
              <a:t>Add: contribution to firm-level value drivers.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>
                <a:solidFill>
                  <a:srgbClr val="0E2841"/>
                </a:solidFill>
                <a:latin typeface="Calibri"/>
              </a:rPr>
              <a:t>*  </a:t>
            </a:r>
            <a:r>
              <a:rPr>
                <a:solidFill>
                  <a:srgbClr val="202020"/>
                </a:solidFill>
                <a:latin typeface="Calibri"/>
              </a:rPr>
              <a:t>Service-line growth, margin contribution, talent build, succession.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2103120"/>
            <a:ext cx="5577840" cy="329184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TextBox 12"/>
          <p:cNvSpPr txBox="1"/>
          <p:nvPr/>
        </p:nvSpPr>
        <p:spPr>
          <a:xfrm>
            <a:off x="6492240" y="2286000"/>
            <a:ext cx="502920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1" i="0">
                <a:solidFill>
                  <a:srgbClr val="92D050"/>
                </a:solidFill>
                <a:latin typeface="Calibri"/>
              </a:rPr>
              <a:t>LONG-TERM VALUE LENS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39" y="2606040"/>
            <a:ext cx="5156421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i="0" dirty="0">
                <a:solidFill>
                  <a:srgbClr val="FFFFFF"/>
                </a:solidFill>
                <a:latin typeface="Calibri"/>
              </a:rPr>
              <a:t>What the partner moves over a decade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200400"/>
            <a:ext cx="5029200" cy="1713546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>
                <a:solidFill>
                  <a:srgbClr val="92D050"/>
                </a:solidFill>
                <a:latin typeface="Calibri"/>
              </a:rPr>
              <a:t>*  </a:t>
            </a:r>
            <a:r>
              <a:rPr>
                <a:solidFill>
                  <a:srgbClr val="FFFFFF"/>
                </a:solidFill>
                <a:latin typeface="Calibri"/>
              </a:rPr>
              <a:t>Role in moving firm EBITDA and multiple.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>
                <a:solidFill>
                  <a:srgbClr val="92D050"/>
                </a:solidFill>
                <a:latin typeface="Calibri"/>
              </a:rPr>
              <a:t>*  </a:t>
            </a:r>
            <a:r>
              <a:rPr>
                <a:solidFill>
                  <a:srgbClr val="FFFFFF"/>
                </a:solidFill>
                <a:latin typeface="Calibri"/>
              </a:rPr>
              <a:t>Tie phantom / SAR vesting and unit grants to long-term scorecard, not just tenure.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b="1">
                <a:solidFill>
                  <a:srgbClr val="92D050"/>
                </a:solidFill>
                <a:latin typeface="Calibri"/>
              </a:rPr>
              <a:t>*  </a:t>
            </a:r>
            <a:r>
              <a:rPr>
                <a:solidFill>
                  <a:srgbClr val="FFFFFF"/>
                </a:solidFill>
                <a:latin typeface="Calibri"/>
              </a:rPr>
              <a:t>From "my book" to "my contribution to enterprise value."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623560"/>
            <a:ext cx="11277295" cy="64008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5623560"/>
            <a:ext cx="10728655" cy="64008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1600" b="1" i="1">
                <a:solidFill>
                  <a:srgbClr val="0E2841"/>
                </a:solidFill>
                <a:latin typeface="Calibri"/>
              </a:rPr>
              <a:t>From compensation-as-recognition  -&gt;  to compensation-as-allocation.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159206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9144" bIns="9144" rtlCol="0" anchor="ctr"/>
          <a:lstStyle/>
          <a:p>
            <a:pPr algn="ctr"/>
            <a:r>
              <a:rPr sz="1100" b="1">
                <a:solidFill>
                  <a:srgbClr val="0E2841"/>
                </a:solidFill>
                <a:latin typeface="Calibri"/>
              </a:rPr>
              <a:t>MODULE VIII  -  HOMEWORK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106" y="647010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i="0" dirty="0">
                <a:solidFill>
                  <a:schemeClr val="bg1"/>
                </a:solidFill>
                <a:latin typeface="Calibri"/>
              </a:rPr>
              <a:t>Three Diagnostic Questions for Your Firm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" y="1556266"/>
            <a:ext cx="11277295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0" i="1" dirty="0">
                <a:solidFill>
                  <a:srgbClr val="595959"/>
                </a:solidFill>
                <a:latin typeface="Calibri"/>
              </a:rPr>
              <a:t>The only homework.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103120"/>
            <a:ext cx="914400" cy="118872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" y="2103120"/>
            <a:ext cx="914400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400" b="1" i="0">
                <a:solidFill>
                  <a:srgbClr val="92D050"/>
                </a:solidFill>
                <a:latin typeface="Calibri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71599" y="2103120"/>
            <a:ext cx="10362895" cy="11887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54480" y="2240280"/>
            <a:ext cx="9997135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1" i="0">
                <a:solidFill>
                  <a:srgbClr val="70AD47"/>
                </a:solidFill>
                <a:latin typeface="Calibri"/>
              </a:rPr>
              <a:t>CAPACITY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2560320"/>
            <a:ext cx="9997135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1" dirty="0">
                <a:solidFill>
                  <a:srgbClr val="202020"/>
                </a:solidFill>
                <a:latin typeface="Calibri"/>
              </a:rPr>
              <a:t>At our current growth x margin, what is our 5-year partner capacity - and how does that compare to the partner additions we have already promised?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3429000"/>
            <a:ext cx="914400" cy="118872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" y="3429000"/>
            <a:ext cx="914400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400" b="1" i="0">
                <a:solidFill>
                  <a:srgbClr val="92D050"/>
                </a:solidFill>
                <a:latin typeface="Calibri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3429000"/>
            <a:ext cx="10362895" cy="11887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54480" y="3566160"/>
            <a:ext cx="9997135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1" i="0">
                <a:solidFill>
                  <a:srgbClr val="70AD47"/>
                </a:solidFill>
                <a:latin typeface="Calibri"/>
              </a:rPr>
              <a:t>OBLIGATIONS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886200"/>
            <a:ext cx="9997135" cy="28315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1">
                <a:solidFill>
                  <a:srgbClr val="202020"/>
                </a:solidFill>
                <a:latin typeface="Calibri"/>
              </a:rPr>
              <a:t>Are our deferred comp + capital + phantom obligations funded, or are we relying on growth to outrun them?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754880"/>
            <a:ext cx="914400" cy="118872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7200" y="4754880"/>
            <a:ext cx="914400" cy="11887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4400" b="1" i="0">
                <a:solidFill>
                  <a:srgbClr val="92D050"/>
                </a:solidFill>
                <a:latin typeface="Calibri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371600" y="4754880"/>
            <a:ext cx="10362895" cy="1188720"/>
          </a:xfrm>
          <a:prstGeom prst="rect">
            <a:avLst/>
          </a:prstGeom>
          <a:solidFill>
            <a:srgbClr val="FAF8FC"/>
          </a:solidFill>
          <a:ln w="6350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554480" y="4892040"/>
            <a:ext cx="9997135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b="1" i="0">
                <a:solidFill>
                  <a:srgbClr val="70AD47"/>
                </a:solidFill>
                <a:latin typeface="Calibri"/>
              </a:rPr>
              <a:t>AWARDS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5212080"/>
            <a:ext cx="9997135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600" b="0" i="1">
                <a:solidFill>
                  <a:srgbClr val="202020"/>
                </a:solidFill>
                <a:latin typeface="Calibri"/>
              </a:rPr>
              <a:t>Does our award system actually reward the levers that move enterprise value - or does it reward what we measured ten years ago?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080760"/>
            <a:ext cx="11277295" cy="28315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b="0" i="1" dirty="0">
                <a:solidFill>
                  <a:srgbClr val="595959"/>
                </a:solidFill>
                <a:latin typeface="Calibri"/>
              </a:rPr>
              <a:t>PE-backed firms answer for their sponsor. Traditional firms answer for the next generation. Same questions, different audience.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9A99-68FC-7E22-9B3D-CB811C1C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11277295" cy="128016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8000" b="1" i="0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3200400"/>
            <a:ext cx="2130552" cy="54864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3377971"/>
            <a:ext cx="11277295" cy="46782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ctr"/>
            <a:r>
              <a:rPr sz="2800" b="0" i="1" dirty="0">
                <a:solidFill>
                  <a:srgbClr val="92D050"/>
                </a:solidFill>
                <a:latin typeface="Calibri"/>
              </a:rPr>
              <a:t>CPA Firm Economics  -  Partner Capacity  -  Capital Allocation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895447" y="4297680"/>
            <a:ext cx="640080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895447" y="4434840"/>
            <a:ext cx="6400800" cy="4572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200" b="1" i="0">
                <a:solidFill>
                  <a:srgbClr val="0E2841"/>
                </a:solidFill>
                <a:latin typeface="Calibri"/>
              </a:rPr>
              <a:t>Brian Blaha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5447" y="4892040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Calibri"/>
              </a:rPr>
              <a:t>Winding River Consulting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5447" y="5257800"/>
            <a:ext cx="6400800" cy="3657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400" b="0" i="0">
                <a:solidFill>
                  <a:srgbClr val="0E2841"/>
                </a:solidFill>
                <a:latin typeface="Calibri"/>
              </a:rPr>
              <a:t>bblaha@windingriverconsulting.com</a:t>
            </a:r>
          </a:p>
        </p:txBody>
      </p:sp>
    </p:spTree>
    <p:extLst>
      <p:ext uri="{BB962C8B-B14F-4D97-AF65-F5344CB8AC3E}">
        <p14:creationId xmlns:p14="http://schemas.microsoft.com/office/powerpoint/2010/main" val="2816722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06" y="716255"/>
            <a:ext cx="4320318" cy="17985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41E972-4740-448A-536C-155B1350A44F}"/>
              </a:ext>
            </a:extLst>
          </p:cNvPr>
          <p:cNvSpPr/>
          <p:nvPr/>
        </p:nvSpPr>
        <p:spPr>
          <a:xfrm>
            <a:off x="6428640" y="1293644"/>
            <a:ext cx="4756727" cy="4599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63CA7BB-7F87-32C3-3D77-1CE26A5AE58D}"/>
              </a:ext>
            </a:extLst>
          </p:cNvPr>
          <p:cNvSpPr txBox="1">
            <a:spLocks/>
          </p:cNvSpPr>
          <p:nvPr/>
        </p:nvSpPr>
        <p:spPr>
          <a:xfrm>
            <a:off x="8388698" y="610217"/>
            <a:ext cx="2456873" cy="6147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A015D70-671F-BEC6-1B26-E87EF5019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006" y="3418184"/>
            <a:ext cx="6415574" cy="2475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the QR Code</a:t>
            </a:r>
          </a:p>
          <a:p>
            <a:pPr>
              <a:lnSpc>
                <a:spcPct val="120000"/>
              </a:lnSpc>
            </a:pPr>
            <a:br>
              <a:rPr lang="en-US" sz="1600" b="1" dirty="0">
                <a:latin typeface="Century Gothic" panose="020B0502020202020204" pitchFamily="34" charset="0"/>
              </a:rPr>
            </a:br>
            <a:r>
              <a:rPr lang="en-US" sz="2800" spc="300" dirty="0">
                <a:latin typeface="Century Gothic" panose="020B0502020202020204" pitchFamily="34" charset="0"/>
              </a:rPr>
              <a:t>To complete our survey</a:t>
            </a:r>
          </a:p>
          <a:p>
            <a:pPr>
              <a:lnSpc>
                <a:spcPct val="120000"/>
              </a:lnSpc>
            </a:pPr>
            <a:r>
              <a:rPr lang="en-US" sz="2800" spc="300" dirty="0">
                <a:latin typeface="Century Gothic" panose="020B0502020202020204" pitchFamily="34" charset="0"/>
              </a:rPr>
              <a:t>and receive CPE credits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C5FD8A-28CF-016E-21B8-30139322E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053" y="5689748"/>
            <a:ext cx="1256761" cy="1116070"/>
          </a:xfrm>
          <a:prstGeom prst="rect">
            <a:avLst/>
          </a:prstGeom>
        </p:spPr>
      </p:pic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08B80B43-394A-3EA8-0F8C-D6B3A4572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3272" y="1727200"/>
            <a:ext cx="3721099" cy="372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5826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rgound">
  <a:themeElements>
    <a:clrScheme name="WRC 1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ackground">
  <a:themeElements>
    <a:clrScheme name="Custom 40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sour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3D6E633-4173-4587-9C14-93A1771897D2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b5d5bc9a-95a6-4ea4-a250-be43b9a8a572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CBC77AA26464A80CDE7109AE5BF07" ma:contentTypeVersion="13" ma:contentTypeDescription="Create a new document." ma:contentTypeScope="" ma:versionID="5aa18b29c14926df67e68124d734edfb">
  <xsd:schema xmlns:xsd="http://www.w3.org/2001/XMLSchema" xmlns:xs="http://www.w3.org/2001/XMLSchema" xmlns:p="http://schemas.microsoft.com/office/2006/metadata/properties" xmlns:ns2="18b43a46-12fa-42e1-aa51-1a706ba37d9c" xmlns:ns3="3d4605a3-51d9-4e8b-9c52-7f93f9ee9ed4" targetNamespace="http://schemas.microsoft.com/office/2006/metadata/properties" ma:root="true" ma:fieldsID="adbf8859a51b15b8904f2f83c3018ca7" ns2:_="" ns3:_="">
    <xsd:import namespace="18b43a46-12fa-42e1-aa51-1a706ba37d9c"/>
    <xsd:import namespace="3d4605a3-51d9-4e8b-9c52-7f93f9ee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3a46-12fa-42e1-aa51-1a706ba37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7f6ea1-1079-435c-a896-4e5d7f7f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605a3-51d9-4e8b-9c52-7f93f9ee9ed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c726db-9cfb-4de7-81b3-497660abacb6}" ma:internalName="TaxCatchAll" ma:showField="CatchAllData" ma:web="3d4605a3-51d9-4e8b-9c52-7f93f9ee9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b43a46-12fa-42e1-aa51-1a706ba37d9c">
      <Terms xmlns="http://schemas.microsoft.com/office/infopath/2007/PartnerControls"/>
    </lcf76f155ced4ddcb4097134ff3c332f>
    <TaxCatchAll xmlns="3d4605a3-51d9-4e8b-9c52-7f93f9ee9ed4" xsi:nil="true"/>
  </documentManagement>
</p:properties>
</file>

<file path=customXml/itemProps1.xml><?xml version="1.0" encoding="utf-8"?>
<ds:datastoreItem xmlns:ds="http://schemas.openxmlformats.org/officeDocument/2006/customXml" ds:itemID="{CA7BB684-E674-4A24-BA20-83B1C9CC5A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3BBE9C-EB53-4AC1-BC57-86D05B6459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b43a46-12fa-42e1-aa51-1a706ba37d9c"/>
    <ds:schemaRef ds:uri="3d4605a3-51d9-4e8b-9c52-7f93f9ee9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271A58-C4EA-463F-AD6D-5A3F19BA2801}">
  <ds:schemaRefs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3d4605a3-51d9-4e8b-9c52-7f93f9ee9ed4"/>
    <ds:schemaRef ds:uri="http://schemas.microsoft.com/office/infopath/2007/PartnerControls"/>
    <ds:schemaRef ds:uri="18b43a46-12fa-42e1-aa51-1a706ba37d9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3747</TotalTime>
  <Words>2247</Words>
  <Application>Microsoft Office PowerPoint</Application>
  <PresentationFormat>Widescreen</PresentationFormat>
  <Paragraphs>327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White Backrgound</vt:lpstr>
      <vt:lpstr>Custom Design</vt:lpstr>
      <vt:lpstr>Dark Background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naufalfikrana1212</dc:creator>
  <cp:lastModifiedBy>Brian Blaha</cp:lastModifiedBy>
  <cp:revision>123</cp:revision>
  <dcterms:created xsi:type="dcterms:W3CDTF">2025-05-22T04:25:35Z</dcterms:created>
  <dcterms:modified xsi:type="dcterms:W3CDTF">2026-09-25T17:51:28Z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0x010100A5ACBC77AA26464A80CDE7109AE5BF07</vt:lpwstr>
  </property>
  <property fmtid="{D5CDD505-2E9C-101B-9397-08002B2CF9AE}" pid="3" name="MediaServiceImageTags">
    <vt:lpwstr/>
  </property>
</Properties>
</file>