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3" r:id="rId5"/>
    <p:sldMasterId id="2147483670" r:id="rId6"/>
    <p:sldMasterId id="2147483712" r:id="rId7"/>
  </p:sldMasterIdLst>
  <p:notesMasterIdLst>
    <p:notesMasterId r:id="rId25"/>
  </p:notesMasterIdLst>
  <p:sldIdLst>
    <p:sldId id="271" r:id="rId8"/>
    <p:sldId id="264" r:id="rId9"/>
    <p:sldId id="275" r:id="rId10"/>
    <p:sldId id="276" r:id="rId11"/>
    <p:sldId id="277" r:id="rId12"/>
    <p:sldId id="278" r:id="rId13"/>
    <p:sldId id="258" r:id="rId14"/>
    <p:sldId id="259" r:id="rId15"/>
    <p:sldId id="291" r:id="rId16"/>
    <p:sldId id="292" r:id="rId17"/>
    <p:sldId id="293" r:id="rId18"/>
    <p:sldId id="261" r:id="rId19"/>
    <p:sldId id="294" r:id="rId20"/>
    <p:sldId id="288" r:id="rId21"/>
    <p:sldId id="263" r:id="rId22"/>
    <p:sldId id="295" r:id="rId23"/>
    <p:sldId id="29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5" dt="2026-09-25T17:16:10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773"/>
    <p:restoredTop sz="96443"/>
  </p:normalViewPr>
  <p:slideViewPr>
    <p:cSldViewPr snapToGrid="0" showGuides="1">
      <p:cViewPr varScale="1">
        <p:scale>
          <a:sx n="49" d="100"/>
          <a:sy n="49" d="100"/>
        </p:scale>
        <p:origin x="72" y="3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256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00000000-0000-0000-0000-000000000000}"/>
    <pc:docChg chg="modSld">
      <pc:chgData name="" userId="" providerId="" clId="Web-{00000000-0000-0000-0000-000000000000}" dt="2026-09-25T17:16:01.450" v="5" actId="20577"/>
      <pc:docMkLst>
        <pc:docMk/>
      </pc:docMkLst>
      <pc:sldChg chg="modSp">
        <pc:chgData name="" userId="" providerId="" clId="Web-{00000000-0000-0000-0000-000000000000}" dt="2026-09-25T17:16:01.450" v="5" actId="20577"/>
        <pc:sldMkLst>
          <pc:docMk/>
          <pc:sldMk cId="234380211" sldId="271"/>
        </pc:sldMkLst>
        <pc:spChg chg="mod">
          <ac:chgData name="" userId="" providerId="" clId="Web-{00000000-0000-0000-0000-000000000000}" dt="2026-09-25T17:16:01.450" v="5" actId="20577"/>
          <ac:spMkLst>
            <pc:docMk/>
            <pc:sldMk cId="234380211" sldId="271"/>
            <ac:spMk id="14" creationId="{5506FD72-53E1-841E-42BC-94609E193769}"/>
          </ac:spMkLst>
        </pc:spChg>
      </pc:sldChg>
    </pc:docChg>
  </pc:docChgLst>
  <pc:docChgLst>
    <pc:chgData name="Reine Evans-Roskos" userId="S::revans@windingriverconsulting.com::7f08c416-167d-47cb-b9c8-e1810c07650a" providerId="AD" clId="Web-{00000000-0000-0000-0000-000000000000}"/>
    <pc:docChg chg="sldOrd">
      <pc:chgData name="Reine Evans-Roskos" userId="S::revans@windingriverconsulting.com::7f08c416-167d-47cb-b9c8-e1810c07650a" providerId="AD" clId="Web-{00000000-0000-0000-0000-000000000000}" dt="2026-09-25T17:16:10.997" v="0"/>
      <pc:docMkLst>
        <pc:docMk/>
      </pc:docMkLst>
      <pc:sldChg chg="ord">
        <pc:chgData name="Reine Evans-Roskos" userId="S::revans@windingriverconsulting.com::7f08c416-167d-47cb-b9c8-e1810c07650a" providerId="AD" clId="Web-{00000000-0000-0000-0000-000000000000}" dt="2026-09-25T17:16:10.997" v="0"/>
        <pc:sldMkLst>
          <pc:docMk/>
          <pc:sldMk cId="2839376628" sldId="2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58B6E-8D25-AD4C-AE9B-2FF658843AE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5031D-96EE-9B47-A4A2-D8D70E83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6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6cb1dbb2a1_2_1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26cb1dbb2a1_2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9220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6cb1dbb2a1_2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6cb1dbb2a1_2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834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6cb1dbb2a1_2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6cb1dbb2a1_2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628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6cb1dbb2a1_2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6cb1dbb2a1_2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7021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6cb1dbb2a1_2_1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26cb1dbb2a1_2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9476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6cb1dbb2a1_2_1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26cb1dbb2a1_2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7401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6cb1dbb2a1_2_1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g26cb1dbb2a1_2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7070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6cb1dbb2a1_2_1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26cb1dbb2a1_2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2288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6cb1dbb2a1_2_1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26cb1dbb2a1_2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2482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6cb1dbb2a1_2_1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26cb1dbb2a1_2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4226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6cb1dbb2a1_2_1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26cb1dbb2a1_2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4672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tel:+14407233653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22905E-18D0-9A40-94F0-AFF00C433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189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6B418CC-FF67-AF79-6984-5026CC3DE9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59863" y="0"/>
            <a:ext cx="517585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3B1F5-7529-0F4D-8786-8A9559029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04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9ECA0B-4EA0-2B69-093D-A0C697291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22401"/>
            <a:ext cx="12192000" cy="2539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A3099FC-E69E-D240-898E-482ADEEFFF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8025" y="4251213"/>
            <a:ext cx="2847975" cy="1387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66C1FE-FC46-CE47-B6BE-C7486DE4D4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9700" y="4251213"/>
            <a:ext cx="7797800" cy="20607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3D47808-EE2D-9B44-9998-19A926737F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112045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948AA2D-9CB7-9348-B6D2-BCDD23190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01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29591BA-3DD6-F34F-AF81-DFDF20008F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CB94B5F-C2CE-AB41-B4DE-37C2206E9C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185800"/>
            <a:ext cx="11102975" cy="3935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B9CC2F0-03CA-B54B-88D6-A463814F93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267" y="1606498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>
                <a:solidFill>
                  <a:schemeClr val="accent2"/>
                </a:solidFill>
                <a:latin typeface="Georgia" panose="02040502050405020303" pitchFamily="18" charset="0"/>
                <a:ea typeface="Geneva" panose="020B050303040404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5A79C7-B98D-3246-A0D2-2BB865275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092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3F519F-E280-1A43-AB91-D413287B8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47772" y="0"/>
            <a:ext cx="8875059" cy="6858000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939661D-F26F-C84B-9549-56E1142AB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F9E25F9-B7ED-444B-AAB6-51274CF6AB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6A3689-0C2B-CB45-A651-D5362D045787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93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15093C-2676-118D-CB05-D93B5C1B82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3401" y="1267399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188326F7-9B98-B8A1-0603-2D1E6EEA43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73401" y="3884440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2B80FA-7454-E144-9450-29E52EBCBA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8D4953C-F73B-4F49-9E7E-0EF57390F5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5" y="1727200"/>
            <a:ext cx="65055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ED3F63-8E61-9441-8E48-77F86A06B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63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388A-E007-5744-46FE-3841044D5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3C5B07-4BC3-3A14-6C84-8D464D513E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77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B4FA09D-1C69-9F4F-A587-D61D1457EA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4005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2641D26-24B7-724A-A09C-DE60005600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2330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CEC77-B12E-0D4E-926B-3E5914C94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60450" y="18161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0450" y="42164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D489ED8-FFEE-7740-B052-2C3461248A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9900" y="17993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86158EB-4C40-DE45-AF68-F1D0C18336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19900" y="41996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E0F3104-558D-E646-964C-D684CE01B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57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2925" y="3627634"/>
            <a:ext cx="2139950" cy="24429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21DBC94-747D-394B-A54C-95308A0414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165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E9B9496-0453-154F-925D-72BCA66C55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08300" y="3627634"/>
            <a:ext cx="8737600" cy="24429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C4501C6-694F-7742-8BDB-4AF3208FC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771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 type="obj">
  <p:cSld name="4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838200" y="778508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Montserrat ExtraBold"/>
              <a:buNone/>
              <a:defRPr sz="5067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8200" y="1780538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20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65" name="Google Shape;65;p15"/>
          <p:cNvGrpSpPr/>
          <p:nvPr/>
        </p:nvGrpSpPr>
        <p:grpSpPr>
          <a:xfrm>
            <a:off x="7591544" y="-59768"/>
            <a:ext cx="5768857" cy="6796759"/>
            <a:chOff x="9420343" y="1223269"/>
            <a:chExt cx="3606564" cy="4249187"/>
          </a:xfrm>
        </p:grpSpPr>
        <p:sp>
          <p:nvSpPr>
            <p:cNvPr id="66" name="Google Shape;66;p15"/>
            <p:cNvSpPr/>
            <p:nvPr/>
          </p:nvSpPr>
          <p:spPr>
            <a:xfrm rot="-5400000">
              <a:off x="9513545" y="2253733"/>
              <a:ext cx="1874524" cy="2060929"/>
            </a:xfrm>
            <a:prstGeom prst="chevron">
              <a:avLst>
                <a:gd name="adj" fmla="val 3983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11152384" y="1223269"/>
              <a:ext cx="1874523" cy="2060929"/>
            </a:xfrm>
            <a:prstGeom prst="chevron">
              <a:avLst>
                <a:gd name="adj" fmla="val 3916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8" name="Google Shape;68;p15"/>
            <p:cNvSpPr/>
            <p:nvPr/>
          </p:nvSpPr>
          <p:spPr>
            <a:xfrm rot="-5400000">
              <a:off x="10725923" y="3504729"/>
              <a:ext cx="1874524" cy="2060929"/>
            </a:xfrm>
            <a:prstGeom prst="chevron">
              <a:avLst>
                <a:gd name="adj" fmla="val 4051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69" name="Google Shape;69;p15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/>
              <a:t>Staying Independent</a:t>
            </a:r>
            <a:endParaRPr lang="en-US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" name="Google Shape;72;p15" descr="A yellow and green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261498"/>
            <a:ext cx="999387" cy="409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201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838200" y="778508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Montserrat ExtraBold"/>
              <a:buNone/>
              <a:defRPr sz="5067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838200" y="1780538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20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/>
              <a:t>Staying Independent</a:t>
            </a:r>
            <a:endParaRPr lang="en-US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" name="Google Shape;86;p17" descr="A yellow and green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261498"/>
            <a:ext cx="999387" cy="40981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43978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/>
          <p:nvPr/>
        </p:nvSpPr>
        <p:spPr>
          <a:xfrm>
            <a:off x="0" y="1"/>
            <a:ext cx="12192000" cy="68580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9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838200" y="1879600"/>
            <a:ext cx="10515600" cy="17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Montserrat ExtraBold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/>
              <a:t>Staying Independent</a:t>
            </a:r>
            <a:endParaRPr lang="en-US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2" y="6261498"/>
            <a:ext cx="999385" cy="40981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838200" y="3667125"/>
            <a:ext cx="10515600" cy="12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>
                <a:solidFill>
                  <a:schemeClr val="accent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1219170" lvl="1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828754" lvl="2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2438339" lvl="3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3047924" lvl="4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3710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0" y="1"/>
            <a:ext cx="12192000" cy="685800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838200" y="1879600"/>
            <a:ext cx="10515600" cy="17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Montserrat ExtraBold"/>
              <a:buNone/>
              <a:defRPr sz="6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/>
              <a:t>Staying Independent</a:t>
            </a:r>
            <a:endParaRPr lang="en-US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261498"/>
            <a:ext cx="999387" cy="40981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838200" y="3667125"/>
            <a:ext cx="10515600" cy="12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>
                <a:solidFill>
                  <a:schemeClr val="accent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1219170" lvl="1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828754" lvl="2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2438339" lvl="3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3047924" lvl="4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3759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/>
          <p:nvPr/>
        </p:nvSpPr>
        <p:spPr>
          <a:xfrm>
            <a:off x="0" y="0"/>
            <a:ext cx="12192000" cy="607480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0" name="Google Shape;90;p18"/>
          <p:cNvGrpSpPr/>
          <p:nvPr/>
        </p:nvGrpSpPr>
        <p:grpSpPr>
          <a:xfrm>
            <a:off x="7591544" y="-59768"/>
            <a:ext cx="5768857" cy="6796759"/>
            <a:chOff x="9420343" y="1223269"/>
            <a:chExt cx="3606564" cy="4249187"/>
          </a:xfrm>
        </p:grpSpPr>
        <p:sp>
          <p:nvSpPr>
            <p:cNvPr id="91" name="Google Shape;91;p18"/>
            <p:cNvSpPr/>
            <p:nvPr/>
          </p:nvSpPr>
          <p:spPr>
            <a:xfrm rot="-5400000">
              <a:off x="9513545" y="2253733"/>
              <a:ext cx="1874524" cy="2060929"/>
            </a:xfrm>
            <a:prstGeom prst="chevron">
              <a:avLst>
                <a:gd name="adj" fmla="val 3983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" name="Google Shape;92;p18"/>
            <p:cNvSpPr/>
            <p:nvPr/>
          </p:nvSpPr>
          <p:spPr>
            <a:xfrm>
              <a:off x="11152384" y="1223269"/>
              <a:ext cx="1874523" cy="2060929"/>
            </a:xfrm>
            <a:prstGeom prst="chevron">
              <a:avLst>
                <a:gd name="adj" fmla="val 3916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" name="Google Shape;93;p18"/>
            <p:cNvSpPr/>
            <p:nvPr/>
          </p:nvSpPr>
          <p:spPr>
            <a:xfrm rot="-5400000">
              <a:off x="10725923" y="3504729"/>
              <a:ext cx="1874524" cy="2060929"/>
            </a:xfrm>
            <a:prstGeom prst="chevron">
              <a:avLst>
                <a:gd name="adj" fmla="val 4051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94" name="Google Shape;94;p18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261498"/>
            <a:ext cx="999387" cy="40981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838200" y="788439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Montserrat ExtraBold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sldNum" idx="12"/>
          </p:nvPr>
        </p:nvSpPr>
        <p:spPr>
          <a:xfrm>
            <a:off x="8610600" y="627141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/>
              <a:t>Staying Independent</a:t>
            </a:r>
            <a:endParaRPr lang="en-US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52554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9C9F-6C63-E2E8-5330-E580D2181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7011C8-B4F3-9755-B39B-11BDCB5F6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19576-3D46-128E-DEB6-834E5E66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3521C-510D-733A-7F9D-143DD60D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DA5AD-8C50-623C-0920-F7894DD2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92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8EFA-B8BB-6D70-5A15-73B8E5C1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03B43-5865-A7D5-D7AF-BC7C524B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94B00-6F39-320C-5026-D350F90F7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66B-B2CD-8978-04B7-2DCD7E5E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BBC6F-939F-E103-E8C6-9AF222DC8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69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F35C4-1534-A659-B80D-55EE5FE1D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77619-F74E-B9B5-B6E4-6D2DA6B39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43B5E-CC93-329B-4C87-F46D86F7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2DC0D-5564-6EFF-3918-86B4A2744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85D63-63C8-111D-25F0-47DC8774D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78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00195-12D0-5BD1-9ED5-5E07314F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4AA5B-642B-B7FD-0CC7-043534541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54FBC-AC4E-B34D-20FD-A411D709A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A7905-2177-1813-A2E0-46E08ACAE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986E6-E73B-A31C-A0F2-4946A62C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C40C5-5E60-922D-6160-3393172F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373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C1093-CE3F-945D-8B19-F8C5CD2A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0F790-F4DB-2FBE-EC38-98F3DB43B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A6912-C32F-005C-39A0-AF00F6018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CE8EE-BBD0-8441-F204-E1E407EAF6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2E9E0-03EE-434E-1A99-E7B9C09F9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977F4D-8790-A695-113E-F1A84B53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A436BA-47F9-BAC1-3ACB-EAF6465D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F3EF29-B729-4811-EF28-5958E300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7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277D-8223-4C0C-5EE8-D61E74D8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0BD33-87A7-785F-5709-A2A19198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1F124-96B3-3B54-6FB3-0BC5A4A1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16E66-B1D9-D761-7E10-A0130CDC6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23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7465C3-A3D2-4D8C-B186-6527AA65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E52084-0BBF-60E5-0805-DEC84880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C159E-BF75-03D7-1C62-F6C302202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05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60A7E-CBD6-00DF-D261-EAD45C6E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0697A-0AE6-D2FE-DB9D-8025FE898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EFABB-2ACF-A0FF-641E-033CBF09F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09728-C7D4-FA2C-5120-2560FDDE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3B554-FF0B-66D6-3132-553B29552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BD4E3-7D1D-9E45-3673-9A599BB9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05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F6187-7D40-435D-2B98-24460C86D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D55E2D-F3E7-1A41-1BEE-67BE0466D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6B3E6-4597-C92B-3C5A-93AD316CC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BAC53-55BD-87B3-0185-BC523B12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BBCDB-42C7-F4FD-CB39-EB00DC712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90B7B-5015-3AED-D0F4-755B682B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114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3716B-7C63-587C-0931-10CD3BE0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0E64E-DADC-90E0-D533-D61484B4E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BBB2F-1FD1-00D8-C9EE-F9BE6572B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8D8F-EA0D-E96A-A5C6-7F551AAF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C06A4-C813-75B4-D72A-C31662C1A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055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E9471-81E3-98CA-2BA4-2FE4DC7E7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361DA-85B5-5C07-BC1D-6B22D8823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B6AA2-B0CB-0257-606C-2F3BCC72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9380F-596E-246B-3539-E7A8545A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7CA8E-169E-7CC4-CC3A-8BE8DC828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03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A830273-8BCE-5E47-B4DC-B004D619C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78188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8F20A7C-A969-B340-BDA6-EE9140E8D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8640" y="1906617"/>
            <a:ext cx="5064860" cy="12048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09CE86-A910-714F-B854-8A1BA42CF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8640" y="3245002"/>
            <a:ext cx="4899760" cy="25588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</a:lstStyle>
          <a:p>
            <a:pPr lvl="0"/>
            <a:r>
              <a:rPr lang="en-US" dirty="0"/>
              <a:t>Enter text here</a:t>
            </a:r>
          </a:p>
          <a:p>
            <a:pPr lvl="1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24FBD-908A-D64C-9EB8-0DA4C820F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24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BAF765-8C18-B24F-BB6B-BC03E486B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4640" y="14963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43CFAD0E-933D-8345-8BC1-A438279F62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37362"/>
            <a:ext cx="6175375" cy="4709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9251CCF-0C5D-844A-B60D-454B6F4CF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696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0641FCC-CF38-4A42-8FB4-64051E912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B270B4-A214-7E45-A890-6BAC4E8251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186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BF21E8-06FE-ED4C-A7F8-A63567FD3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283668" y="0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D98D667-86D7-B74B-8C9A-71DA2CF566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260600"/>
            <a:ext cx="6175375" cy="3886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44D738A-20C0-B748-B327-8E876267ED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175375" cy="1511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7909A9-92A2-0943-9F6E-218DE53A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B6A588-9BAB-674F-9518-EC99DE850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574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1E191F0-BA5B-0A49-BDC1-4DECCDAD29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73200"/>
            <a:ext cx="6708775" cy="46735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B8C35B4-31B4-D048-8B5B-3052C2A7FF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7087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DEDFBC-2BBC-8044-9013-84D490E56244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941B7F-F83E-4140-8FFA-3D893A8E01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8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6CE2C6-5BEC-CA4A-8F6C-A915D31FC8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357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3171AAD-6D30-5A4E-A3D6-5A0DF12BE7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3857402"/>
            <a:ext cx="3114675" cy="2514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0DB25A1-DAC9-1E43-BD6B-225FEDAE1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37000" y="3857402"/>
            <a:ext cx="7785100" cy="2327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39072D-8C41-BB47-BB95-5A5B2C6E3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D8DFD-91F9-6F41-B717-7AE9BCF6C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183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C6EBC4-9D65-0E4C-8831-2DDF084CC2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8195" y="0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4AE208B-DF49-924C-B420-795C25E84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17E1C6-8CA4-8E4E-9957-DC6FC17CC8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5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D7AE6CB-87A1-3D43-9BD4-92C9281F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291777" y="6073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4BD26C-36B6-FD46-9E18-55319D56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21210-F709-B74D-945F-2B13F3A03B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883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4C4DC40-F44D-8942-86BF-4BDE7229F7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841E3F2B-2A14-7C40-B5E7-D4ADE46D3B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4" y="2580299"/>
            <a:ext cx="10899775" cy="8319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756BCC41-7EB3-C74B-A59E-54467E16AC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6275" y="1587789"/>
            <a:ext cx="9353072" cy="83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AAD8674-0CFB-4147-B008-DDAF20B38B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76388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B846C891-3786-2C44-BE51-65461C3D1A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53954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4B9A5009-779C-E543-9A75-EEE8F7FC6D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8887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60399EF4-7C0F-F344-84E0-C7D09670D8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75699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9B910354-0889-CB40-ABB2-B9E1E8B99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1699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BC163D3-04B3-3948-A626-4D86AA27E5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658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64C24395-19CC-DF44-B222-EF45EC319A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7012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FA691CF4-6F42-894B-8D5B-3C54E0F17D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895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3AD2067D-F96D-2140-82C5-83EC1C0B1A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99481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5519F6-B189-024C-B6ED-8E26415EB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927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7CB1E-7CE7-EC43-BBFB-671E78489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6308" y="6289415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E20B2A-CB08-0B49-B395-A410AE83215B}"/>
              </a:ext>
            </a:extLst>
          </p:cNvPr>
          <p:cNvSpPr/>
          <p:nvPr userDrawn="1"/>
        </p:nvSpPr>
        <p:spPr>
          <a:xfrm>
            <a:off x="1222644" y="5314139"/>
            <a:ext cx="3552405" cy="407585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1536AF-8612-DB42-9A92-EF3C4288DC1E}"/>
              </a:ext>
            </a:extLst>
          </p:cNvPr>
          <p:cNvSpPr/>
          <p:nvPr userDrawn="1"/>
        </p:nvSpPr>
        <p:spPr>
          <a:xfrm>
            <a:off x="4933827" y="5314139"/>
            <a:ext cx="2325080" cy="407585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60E78A-FBD3-2842-A1D9-CDD905B80AF0}"/>
              </a:ext>
            </a:extLst>
          </p:cNvPr>
          <p:cNvSpPr/>
          <p:nvPr userDrawn="1"/>
        </p:nvSpPr>
        <p:spPr>
          <a:xfrm>
            <a:off x="7406705" y="5314139"/>
            <a:ext cx="3552405" cy="407585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D3228BCE-70EE-F84E-9D25-F5F18E6A901E}"/>
              </a:ext>
            </a:extLst>
          </p:cNvPr>
          <p:cNvSpPr txBox="1"/>
          <p:nvPr userDrawn="1"/>
        </p:nvSpPr>
        <p:spPr>
          <a:xfrm>
            <a:off x="7406705" y="5246567"/>
            <a:ext cx="3552405" cy="359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1200" dirty="0" err="1">
                <a:latin typeface="Lato" panose="020F0502020204030203" pitchFamily="34" charset="77"/>
              </a:rPr>
              <a:t>info@windingriverconsulting.com</a:t>
            </a:r>
            <a:endParaRPr lang="en-US" sz="1200" dirty="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BDD26C-C75F-3E46-83A2-348CACEC6A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1537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961EF129-930B-094A-A0AB-BEA0CDA447AE}"/>
              </a:ext>
            </a:extLst>
          </p:cNvPr>
          <p:cNvSpPr txBox="1"/>
          <p:nvPr userDrawn="1"/>
        </p:nvSpPr>
        <p:spPr>
          <a:xfrm>
            <a:off x="1222644" y="5295995"/>
            <a:ext cx="3552405" cy="319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dirty="0" err="1">
                <a:latin typeface="Lato" panose="020F0502020204030203" pitchFamily="34" charset="77"/>
              </a:rPr>
              <a:t>windingriverconsulting.com</a:t>
            </a:r>
            <a:endParaRPr lang="en-US" sz="1200" u="none" strike="noStrike" dirty="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EFA36F9A-6792-8B4B-A70D-791108FBBE4C}"/>
              </a:ext>
            </a:extLst>
          </p:cNvPr>
          <p:cNvSpPr txBox="1"/>
          <p:nvPr userDrawn="1"/>
        </p:nvSpPr>
        <p:spPr>
          <a:xfrm>
            <a:off x="5196988" y="5295995"/>
            <a:ext cx="1798758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dirty="0">
                <a:latin typeface="Lato" panose="020F0502020204030203" pitchFamily="34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(440) 723-3653</a:t>
            </a:r>
            <a:endParaRPr lang="en-US" sz="1200" u="none" strike="noStrike" dirty="0"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D47EE2-EE6B-D643-869F-99DACCC8F8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4308" y="6206608"/>
            <a:ext cx="2319154" cy="5307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CB3CD9-697B-0B45-91B5-0D7826F192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5533" y="3691803"/>
            <a:ext cx="2817920" cy="117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93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4_Title and Conten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/>
          <p:nvPr/>
        </p:nvSpPr>
        <p:spPr>
          <a:xfrm>
            <a:off x="0" y="1"/>
            <a:ext cx="12192000" cy="68580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9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838200" y="1879600"/>
            <a:ext cx="10515600" cy="17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Montserrat ExtraBold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/>
              <a:t>Staying Independent</a:t>
            </a:r>
            <a:endParaRPr lang="en-US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2" y="6261498"/>
            <a:ext cx="999385" cy="40981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838200" y="3667125"/>
            <a:ext cx="10515600" cy="12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>
                <a:solidFill>
                  <a:schemeClr val="accent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1219170" lvl="1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828754" lvl="2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2438339" lvl="3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3047924" lvl="4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8991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 type="obj">
  <p:cSld name="8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838200" y="778508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Montserrat ExtraBold"/>
              <a:buNone/>
              <a:defRPr sz="5067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8200" y="1780538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20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65" name="Google Shape;65;p15"/>
          <p:cNvGrpSpPr/>
          <p:nvPr/>
        </p:nvGrpSpPr>
        <p:grpSpPr>
          <a:xfrm>
            <a:off x="7591544" y="-59768"/>
            <a:ext cx="5768857" cy="6796759"/>
            <a:chOff x="9420343" y="1223269"/>
            <a:chExt cx="3606564" cy="4249187"/>
          </a:xfrm>
        </p:grpSpPr>
        <p:sp>
          <p:nvSpPr>
            <p:cNvPr id="66" name="Google Shape;66;p15"/>
            <p:cNvSpPr/>
            <p:nvPr/>
          </p:nvSpPr>
          <p:spPr>
            <a:xfrm rot="-5400000">
              <a:off x="9513545" y="2253733"/>
              <a:ext cx="1874524" cy="2060929"/>
            </a:xfrm>
            <a:prstGeom prst="chevron">
              <a:avLst>
                <a:gd name="adj" fmla="val 3983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11152384" y="1223269"/>
              <a:ext cx="1874523" cy="2060929"/>
            </a:xfrm>
            <a:prstGeom prst="chevron">
              <a:avLst>
                <a:gd name="adj" fmla="val 3916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8" name="Google Shape;68;p15"/>
            <p:cNvSpPr/>
            <p:nvPr/>
          </p:nvSpPr>
          <p:spPr>
            <a:xfrm rot="-5400000">
              <a:off x="10725923" y="3504729"/>
              <a:ext cx="1874524" cy="2060929"/>
            </a:xfrm>
            <a:prstGeom prst="chevron">
              <a:avLst>
                <a:gd name="adj" fmla="val 4051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69" name="Google Shape;69;p15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/>
              <a:t>Staying Independent</a:t>
            </a:r>
            <a:endParaRPr lang="en-US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" name="Google Shape;72;p15" descr="A yellow and green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261498"/>
            <a:ext cx="999387" cy="409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47943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9_Title and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838200" y="778508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Montserrat ExtraBold"/>
              <a:buNone/>
              <a:defRPr sz="5067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838200" y="1780538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20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r>
              <a:rPr lang="en-US"/>
              <a:t>Staying Independent</a:t>
            </a:r>
            <a:endParaRPr lang="en-US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" name="Google Shape;86;p17" descr="A yellow and green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261498"/>
            <a:ext cx="999387" cy="40981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34160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DB9A678-DFF9-DE4E-B319-FB98B625B542}"/>
              </a:ext>
            </a:extLst>
          </p:cNvPr>
          <p:cNvSpPr/>
          <p:nvPr userDrawn="1"/>
        </p:nvSpPr>
        <p:spPr>
          <a:xfrm>
            <a:off x="0" y="1447800"/>
            <a:ext cx="12192000" cy="5410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5DDEAC9-D10E-2B4E-8D31-DADF445F0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067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3A895FD5-5F33-FC44-95F7-927EAEA176B7}"/>
              </a:ext>
            </a:extLst>
          </p:cNvPr>
          <p:cNvSpPr txBox="1"/>
          <p:nvPr userDrawn="1"/>
        </p:nvSpPr>
        <p:spPr>
          <a:xfrm>
            <a:off x="381000" y="6495773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 dirty="0">
                <a:solidFill>
                  <a:schemeClr val="tx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94714F3C-FAFF-6E43-BB57-B5E49C335807}"/>
              </a:ext>
            </a:extLst>
          </p:cNvPr>
          <p:cNvSpPr txBox="1">
            <a:spLocks/>
          </p:cNvSpPr>
          <p:nvPr userDrawn="1"/>
        </p:nvSpPr>
        <p:spPr>
          <a:xfrm>
            <a:off x="695325" y="266700"/>
            <a:ext cx="5235575" cy="7444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6E5A2D-3CCF-5C4F-8D44-9D150CFF2F3C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6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11" r:id="rId2"/>
    <p:sldLayoutId id="2147483661" r:id="rId3"/>
    <p:sldLayoutId id="2147483662" r:id="rId4"/>
    <p:sldLayoutId id="2147483691" r:id="rId5"/>
    <p:sldLayoutId id="2147483665" r:id="rId6"/>
    <p:sldLayoutId id="2147483725" r:id="rId7"/>
    <p:sldLayoutId id="2147483693" r:id="rId8"/>
    <p:sldLayoutId id="2147483694" r:id="rId9"/>
    <p:sldLayoutId id="2147483729" r:id="rId10"/>
    <p:sldLayoutId id="2147483730" r:id="rId11"/>
    <p:sldLayoutId id="2147483731" r:id="rId12"/>
    <p:sldLayoutId id="2147483732" r:id="rId13"/>
    <p:sldLayoutId id="214748373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963BBD-699B-115A-89DB-926673B6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F7D48-1E33-E5B0-BC9C-D2F6EDB79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0402-DF52-C371-5976-50778A2B7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272B4-4D5A-BD42-1A25-40E3E11D9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382CA-A522-9F93-C85D-C19B90674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1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">
            <a:extLst>
              <a:ext uri="{FF2B5EF4-FFF2-40B4-BE49-F238E27FC236}">
                <a16:creationId xmlns:a16="http://schemas.microsoft.com/office/drawing/2014/main" id="{B60DA195-C1EA-D34F-A021-38A9E4085EE7}"/>
              </a:ext>
            </a:extLst>
          </p:cNvPr>
          <p:cNvSpPr txBox="1"/>
          <p:nvPr userDrawn="1"/>
        </p:nvSpPr>
        <p:spPr>
          <a:xfrm>
            <a:off x="392639" y="6516545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 dirty="0">
                <a:solidFill>
                  <a:schemeClr val="bg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D640AB1-C9D5-614F-B64B-34FD548BC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9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2" r:id="rId3"/>
    <p:sldLayoutId id="2147483683" r:id="rId4"/>
    <p:sldLayoutId id="2147483679" r:id="rId5"/>
    <p:sldLayoutId id="2147483681" r:id="rId6"/>
    <p:sldLayoutId id="2147483687" r:id="rId7"/>
    <p:sldLayoutId id="2147483672" r:id="rId8"/>
    <p:sldLayoutId id="2147483676" r:id="rId9"/>
    <p:sldLayoutId id="2147483726" r:id="rId10"/>
    <p:sldLayoutId id="2147483727" r:id="rId11"/>
    <p:sldLayoutId id="214748372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321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trisha@empoweredlc.com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79" y="257884"/>
            <a:ext cx="4320318" cy="1798587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11B84C24-8815-2F72-9593-AED8D1FA76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2142" y="2544016"/>
            <a:ext cx="6643063" cy="2838144"/>
          </a:xfrm>
        </p:spPr>
        <p:txBody>
          <a:bodyPr lIns="91440" tIns="45720" rIns="91440" bIns="4572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atin typeface="Century Gothic"/>
                <a:ea typeface="Segoe UI Symbol"/>
              </a:rPr>
              <a:t>Contemporary Issues in People and Culture</a:t>
            </a:r>
            <a:br>
              <a:rPr lang="en-US" sz="3200" b="1" dirty="0">
                <a:latin typeface="Century Gothic" panose="020B0502020202020204" pitchFamily="34" charset="0"/>
              </a:rPr>
            </a:br>
            <a:endParaRPr lang="en-US" sz="2400" spc="30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Century Gothic" panose="020B0502020202020204" pitchFamily="34" charset="0"/>
            </a:endParaRPr>
          </a:p>
        </p:txBody>
      </p:sp>
      <p:grpSp>
        <p:nvGrpSpPr>
          <p:cNvPr id="6" name="Google Shape;171;p29">
            <a:extLst>
              <a:ext uri="{FF2B5EF4-FFF2-40B4-BE49-F238E27FC236}">
                <a16:creationId xmlns:a16="http://schemas.microsoft.com/office/drawing/2014/main" id="{33947FDA-61AB-A1D7-BCD5-35B31E489682}"/>
              </a:ext>
            </a:extLst>
          </p:cNvPr>
          <p:cNvGrpSpPr/>
          <p:nvPr/>
        </p:nvGrpSpPr>
        <p:grpSpPr>
          <a:xfrm>
            <a:off x="531708" y="5548421"/>
            <a:ext cx="5238750" cy="535781"/>
            <a:chOff x="3035300" y="4275139"/>
            <a:chExt cx="6985000" cy="714374"/>
          </a:xfrm>
        </p:grpSpPr>
        <p:grpSp>
          <p:nvGrpSpPr>
            <p:cNvPr id="9" name="Google Shape;172;p29">
              <a:extLst>
                <a:ext uri="{FF2B5EF4-FFF2-40B4-BE49-F238E27FC236}">
                  <a16:creationId xmlns:a16="http://schemas.microsoft.com/office/drawing/2014/main" id="{DF26EEFF-9D6D-3D1D-DF4C-C4D44262E00B}"/>
                </a:ext>
              </a:extLst>
            </p:cNvPr>
            <p:cNvGrpSpPr/>
            <p:nvPr/>
          </p:nvGrpSpPr>
          <p:grpSpPr>
            <a:xfrm>
              <a:off x="3035300" y="4275139"/>
              <a:ext cx="3060700" cy="714374"/>
              <a:chOff x="2762250" y="4275139"/>
              <a:chExt cx="3060700" cy="714374"/>
            </a:xfrm>
          </p:grpSpPr>
          <p:sp>
            <p:nvSpPr>
              <p:cNvPr id="13" name="Google Shape;173;p29">
                <a:extLst>
                  <a:ext uri="{FF2B5EF4-FFF2-40B4-BE49-F238E27FC236}">
                    <a16:creationId xmlns:a16="http://schemas.microsoft.com/office/drawing/2014/main" id="{3B463AA3-1FC3-FBEA-3780-BAC09F7801D4}"/>
                  </a:ext>
                </a:extLst>
              </p:cNvPr>
              <p:cNvSpPr/>
              <p:nvPr/>
            </p:nvSpPr>
            <p:spPr>
              <a:xfrm>
                <a:off x="2762250" y="4275139"/>
                <a:ext cx="3060700" cy="714374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" name="Google Shape;174;p29">
                <a:extLst>
                  <a:ext uri="{FF2B5EF4-FFF2-40B4-BE49-F238E27FC236}">
                    <a16:creationId xmlns:a16="http://schemas.microsoft.com/office/drawing/2014/main" id="{5506FD72-53E1-841E-42BC-94609E193769}"/>
                  </a:ext>
                </a:extLst>
              </p:cNvPr>
              <p:cNvSpPr txBox="1"/>
              <p:nvPr/>
            </p:nvSpPr>
            <p:spPr>
              <a:xfrm>
                <a:off x="3263901" y="4447660"/>
                <a:ext cx="2057400" cy="379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 dirty="0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October, 2026</a:t>
                </a:r>
                <a:endParaRPr lang="en-US" dirty="0"/>
              </a:p>
            </p:txBody>
          </p:sp>
        </p:grpSp>
        <p:grpSp>
          <p:nvGrpSpPr>
            <p:cNvPr id="10" name="Google Shape;175;p29">
              <a:extLst>
                <a:ext uri="{FF2B5EF4-FFF2-40B4-BE49-F238E27FC236}">
                  <a16:creationId xmlns:a16="http://schemas.microsoft.com/office/drawing/2014/main" id="{5A0BF8BA-9B71-ABC3-2A5C-C82084858B94}"/>
                </a:ext>
              </a:extLst>
            </p:cNvPr>
            <p:cNvGrpSpPr/>
            <p:nvPr/>
          </p:nvGrpSpPr>
          <p:grpSpPr>
            <a:xfrm>
              <a:off x="6959600" y="4275139"/>
              <a:ext cx="3060700" cy="714374"/>
              <a:chOff x="6527800" y="4275139"/>
              <a:chExt cx="3060700" cy="714374"/>
            </a:xfrm>
          </p:grpSpPr>
          <p:sp>
            <p:nvSpPr>
              <p:cNvPr id="11" name="Google Shape;176;p29">
                <a:extLst>
                  <a:ext uri="{FF2B5EF4-FFF2-40B4-BE49-F238E27FC236}">
                    <a16:creationId xmlns:a16="http://schemas.microsoft.com/office/drawing/2014/main" id="{728C23A2-3D7E-A37C-19E9-4E5C32FB87DD}"/>
                  </a:ext>
                </a:extLst>
              </p:cNvPr>
              <p:cNvSpPr/>
              <p:nvPr/>
            </p:nvSpPr>
            <p:spPr>
              <a:xfrm>
                <a:off x="6527800" y="4275139"/>
                <a:ext cx="3060700" cy="714374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" name="Google Shape;177;p29">
                <a:extLst>
                  <a:ext uri="{FF2B5EF4-FFF2-40B4-BE49-F238E27FC236}">
                    <a16:creationId xmlns:a16="http://schemas.microsoft.com/office/drawing/2014/main" id="{EC19124A-280E-F5DD-40F3-2A8E4CA3F74E}"/>
                  </a:ext>
                </a:extLst>
              </p:cNvPr>
              <p:cNvSpPr txBox="1"/>
              <p:nvPr/>
            </p:nvSpPr>
            <p:spPr>
              <a:xfrm>
                <a:off x="6554099" y="4447667"/>
                <a:ext cx="3008100" cy="37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 dirty="0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Trisha Daho</a:t>
                </a:r>
                <a:endParaRPr 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38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1EFCF-9980-624F-50A5-1AD290C8AC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B0B175-280E-AB9E-77C7-F857E7717D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0" name="Google Shape;240;p37"/>
          <p:cNvSpPr txBox="1">
            <a:spLocks noGrp="1"/>
          </p:cNvSpPr>
          <p:nvPr>
            <p:ph type="title" idx="4294967295"/>
          </p:nvPr>
        </p:nvSpPr>
        <p:spPr>
          <a:xfrm>
            <a:off x="0" y="1879600"/>
            <a:ext cx="10515600" cy="1757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b" anchorCtr="0">
            <a:noAutofit/>
          </a:bodyPr>
          <a:lstStyle/>
          <a:p>
            <a:pPr algn="ctr"/>
            <a:r>
              <a:rPr lang="en" dirty="0"/>
              <a:t>Level Setting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6576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718127" y="799635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" dirty="0">
                <a:solidFill>
                  <a:schemeClr val="bg1"/>
                </a:solidFill>
              </a:rPr>
              <a:t>Agenda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718127" y="1826719"/>
            <a:ext cx="6299253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Understanding the Current Landscape</a:t>
            </a:r>
          </a:p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Montserrat Light" panose="00000400000000000000" pitchFamily="2" charset="0"/>
              <a:sym typeface="Montserrat SemiBold"/>
            </a:endParaRPr>
          </a:p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The Efficacy of Current Tools</a:t>
            </a:r>
          </a:p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Montserrat Light" panose="00000400000000000000" pitchFamily="2" charset="0"/>
              <a:sym typeface="Montserrat SemiBold"/>
            </a:endParaRPr>
          </a:p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Cohesive Strategies to Be the Employer of Choice</a:t>
            </a:r>
          </a:p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Montserrat Light" panose="00000400000000000000" pitchFamily="2" charset="0"/>
              <a:sym typeface="Montserrat SemiBold"/>
            </a:endParaRPr>
          </a:p>
          <a:p>
            <a:pPr marL="380990" indent="-38099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A Self-Reflective Look at What You Need to Consider Now</a:t>
            </a:r>
          </a:p>
        </p:txBody>
      </p:sp>
    </p:spTree>
    <p:extLst>
      <p:ext uri="{BB962C8B-B14F-4D97-AF65-F5344CB8AC3E}">
        <p14:creationId xmlns:p14="http://schemas.microsoft.com/office/powerpoint/2010/main" val="1239042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Matters Now?</a:t>
            </a:r>
            <a:br>
              <a:rPr lang="en-US" dirty="0"/>
            </a:br>
            <a:endParaRPr dirty="0">
              <a:solidFill>
                <a:schemeClr val="bg1"/>
              </a:solidFill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838200" y="2022517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380990" indent="-38099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50% / 75%</a:t>
            </a:r>
          </a:p>
          <a:p>
            <a:pPr marL="380990" indent="-38099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We need to know WHY now!</a:t>
            </a:r>
          </a:p>
          <a:p>
            <a:pPr marL="380990" indent="-38099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Emotional Index</a:t>
            </a:r>
          </a:p>
          <a:p>
            <a:pPr marL="380990" indent="-38099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Cultural Index</a:t>
            </a:r>
          </a:p>
          <a:p>
            <a:pPr marL="380990" indent="-38099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Contemplation of Career Path</a:t>
            </a:r>
          </a:p>
          <a:p>
            <a:pPr marL="380990" indent="-38099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AI</a:t>
            </a:r>
          </a:p>
          <a:p>
            <a:pPr marL="380990" indent="-38099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PE</a:t>
            </a:r>
          </a:p>
          <a:p>
            <a:pPr marL="380990" indent="-38099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L&amp;D</a:t>
            </a:r>
          </a:p>
          <a:p>
            <a:pPr marL="380990" indent="-38099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Partner Tracking</a:t>
            </a:r>
          </a:p>
          <a:p>
            <a:pPr marL="380990" indent="-38099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Generational Challenges</a:t>
            </a:r>
          </a:p>
        </p:txBody>
      </p:sp>
    </p:spTree>
    <p:extLst>
      <p:ext uri="{BB962C8B-B14F-4D97-AF65-F5344CB8AC3E}">
        <p14:creationId xmlns:p14="http://schemas.microsoft.com/office/powerpoint/2010/main" val="1077280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838200" y="457200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External Factors</a:t>
            </a:r>
            <a:br>
              <a:rPr lang="en-US" dirty="0">
                <a:solidFill>
                  <a:schemeClr val="bg1"/>
                </a:solidFill>
              </a:rPr>
            </a:br>
            <a:endParaRPr dirty="0">
              <a:solidFill>
                <a:schemeClr val="bg1"/>
              </a:solidFill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838200" y="1259838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Remote Work Possibilities</a:t>
            </a:r>
          </a:p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Expansion of Opportunities</a:t>
            </a:r>
          </a:p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Money</a:t>
            </a:r>
          </a:p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Benefits</a:t>
            </a:r>
          </a:p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Cultural &amp; Societal Changes</a:t>
            </a:r>
          </a:p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Loss of Reliable Childcare</a:t>
            </a:r>
          </a:p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Change in Perspectives</a:t>
            </a:r>
          </a:p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Slow Down in Professional Development and Promotions</a:t>
            </a:r>
          </a:p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Craziest Changing Job Market in Decades</a:t>
            </a:r>
          </a:p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AI!</a:t>
            </a:r>
          </a:p>
          <a:p>
            <a:pPr indent="-228594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chemeClr val="bg1"/>
                </a:solidFill>
                <a:latin typeface="Montserrat Light" panose="00000400000000000000" pitchFamily="2" charset="0"/>
                <a:sym typeface="Montserrat SemiBold"/>
              </a:rPr>
              <a:t>PE!</a:t>
            </a:r>
          </a:p>
        </p:txBody>
      </p:sp>
    </p:spTree>
    <p:extLst>
      <p:ext uri="{BB962C8B-B14F-4D97-AF65-F5344CB8AC3E}">
        <p14:creationId xmlns:p14="http://schemas.microsoft.com/office/powerpoint/2010/main" val="1784095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D9014EC-FDDF-D840-AA40-E7BE18C3C3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AE443-A685-E7BD-F247-D6D4508658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D6A26-57F3-3E7A-4ADE-4987A3FB5B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0" name="Google Shape;240;p37"/>
          <p:cNvSpPr txBox="1">
            <a:spLocks noGrp="1"/>
          </p:cNvSpPr>
          <p:nvPr>
            <p:ph type="title" idx="4294967295"/>
          </p:nvPr>
        </p:nvSpPr>
        <p:spPr>
          <a:xfrm>
            <a:off x="0" y="2130425"/>
            <a:ext cx="10515600" cy="1757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b" anchorCtr="0">
            <a:noAutofit/>
          </a:bodyPr>
          <a:lstStyle/>
          <a:p>
            <a:pPr algn="ctr"/>
            <a:r>
              <a:rPr lang="en-US" dirty="0"/>
              <a:t>What is Your AI Plan for People?</a:t>
            </a:r>
          </a:p>
        </p:txBody>
      </p:sp>
    </p:spTree>
    <p:extLst>
      <p:ext uri="{BB962C8B-B14F-4D97-AF65-F5344CB8AC3E}">
        <p14:creationId xmlns:p14="http://schemas.microsoft.com/office/powerpoint/2010/main" val="437141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143692" y="425811"/>
            <a:ext cx="11223171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Internal Factors: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601921" y="1619869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Lack of Defined Career Paths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Management and Leader Abilities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Rigid Back to Work Requirements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Staffing Too Lean (lower-level work)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Overwork and Stress Levels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Cultures are not defined or accountable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Lack of Innovation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Lack of Diversity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Disconnection to Teams and to Firm as a Whole</a:t>
            </a:r>
          </a:p>
        </p:txBody>
      </p:sp>
    </p:spTree>
    <p:extLst>
      <p:ext uri="{BB962C8B-B14F-4D97-AF65-F5344CB8AC3E}">
        <p14:creationId xmlns:p14="http://schemas.microsoft.com/office/powerpoint/2010/main" val="827395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>
            <a:spLocks noGrp="1"/>
          </p:cNvSpPr>
          <p:nvPr>
            <p:ph type="title"/>
          </p:nvPr>
        </p:nvSpPr>
        <p:spPr>
          <a:xfrm>
            <a:off x="838200" y="205914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sz="4267" dirty="0">
                <a:solidFill>
                  <a:schemeClr val="bg1"/>
                </a:solidFill>
              </a:rPr>
              <a:t>Why People Leave </a:t>
            </a:r>
            <a:br>
              <a:rPr lang="en-US" sz="4267" dirty="0">
                <a:solidFill>
                  <a:schemeClr val="bg1"/>
                </a:solidFill>
              </a:rPr>
            </a:br>
            <a:r>
              <a:rPr lang="en-US" sz="4267" dirty="0">
                <a:solidFill>
                  <a:schemeClr val="bg1"/>
                </a:solidFill>
              </a:rPr>
              <a:t>an Accounting Firm:</a:t>
            </a:r>
            <a:endParaRPr sz="4267" dirty="0">
              <a:solidFill>
                <a:schemeClr val="bg1"/>
              </a:solidFill>
            </a:endParaRPr>
          </a:p>
        </p:txBody>
      </p:sp>
      <p:sp>
        <p:nvSpPr>
          <p:cNvPr id="201" name="Google Shape;201;p32"/>
          <p:cNvSpPr txBox="1">
            <a:spLocks noGrp="1"/>
          </p:cNvSpPr>
          <p:nvPr>
            <p:ph type="body" idx="1"/>
          </p:nvPr>
        </p:nvSpPr>
        <p:spPr>
          <a:xfrm>
            <a:off x="838200" y="2031823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287859" indent="-287859">
              <a:buFont typeface="Arial"/>
              <a:buChar char="•"/>
            </a:pPr>
            <a:r>
              <a:rPr lang="en-US" sz="1867" dirty="0">
                <a:solidFill>
                  <a:schemeClr val="tx2">
                    <a:lumMod val="50000"/>
                  </a:schemeClr>
                </a:solidFill>
              </a:rPr>
              <a:t>Incorrect Expectations at Hiring</a:t>
            </a:r>
          </a:p>
          <a:p>
            <a:pPr marL="287859" indent="-287859">
              <a:buFont typeface="Arial"/>
              <a:buChar char="•"/>
            </a:pPr>
            <a:r>
              <a:rPr lang="en-US" sz="1867" dirty="0">
                <a:solidFill>
                  <a:schemeClr val="tx2">
                    <a:lumMod val="50000"/>
                  </a:schemeClr>
                </a:solidFill>
              </a:rPr>
              <a:t>BE HONEST</a:t>
            </a:r>
          </a:p>
          <a:p>
            <a:pPr marL="287859" indent="-287859">
              <a:buFont typeface="Arial"/>
              <a:buChar char="•"/>
            </a:pPr>
            <a:r>
              <a:rPr lang="en-US" sz="1867" dirty="0">
                <a:solidFill>
                  <a:schemeClr val="tx2">
                    <a:lumMod val="50000"/>
                  </a:schemeClr>
                </a:solidFill>
              </a:rPr>
              <a:t>Include the candidate in the potential future vision</a:t>
            </a:r>
          </a:p>
          <a:p>
            <a:pPr marL="287859" indent="-287859">
              <a:buFont typeface="Arial"/>
              <a:buChar char="•"/>
            </a:pPr>
            <a:r>
              <a:rPr lang="en-US" sz="1867" dirty="0">
                <a:solidFill>
                  <a:schemeClr val="tx2">
                    <a:lumMod val="50000"/>
                  </a:schemeClr>
                </a:solidFill>
              </a:rPr>
              <a:t>Misalignment of personal vision with firm vision (lack of development)</a:t>
            </a:r>
          </a:p>
          <a:p>
            <a:pPr marL="287859" indent="-287859">
              <a:buFont typeface="Arial"/>
              <a:buChar char="•"/>
            </a:pPr>
            <a:r>
              <a:rPr lang="en-US" sz="1867" dirty="0">
                <a:solidFill>
                  <a:schemeClr val="tx2">
                    <a:lumMod val="50000"/>
                  </a:schemeClr>
                </a:solidFill>
              </a:rPr>
              <a:t>You don’t provide adequate support for the person to do the job well</a:t>
            </a:r>
          </a:p>
          <a:p>
            <a:pPr marL="287859" indent="-287859">
              <a:buFont typeface="Arial"/>
              <a:buChar char="•"/>
            </a:pPr>
            <a:r>
              <a:rPr lang="en-US" sz="1867" dirty="0">
                <a:solidFill>
                  <a:schemeClr val="tx2">
                    <a:lumMod val="50000"/>
                  </a:schemeClr>
                </a:solidFill>
              </a:rPr>
              <a:t>Poor Management</a:t>
            </a:r>
          </a:p>
          <a:p>
            <a:pPr marL="287859" indent="-287859">
              <a:buFont typeface="Arial"/>
              <a:buChar char="•"/>
            </a:pPr>
            <a:r>
              <a:rPr lang="en-US" sz="1867" dirty="0">
                <a:solidFill>
                  <a:schemeClr val="tx2">
                    <a:lumMod val="50000"/>
                  </a:schemeClr>
                </a:solidFill>
              </a:rPr>
              <a:t>Unbalanced workloads</a:t>
            </a:r>
          </a:p>
          <a:p>
            <a:pPr marL="287859" indent="-287859">
              <a:buFont typeface="Arial"/>
              <a:buChar char="•"/>
            </a:pPr>
            <a:r>
              <a:rPr lang="en-US" sz="1867" dirty="0">
                <a:solidFill>
                  <a:schemeClr val="tx2">
                    <a:lumMod val="50000"/>
                  </a:schemeClr>
                </a:solidFill>
              </a:rPr>
              <a:t>Poor culture (75%!)</a:t>
            </a:r>
          </a:p>
          <a:p>
            <a:pPr marL="287859" indent="-287859">
              <a:buFont typeface="Arial"/>
              <a:buChar char="•"/>
            </a:pPr>
            <a:r>
              <a:rPr lang="en-US" sz="1867" dirty="0">
                <a:solidFill>
                  <a:schemeClr val="tx2">
                    <a:lumMod val="50000"/>
                  </a:schemeClr>
                </a:solidFill>
              </a:rPr>
              <a:t>They don’t feel they belong long term</a:t>
            </a:r>
          </a:p>
        </p:txBody>
      </p:sp>
    </p:spTree>
    <p:extLst>
      <p:ext uri="{BB962C8B-B14F-4D97-AF65-F5344CB8AC3E}">
        <p14:creationId xmlns:p14="http://schemas.microsoft.com/office/powerpoint/2010/main" val="1754886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7852-AC25-1AA4-797F-891404276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23869"/>
            <a:ext cx="10515600" cy="711200"/>
          </a:xfrm>
        </p:spPr>
        <p:txBody>
          <a:bodyPr/>
          <a:lstStyle/>
          <a:p>
            <a:r>
              <a:rPr lang="en-US" dirty="0"/>
              <a:t>Private Equity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9DB444-9893-AF31-14FE-C981156D2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680" y="4144916"/>
            <a:ext cx="10515600" cy="3909063"/>
          </a:xfrm>
        </p:spPr>
        <p:txBody>
          <a:bodyPr/>
          <a:lstStyle/>
          <a:p>
            <a:r>
              <a:rPr lang="en-US" dirty="0"/>
              <a:t>Changing the Landscape</a:t>
            </a:r>
          </a:p>
        </p:txBody>
      </p:sp>
    </p:spTree>
    <p:extLst>
      <p:ext uri="{BB962C8B-B14F-4D97-AF65-F5344CB8AC3E}">
        <p14:creationId xmlns:p14="http://schemas.microsoft.com/office/powerpoint/2010/main" val="3493747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3C279-1FB5-6F12-E5BC-357030A93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132" y="3735069"/>
            <a:ext cx="10515600" cy="711200"/>
          </a:xfrm>
        </p:spPr>
        <p:txBody>
          <a:bodyPr/>
          <a:lstStyle/>
          <a:p>
            <a:r>
              <a:rPr lang="en-US" dirty="0"/>
              <a:t>AI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2C714-9AAE-5BCB-2B15-F6CC5C4F7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7732" y="2491737"/>
            <a:ext cx="10515600" cy="3909063"/>
          </a:xfrm>
        </p:spPr>
        <p:txBody>
          <a:bodyPr/>
          <a:lstStyle/>
          <a:p>
            <a:r>
              <a:rPr lang="en-US" dirty="0"/>
              <a:t>Things to Ponder NOW</a:t>
            </a:r>
          </a:p>
        </p:txBody>
      </p:sp>
    </p:spTree>
    <p:extLst>
      <p:ext uri="{BB962C8B-B14F-4D97-AF65-F5344CB8AC3E}">
        <p14:creationId xmlns:p14="http://schemas.microsoft.com/office/powerpoint/2010/main" val="2992690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2204B-7BE9-0867-929E-817B3C0B3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023869"/>
            <a:ext cx="10515600" cy="711200"/>
          </a:xfrm>
        </p:spPr>
        <p:txBody>
          <a:bodyPr/>
          <a:lstStyle/>
          <a:p>
            <a:r>
              <a:rPr lang="en-US" dirty="0"/>
              <a:t>Performance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5223A3-72A3-1A4E-1396-BD68C9B48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569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A249362-09B0-5A6F-568B-BC9AFACC4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500" y="405533"/>
            <a:ext cx="5578673" cy="546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04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3"/>
          <p:cNvSpPr txBox="1">
            <a:spLocks noGrp="1"/>
          </p:cNvSpPr>
          <p:nvPr>
            <p:ph type="title"/>
          </p:nvPr>
        </p:nvSpPr>
        <p:spPr>
          <a:xfrm>
            <a:off x="488508" y="492093"/>
            <a:ext cx="10739475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Extra Credit</a:t>
            </a:r>
            <a:endParaRPr sz="4533" dirty="0">
              <a:solidFill>
                <a:schemeClr val="bg1"/>
              </a:solidFill>
            </a:endParaRPr>
          </a:p>
        </p:txBody>
      </p:sp>
      <p:sp>
        <p:nvSpPr>
          <p:cNvPr id="209" name="Google Shape;209;p33"/>
          <p:cNvSpPr txBox="1">
            <a:spLocks noGrp="1"/>
          </p:cNvSpPr>
          <p:nvPr>
            <p:ph type="body" idx="1"/>
          </p:nvPr>
        </p:nvSpPr>
        <p:spPr>
          <a:xfrm>
            <a:off x="375095" y="2140029"/>
            <a:ext cx="10515600" cy="320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571486" indent="-571486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5293E"/>
                </a:solidFill>
                <a:latin typeface="Montserrat Light" panose="00000400000000000000" pitchFamily="2" charset="0"/>
                <a:cs typeface="Montserrat" charset="0"/>
              </a:rPr>
              <a:t>Mental Health Considerations</a:t>
            </a:r>
          </a:p>
          <a:p>
            <a:pPr marL="571486" indent="-571486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5293E"/>
                </a:solidFill>
                <a:latin typeface="Montserrat Light" panose="00000400000000000000" pitchFamily="2" charset="0"/>
                <a:cs typeface="Montserrat" charset="0"/>
              </a:rPr>
              <a:t>Stress and Burnout</a:t>
            </a:r>
          </a:p>
          <a:p>
            <a:pPr marL="571486" indent="-571486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5293E"/>
                </a:solidFill>
                <a:latin typeface="Montserrat Light" panose="00000400000000000000" pitchFamily="2" charset="0"/>
                <a:cs typeface="Montserrat" charset="0"/>
              </a:rPr>
              <a:t>Offshoring Culture Challenges</a:t>
            </a:r>
          </a:p>
          <a:p>
            <a:pPr marL="571486" indent="-571486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5293E"/>
                </a:solidFill>
                <a:latin typeface="Montserrat Light" panose="00000400000000000000" pitchFamily="2" charset="0"/>
                <a:cs typeface="Montserrat" charset="0"/>
              </a:rPr>
              <a:t>Remote Workers</a:t>
            </a:r>
          </a:p>
          <a:p>
            <a:pPr marL="571486" indent="-571486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5293E"/>
                </a:solidFill>
                <a:latin typeface="Montserrat Light" panose="00000400000000000000" pitchFamily="2" charset="0"/>
              </a:rPr>
              <a:t>GenZ</a:t>
            </a:r>
            <a:endParaRPr lang="en-US" dirty="0">
              <a:solidFill>
                <a:srgbClr val="05293E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990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7"/>
          <p:cNvSpPr txBox="1">
            <a:spLocks noGrp="1"/>
          </p:cNvSpPr>
          <p:nvPr>
            <p:ph type="title"/>
          </p:nvPr>
        </p:nvSpPr>
        <p:spPr>
          <a:xfrm>
            <a:off x="838200" y="1069338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b" anchorCtr="0">
            <a:noAutofit/>
          </a:bodyPr>
          <a:lstStyle/>
          <a:p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76C14C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  <a:sym typeface="Montserrat Light"/>
              </a:rPr>
            </a:b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76C14C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  <a:sym typeface="Montserrat Light"/>
              </a:rPr>
            </a:b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76C14C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  <a:sym typeface="Montserrat Light"/>
              </a:rPr>
            </a:b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76C14C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  <a:sym typeface="Montserrat Light"/>
              </a:rPr>
            </a:b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  <a:sym typeface="Montserrat Light"/>
              </a:rPr>
              <a:t>Call to Action:</a:t>
            </a: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  <a:sym typeface="Montserrat Light"/>
              </a:rPr>
            </a:b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F62078-C19E-DB78-8D17-E1ACEAC43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303438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</a:b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303438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Where do you stand and where are you going and how are you going to get there?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766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6"/>
          <p:cNvSpPr txBox="1">
            <a:spLocks noGrp="1"/>
          </p:cNvSpPr>
          <p:nvPr>
            <p:ph type="title"/>
          </p:nvPr>
        </p:nvSpPr>
        <p:spPr>
          <a:xfrm>
            <a:off x="4130040" y="2842439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" sz="8000" dirty="0">
                <a:solidFill>
                  <a:schemeClr val="tx1"/>
                </a:solidFill>
              </a:rPr>
              <a:t>Q&amp;A</a:t>
            </a:r>
            <a:endParaRPr sz="8000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107D02-4589-F7E2-4103-4B4FC17334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358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69A99-68FC-7E22-9B3D-CB811C1C2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367;p47">
            <a:extLst>
              <a:ext uri="{FF2B5EF4-FFF2-40B4-BE49-F238E27FC236}">
                <a16:creationId xmlns:a16="http://schemas.microsoft.com/office/drawing/2014/main" id="{018B8B49-2D41-BBEC-5618-56EC5EA1199C}"/>
              </a:ext>
            </a:extLst>
          </p:cNvPr>
          <p:cNvSpPr/>
          <p:nvPr/>
        </p:nvSpPr>
        <p:spPr>
          <a:xfrm>
            <a:off x="691556" y="1966910"/>
            <a:ext cx="279583" cy="22875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436" y="8400"/>
                </a:moveTo>
                <a:lnTo>
                  <a:pt x="18164" y="8400"/>
                </a:lnTo>
                <a:cubicBezTo>
                  <a:pt x="18435" y="8400"/>
                  <a:pt x="18655" y="8132"/>
                  <a:pt x="18655" y="7800"/>
                </a:cubicBezTo>
                <a:cubicBezTo>
                  <a:pt x="18655" y="7468"/>
                  <a:pt x="18435" y="7200"/>
                  <a:pt x="18164" y="7200"/>
                </a:cubicBezTo>
                <a:lnTo>
                  <a:pt x="3436" y="7200"/>
                </a:lnTo>
                <a:cubicBezTo>
                  <a:pt x="3165" y="7200"/>
                  <a:pt x="2945" y="7468"/>
                  <a:pt x="2945" y="7800"/>
                </a:cubicBezTo>
                <a:cubicBezTo>
                  <a:pt x="2945" y="8132"/>
                  <a:pt x="3165" y="8400"/>
                  <a:pt x="3436" y="8400"/>
                </a:cubicBezTo>
                <a:moveTo>
                  <a:pt x="3436" y="10800"/>
                </a:moveTo>
                <a:lnTo>
                  <a:pt x="18164" y="10800"/>
                </a:lnTo>
                <a:cubicBezTo>
                  <a:pt x="18435" y="10800"/>
                  <a:pt x="18655" y="10532"/>
                  <a:pt x="18655" y="10200"/>
                </a:cubicBezTo>
                <a:cubicBezTo>
                  <a:pt x="18655" y="9868"/>
                  <a:pt x="18435" y="9600"/>
                  <a:pt x="18164" y="9600"/>
                </a:cubicBezTo>
                <a:lnTo>
                  <a:pt x="3436" y="9600"/>
                </a:lnTo>
                <a:cubicBezTo>
                  <a:pt x="3165" y="9600"/>
                  <a:pt x="2945" y="9868"/>
                  <a:pt x="2945" y="10200"/>
                </a:cubicBezTo>
                <a:cubicBezTo>
                  <a:pt x="2945" y="10532"/>
                  <a:pt x="3165" y="10800"/>
                  <a:pt x="3436" y="10800"/>
                </a:cubicBezTo>
                <a:moveTo>
                  <a:pt x="3436" y="13200"/>
                </a:moveTo>
                <a:lnTo>
                  <a:pt x="13255" y="13200"/>
                </a:lnTo>
                <a:cubicBezTo>
                  <a:pt x="13526" y="13200"/>
                  <a:pt x="13745" y="12931"/>
                  <a:pt x="13745" y="12601"/>
                </a:cubicBezTo>
                <a:cubicBezTo>
                  <a:pt x="13745" y="12268"/>
                  <a:pt x="13526" y="12000"/>
                  <a:pt x="13255" y="12000"/>
                </a:cubicBezTo>
                <a:lnTo>
                  <a:pt x="3436" y="12000"/>
                </a:lnTo>
                <a:cubicBezTo>
                  <a:pt x="3165" y="12000"/>
                  <a:pt x="2945" y="12268"/>
                  <a:pt x="2945" y="12601"/>
                </a:cubicBezTo>
                <a:cubicBezTo>
                  <a:pt x="2945" y="12931"/>
                  <a:pt x="3165" y="13200"/>
                  <a:pt x="3436" y="13200"/>
                </a:cubicBezTo>
                <a:moveTo>
                  <a:pt x="20618" y="19200"/>
                </a:moveTo>
                <a:lnTo>
                  <a:pt x="18114" y="19200"/>
                </a:lnTo>
                <a:cubicBezTo>
                  <a:pt x="17887" y="17831"/>
                  <a:pt x="16897" y="16800"/>
                  <a:pt x="15709" y="16800"/>
                </a:cubicBezTo>
                <a:cubicBezTo>
                  <a:pt x="14522" y="16800"/>
                  <a:pt x="13532" y="17831"/>
                  <a:pt x="13304" y="19200"/>
                </a:cubicBezTo>
                <a:lnTo>
                  <a:pt x="8296" y="19200"/>
                </a:lnTo>
                <a:cubicBezTo>
                  <a:pt x="8068" y="17831"/>
                  <a:pt x="7078" y="16800"/>
                  <a:pt x="5891" y="16800"/>
                </a:cubicBezTo>
                <a:cubicBezTo>
                  <a:pt x="4703" y="16800"/>
                  <a:pt x="3713" y="17831"/>
                  <a:pt x="3486" y="19200"/>
                </a:cubicBezTo>
                <a:lnTo>
                  <a:pt x="982" y="19200"/>
                </a:lnTo>
                <a:lnTo>
                  <a:pt x="982" y="1200"/>
                </a:lnTo>
                <a:lnTo>
                  <a:pt x="20618" y="1200"/>
                </a:lnTo>
                <a:cubicBezTo>
                  <a:pt x="20618" y="1200"/>
                  <a:pt x="20618" y="19200"/>
                  <a:pt x="20618" y="1920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538"/>
                  <a:pt x="0" y="1200"/>
                </a:cubicBezTo>
                <a:lnTo>
                  <a:pt x="0" y="19200"/>
                </a:lnTo>
                <a:cubicBezTo>
                  <a:pt x="0" y="19862"/>
                  <a:pt x="440" y="20400"/>
                  <a:pt x="982" y="20400"/>
                </a:cubicBezTo>
                <a:lnTo>
                  <a:pt x="3927" y="20400"/>
                </a:lnTo>
                <a:cubicBezTo>
                  <a:pt x="4199" y="20400"/>
                  <a:pt x="4418" y="20132"/>
                  <a:pt x="4418" y="19800"/>
                </a:cubicBezTo>
                <a:cubicBezTo>
                  <a:pt x="4418" y="18807"/>
                  <a:pt x="5078" y="18000"/>
                  <a:pt x="5891" y="18000"/>
                </a:cubicBezTo>
                <a:cubicBezTo>
                  <a:pt x="6704" y="18000"/>
                  <a:pt x="7364" y="18807"/>
                  <a:pt x="7364" y="19800"/>
                </a:cubicBezTo>
                <a:cubicBezTo>
                  <a:pt x="7364" y="20132"/>
                  <a:pt x="7583" y="20400"/>
                  <a:pt x="7855" y="20400"/>
                </a:cubicBezTo>
                <a:lnTo>
                  <a:pt x="13745" y="20400"/>
                </a:lnTo>
                <a:cubicBezTo>
                  <a:pt x="14017" y="20400"/>
                  <a:pt x="14236" y="20132"/>
                  <a:pt x="14236" y="19800"/>
                </a:cubicBezTo>
                <a:cubicBezTo>
                  <a:pt x="14236" y="18807"/>
                  <a:pt x="14896" y="18000"/>
                  <a:pt x="15709" y="18000"/>
                </a:cubicBezTo>
                <a:cubicBezTo>
                  <a:pt x="16523" y="18000"/>
                  <a:pt x="17182" y="18807"/>
                  <a:pt x="17182" y="19800"/>
                </a:cubicBezTo>
                <a:cubicBezTo>
                  <a:pt x="17182" y="20132"/>
                  <a:pt x="17401" y="20400"/>
                  <a:pt x="17673" y="20400"/>
                </a:cubicBezTo>
                <a:lnTo>
                  <a:pt x="20618" y="20400"/>
                </a:lnTo>
                <a:cubicBezTo>
                  <a:pt x="21160" y="20400"/>
                  <a:pt x="21600" y="19862"/>
                  <a:pt x="21600" y="192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5891" y="19200"/>
                </a:moveTo>
                <a:cubicBezTo>
                  <a:pt x="5620" y="19200"/>
                  <a:pt x="5400" y="19468"/>
                  <a:pt x="5400" y="19800"/>
                </a:cubicBezTo>
                <a:lnTo>
                  <a:pt x="5400" y="21000"/>
                </a:lnTo>
                <a:cubicBezTo>
                  <a:pt x="5400" y="21332"/>
                  <a:pt x="5620" y="21600"/>
                  <a:pt x="5891" y="21600"/>
                </a:cubicBezTo>
                <a:cubicBezTo>
                  <a:pt x="6162" y="21600"/>
                  <a:pt x="6382" y="21332"/>
                  <a:pt x="6382" y="21000"/>
                </a:cubicBezTo>
                <a:lnTo>
                  <a:pt x="6382" y="19800"/>
                </a:lnTo>
                <a:cubicBezTo>
                  <a:pt x="6382" y="19468"/>
                  <a:pt x="6162" y="19200"/>
                  <a:pt x="5891" y="19200"/>
                </a:cubicBezTo>
                <a:moveTo>
                  <a:pt x="3436" y="6000"/>
                </a:moveTo>
                <a:lnTo>
                  <a:pt x="18164" y="6000"/>
                </a:lnTo>
                <a:cubicBezTo>
                  <a:pt x="18435" y="6000"/>
                  <a:pt x="18655" y="5732"/>
                  <a:pt x="18655" y="5400"/>
                </a:cubicBezTo>
                <a:cubicBezTo>
                  <a:pt x="18655" y="5069"/>
                  <a:pt x="18435" y="4800"/>
                  <a:pt x="18164" y="4800"/>
                </a:cubicBezTo>
                <a:lnTo>
                  <a:pt x="3436" y="4800"/>
                </a:lnTo>
                <a:cubicBezTo>
                  <a:pt x="3165" y="4800"/>
                  <a:pt x="2945" y="5069"/>
                  <a:pt x="2945" y="5400"/>
                </a:cubicBezTo>
                <a:cubicBezTo>
                  <a:pt x="2945" y="5732"/>
                  <a:pt x="3165" y="6000"/>
                  <a:pt x="3436" y="6000"/>
                </a:cubicBezTo>
                <a:moveTo>
                  <a:pt x="15709" y="19200"/>
                </a:moveTo>
                <a:cubicBezTo>
                  <a:pt x="15438" y="19200"/>
                  <a:pt x="15218" y="19468"/>
                  <a:pt x="15218" y="19800"/>
                </a:cubicBezTo>
                <a:lnTo>
                  <a:pt x="15218" y="21000"/>
                </a:lnTo>
                <a:cubicBezTo>
                  <a:pt x="15218" y="21332"/>
                  <a:pt x="15438" y="21600"/>
                  <a:pt x="15709" y="21600"/>
                </a:cubicBezTo>
                <a:cubicBezTo>
                  <a:pt x="15980" y="21600"/>
                  <a:pt x="16200" y="21332"/>
                  <a:pt x="16200" y="21000"/>
                </a:cubicBezTo>
                <a:lnTo>
                  <a:pt x="16200" y="19800"/>
                </a:lnTo>
                <a:cubicBezTo>
                  <a:pt x="16200" y="19468"/>
                  <a:pt x="15980" y="19200"/>
                  <a:pt x="15709" y="19200"/>
                </a:cubicBezTo>
              </a:path>
            </a:pathLst>
          </a:custGeom>
          <a:solidFill>
            <a:srgbClr val="53585F"/>
          </a:solidFill>
          <a:ln w="12700" cap="flat" cmpd="sng">
            <a:solidFill>
              <a:srgbClr val="8EBF4B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4275" tIns="14275" rIns="14275" bIns="1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" name="Google Shape;368;p47">
            <a:extLst>
              <a:ext uri="{FF2B5EF4-FFF2-40B4-BE49-F238E27FC236}">
                <a16:creationId xmlns:a16="http://schemas.microsoft.com/office/drawing/2014/main" id="{6BF91435-834A-7C3C-1E9D-EA7CA3EE7203}"/>
              </a:ext>
            </a:extLst>
          </p:cNvPr>
          <p:cNvSpPr/>
          <p:nvPr/>
        </p:nvSpPr>
        <p:spPr>
          <a:xfrm>
            <a:off x="688289" y="3915508"/>
            <a:ext cx="279582" cy="279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rgbClr val="53585F"/>
          </a:solidFill>
          <a:ln w="12700" cap="flat" cmpd="sng">
            <a:solidFill>
              <a:srgbClr val="8EBF4B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4275" tIns="14275" rIns="14275" bIns="1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C2A5AF7-026C-BD45-A0E2-762EF685EE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3457" r="3457"/>
          <a:stretch/>
        </p:blipFill>
        <p:spPr>
          <a:xfrm>
            <a:off x="7601608" y="1734457"/>
            <a:ext cx="3305878" cy="39870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22D4ED-B495-7750-DA98-66B3B76AD3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900" b="1" dirty="0"/>
              <a:t>Contact Info: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Trisha Daho</a:t>
            </a:r>
          </a:p>
          <a:p>
            <a:r>
              <a:rPr lang="en-US" dirty="0">
                <a:hlinkClick r:id="rId3"/>
              </a:rPr>
              <a:t>trisha@empoweredlc.com</a:t>
            </a:r>
            <a:endParaRPr lang="en-US" dirty="0"/>
          </a:p>
          <a:p>
            <a:r>
              <a:rPr lang="en-US" dirty="0"/>
              <a:t>+33 0744765430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900" b="1" dirty="0"/>
              <a:t>Skills:</a:t>
            </a:r>
          </a:p>
          <a:p>
            <a:r>
              <a:rPr lang="en-US" dirty="0"/>
              <a:t>Fractional Chief People/Culture Officer</a:t>
            </a:r>
          </a:p>
          <a:p>
            <a:r>
              <a:rPr lang="en-US"/>
              <a:t>International Keynote </a:t>
            </a:r>
            <a:r>
              <a:rPr lang="en-US" dirty="0"/>
              <a:t>Speaker</a:t>
            </a:r>
          </a:p>
          <a:p>
            <a:r>
              <a:rPr lang="en-US" dirty="0"/>
              <a:t>AI Culture Transformation</a:t>
            </a:r>
          </a:p>
          <a:p>
            <a:r>
              <a:rPr lang="en-US" dirty="0"/>
              <a:t>Leader Development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24DECC-4700-6971-00FF-6F9503360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839376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06" y="716255"/>
            <a:ext cx="4320318" cy="179858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41E972-4740-448A-536C-155B1350A44F}"/>
              </a:ext>
            </a:extLst>
          </p:cNvPr>
          <p:cNvSpPr/>
          <p:nvPr/>
        </p:nvSpPr>
        <p:spPr>
          <a:xfrm>
            <a:off x="6428640" y="1293644"/>
            <a:ext cx="4756727" cy="45997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63CA7BB-7F87-32C3-3D77-1CE26A5AE58D}"/>
              </a:ext>
            </a:extLst>
          </p:cNvPr>
          <p:cNvSpPr txBox="1">
            <a:spLocks/>
          </p:cNvSpPr>
          <p:nvPr/>
        </p:nvSpPr>
        <p:spPr>
          <a:xfrm>
            <a:off x="8388698" y="610217"/>
            <a:ext cx="2456873" cy="61476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SCAN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A015D70-671F-BEC6-1B26-E87EF50197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4006" y="3418184"/>
            <a:ext cx="6415574" cy="247516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Scan the QR Code</a:t>
            </a:r>
          </a:p>
          <a:p>
            <a:pPr>
              <a:lnSpc>
                <a:spcPct val="120000"/>
              </a:lnSpc>
            </a:pPr>
            <a:br>
              <a:rPr lang="en-US" sz="1600" b="1" dirty="0">
                <a:latin typeface="Century Gothic" panose="020B0502020202020204" pitchFamily="34" charset="0"/>
              </a:rPr>
            </a:br>
            <a:r>
              <a:rPr lang="en-US" sz="2800" spc="300" dirty="0">
                <a:latin typeface="Century Gothic" panose="020B0502020202020204" pitchFamily="34" charset="0"/>
              </a:rPr>
              <a:t>To complete our survey</a:t>
            </a:r>
          </a:p>
          <a:p>
            <a:pPr>
              <a:lnSpc>
                <a:spcPct val="120000"/>
              </a:lnSpc>
            </a:pPr>
            <a:r>
              <a:rPr lang="en-US" sz="2800" spc="300" dirty="0">
                <a:latin typeface="Century Gothic" panose="020B0502020202020204" pitchFamily="34" charset="0"/>
              </a:rPr>
              <a:t>and receive CPE credits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C5FD8A-28CF-016E-21B8-30139322E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1053" y="5689748"/>
            <a:ext cx="1256761" cy="1116070"/>
          </a:xfrm>
          <a:prstGeom prst="rect">
            <a:avLst/>
          </a:prstGeom>
        </p:spPr>
      </p:pic>
      <p:pic>
        <p:nvPicPr>
          <p:cNvPr id="2" name="Picture 1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285DDD4-065E-4062-1F2C-AE79181B37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3986" y="1826986"/>
            <a:ext cx="35306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95978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Backrgound">
  <a:themeElements>
    <a:clrScheme name="WRC 1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Dark Background">
  <a:themeElements>
    <a:clrScheme name="Custom 40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esourc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ACBC77AA26464A80CDE7109AE5BF07" ma:contentTypeVersion="13" ma:contentTypeDescription="Create a new document." ma:contentTypeScope="" ma:versionID="5aa18b29c14926df67e68124d734edfb">
  <xsd:schema xmlns:xsd="http://www.w3.org/2001/XMLSchema" xmlns:xs="http://www.w3.org/2001/XMLSchema" xmlns:p="http://schemas.microsoft.com/office/2006/metadata/properties" xmlns:ns2="18b43a46-12fa-42e1-aa51-1a706ba37d9c" xmlns:ns3="3d4605a3-51d9-4e8b-9c52-7f93f9ee9ed4" targetNamespace="http://schemas.microsoft.com/office/2006/metadata/properties" ma:root="true" ma:fieldsID="adbf8859a51b15b8904f2f83c3018ca7" ns2:_="" ns3:_="">
    <xsd:import namespace="18b43a46-12fa-42e1-aa51-1a706ba37d9c"/>
    <xsd:import namespace="3d4605a3-51d9-4e8b-9c52-7f93f9ee9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b43a46-12fa-42e1-aa51-1a706ba37d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b7f6ea1-1079-435c-a896-4e5d7f7fb1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4605a3-51d9-4e8b-9c52-7f93f9ee9ed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bc726db-9cfb-4de7-81b3-497660abacb6}" ma:internalName="TaxCatchAll" ma:showField="CatchAllData" ma:web="3d4605a3-51d9-4e8b-9c52-7f93f9ee9e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b43a46-12fa-42e1-aa51-1a706ba37d9c">
      <Terms xmlns="http://schemas.microsoft.com/office/infopath/2007/PartnerControls"/>
    </lcf76f155ced4ddcb4097134ff3c332f>
    <TaxCatchAll xmlns="3d4605a3-51d9-4e8b-9c52-7f93f9ee9ed4" xsi:nil="true"/>
  </documentManagement>
</p:properties>
</file>

<file path=customXml/itemProps1.xml><?xml version="1.0" encoding="utf-8"?>
<ds:datastoreItem xmlns:ds="http://schemas.openxmlformats.org/officeDocument/2006/customXml" ds:itemID="{C95FAFEC-D5E6-406E-8F36-97CE0F54A2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b43a46-12fa-42e1-aa51-1a706ba37d9c"/>
    <ds:schemaRef ds:uri="3d4605a3-51d9-4e8b-9c52-7f93f9ee9e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7BB684-E674-4A24-BA20-83B1C9CC5A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271A58-C4EA-463F-AD6D-5A3F19BA2801}">
  <ds:schemaRefs>
    <ds:schemaRef ds:uri="http://schemas.microsoft.com/office/2006/metadata/properties"/>
    <ds:schemaRef ds:uri="http://schemas.microsoft.com/office/infopath/2007/PartnerControls"/>
    <ds:schemaRef ds:uri="18b43a46-12fa-42e1-aa51-1a706ba37d9c"/>
    <ds:schemaRef ds:uri="3d4605a3-51d9-4e8b-9c52-7f93f9ee9ed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3652</TotalTime>
  <Words>324</Words>
  <Application>Microsoft Office PowerPoint</Application>
  <PresentationFormat>Widescreen</PresentationFormat>
  <Paragraphs>86</Paragraphs>
  <Slides>17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White Backrgound</vt:lpstr>
      <vt:lpstr>Custom Design</vt:lpstr>
      <vt:lpstr>Dark Background</vt:lpstr>
      <vt:lpstr>Resources</vt:lpstr>
      <vt:lpstr>PowerPoint Presentation</vt:lpstr>
      <vt:lpstr>Level Setting</vt:lpstr>
      <vt:lpstr>Agenda</vt:lpstr>
      <vt:lpstr>What Matters Now? </vt:lpstr>
      <vt:lpstr>External Factors </vt:lpstr>
      <vt:lpstr>What is Your AI Plan for People?</vt:lpstr>
      <vt:lpstr>Internal Factors:</vt:lpstr>
      <vt:lpstr>Why People Leave  an Accounting Firm:</vt:lpstr>
      <vt:lpstr>Private Equity</vt:lpstr>
      <vt:lpstr>AI</vt:lpstr>
      <vt:lpstr>Performance Management</vt:lpstr>
      <vt:lpstr>PowerPoint Presentation</vt:lpstr>
      <vt:lpstr>Extra Credit</vt:lpstr>
      <vt:lpstr>    Call to Action: </vt:lpstr>
      <vt:lpstr>Q&amp;A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naufalfikrana1212</dc:creator>
  <cp:lastModifiedBy>Trisha Daho</cp:lastModifiedBy>
  <cp:revision>131</cp:revision>
  <dcterms:created xsi:type="dcterms:W3CDTF">2025-05-22T04:25:35Z</dcterms:created>
  <dcterms:modified xsi:type="dcterms:W3CDTF">2026-09-25T17:16:20Z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0x010100A5ACBC77AA26464A80CDE7109AE5BF07</vt:lpwstr>
  </property>
  <property fmtid="{D5CDD505-2E9C-101B-9397-08002B2CF9AE}" pid="3" name="MediaServiceImageTags">
    <vt:lpwstr/>
  </property>
</Properties>
</file>