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omments/modernComment_135_8FD1ABBE.xml" ContentType="application/vnd.ms-powerpoint.comments+xml"/>
  <Override PartName="/ppt/comments/modernComment_126_95A466AB.xml" ContentType="application/vnd.ms-powerpoint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modernComment_12B_7C37D283.xml" ContentType="application/vnd.ms-powerpoint.comments+xml"/>
  <Override PartName="/ppt/comments/modernComment_13F_C143C431.xml" ContentType="application/vnd.ms-powerpoint.comments+xml"/>
  <Override PartName="/ppt/comments/modernComment_13D_DC81A7BE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713" r:id="rId5"/>
    <p:sldMasterId id="2147483670" r:id="rId6"/>
    <p:sldMasterId id="2147483712" r:id="rId7"/>
  </p:sldMasterIdLst>
  <p:notesMasterIdLst>
    <p:notesMasterId r:id="rId39"/>
  </p:notesMasterIdLst>
  <p:sldIdLst>
    <p:sldId id="271" r:id="rId8"/>
    <p:sldId id="281" r:id="rId9"/>
    <p:sldId id="284" r:id="rId10"/>
    <p:sldId id="287" r:id="rId11"/>
    <p:sldId id="314" r:id="rId12"/>
    <p:sldId id="313" r:id="rId13"/>
    <p:sldId id="303" r:id="rId14"/>
    <p:sldId id="309" r:id="rId15"/>
    <p:sldId id="310" r:id="rId16"/>
    <p:sldId id="285" r:id="rId17"/>
    <p:sldId id="290" r:id="rId18"/>
    <p:sldId id="291" r:id="rId19"/>
    <p:sldId id="292" r:id="rId20"/>
    <p:sldId id="316" r:id="rId21"/>
    <p:sldId id="296" r:id="rId22"/>
    <p:sldId id="293" r:id="rId23"/>
    <p:sldId id="297" r:id="rId24"/>
    <p:sldId id="300" r:id="rId25"/>
    <p:sldId id="294" r:id="rId26"/>
    <p:sldId id="308" r:id="rId27"/>
    <p:sldId id="318" r:id="rId28"/>
    <p:sldId id="305" r:id="rId29"/>
    <p:sldId id="306" r:id="rId30"/>
    <p:sldId id="315" r:id="rId31"/>
    <p:sldId id="299" r:id="rId32"/>
    <p:sldId id="298" r:id="rId33"/>
    <p:sldId id="304" r:id="rId34"/>
    <p:sldId id="301" r:id="rId35"/>
    <p:sldId id="319" r:id="rId36"/>
    <p:sldId id="317" r:id="rId37"/>
    <p:sldId id="312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A8702A-82EF-B0AD-0195-AC14225EFA75}" name="David Toth" initials="DT" userId="S::dtoth@windingriverconsulting.com::0f8e5dbd-ed9c-4fa4-bbd2-0df9c91c098f" providerId="AD"/>
  <p188:author id="{D0AB2D64-6B5B-39AA-562B-B548D191BAA3}" name="Brian Blaha" initials="BB" userId="S::bblaha@windingriverconsulting.com::a6b31b9f-0ec7-425f-9883-d73266b36f8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A19C1B-0896-27D8-BD99-90094DD734AE}" v="28" dt="2026-09-25T17:51:05.1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tableStyles" Target="tableStyle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microsoft.com/office/2018/10/relationships/authors" Target="authors.xml"/><Relationship Id="rId20" Type="http://schemas.openxmlformats.org/officeDocument/2006/relationships/slide" Target="slides/slide13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78A19C1B-0896-27D8-BD99-90094DD734AE}"/>
    <pc:docChg chg="modSld">
      <pc:chgData name="" userId="" providerId="" clId="Web-{78A19C1B-0896-27D8-BD99-90094DD734AE}" dt="2026-09-25T17:47:00.952" v="9" actId="20577"/>
      <pc:docMkLst>
        <pc:docMk/>
      </pc:docMkLst>
      <pc:sldChg chg="modSp">
        <pc:chgData name="" userId="" providerId="" clId="Web-{78A19C1B-0896-27D8-BD99-90094DD734AE}" dt="2026-09-25T17:47:00.952" v="9" actId="20577"/>
        <pc:sldMkLst>
          <pc:docMk/>
          <pc:sldMk cId="234380211" sldId="271"/>
        </pc:sldMkLst>
        <pc:spChg chg="mod">
          <ac:chgData name="" userId="" providerId="" clId="Web-{78A19C1B-0896-27D8-BD99-90094DD734AE}" dt="2026-09-25T17:47:00.952" v="9" actId="20577"/>
          <ac:spMkLst>
            <pc:docMk/>
            <pc:sldMk cId="234380211" sldId="271"/>
            <ac:spMk id="14" creationId="{5506FD72-53E1-841E-42BC-94609E193769}"/>
          </ac:spMkLst>
        </pc:spChg>
      </pc:sldChg>
    </pc:docChg>
  </pc:docChgLst>
  <pc:docChgLst>
    <pc:chgData name="Reine Evans-Roskos" userId="S::revans@windingriverconsulting.com::7f08c416-167d-47cb-b9c8-e1810c07650a" providerId="AD" clId="Web-{78A19C1B-0896-27D8-BD99-90094DD734AE}"/>
    <pc:docChg chg="modSld">
      <pc:chgData name="Reine Evans-Roskos" userId="S::revans@windingriverconsulting.com::7f08c416-167d-47cb-b9c8-e1810c07650a" providerId="AD" clId="Web-{78A19C1B-0896-27D8-BD99-90094DD734AE}" dt="2026-09-25T17:51:03.250" v="1" actId="20577"/>
      <pc:docMkLst>
        <pc:docMk/>
      </pc:docMkLst>
      <pc:sldChg chg="modSp">
        <pc:chgData name="Reine Evans-Roskos" userId="S::revans@windingriverconsulting.com::7f08c416-167d-47cb-b9c8-e1810c07650a" providerId="AD" clId="Web-{78A19C1B-0896-27D8-BD99-90094DD734AE}" dt="2026-09-25T17:51:03.250" v="1" actId="20577"/>
        <pc:sldMkLst>
          <pc:docMk/>
          <pc:sldMk cId="234380211" sldId="271"/>
        </pc:sldMkLst>
        <pc:spChg chg="mod">
          <ac:chgData name="Reine Evans-Roskos" userId="S::revans@windingriverconsulting.com::7f08c416-167d-47cb-b9c8-e1810c07650a" providerId="AD" clId="Web-{78A19C1B-0896-27D8-BD99-90094DD734AE}" dt="2026-09-25T17:51:03.250" v="1" actId="20577"/>
          <ac:spMkLst>
            <pc:docMk/>
            <pc:sldMk cId="234380211" sldId="271"/>
            <ac:spMk id="14" creationId="{5506FD72-53E1-841E-42BC-94609E193769}"/>
          </ac:spMkLst>
        </pc:spChg>
      </pc:sldChg>
    </pc:docChg>
  </pc:docChgLst>
</pc:chgInfo>
</file>

<file path=ppt/comments/modernComment_12B_7C37D28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386250E-42E0-40CC-86D2-7E2276DFA30E}" authorId="{D0AB2D64-6B5B-39AA-562B-B548D191BAA3}" created="2026-05-17T19:58:03.55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084033155" sldId="299"/>
      <ac:spMk id="17" creationId="{37D26440-68DD-1B89-91B0-F63B44E1661B}"/>
      <ac:txMk cp="0" len="189">
        <ac:context len="190" hash="2419261950"/>
      </ac:txMk>
    </ac:txMkLst>
    <p188:pos x="2518083" y="957943"/>
    <p188:txBody>
      <a:bodyPr/>
      <a:lstStyle/>
      <a:p>
        <a:r>
          <a:rPr lang="en-US"/>
          <a:t>Discuss where value lives and how to price for it.  </a:t>
        </a:r>
      </a:p>
    </p188:txBody>
  </p188:cm>
</p188:cmLst>
</file>

<file path=ppt/comments/modernComment_13D_DC81A7B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83F3D3F-8F5E-4D52-A44A-DD200B1C49F3}" authorId="{D0AB2D64-6B5B-39AA-562B-B548D191BAA3}" created="2026-05-17T19:48:54.599">
    <pc:sldMkLst xmlns:pc="http://schemas.microsoft.com/office/powerpoint/2013/main/command">
      <pc:docMk/>
      <pc:sldMk cId="637693857" sldId="289"/>
    </pc:sldMkLst>
    <p188:txBody>
      <a:bodyPr/>
      <a:lstStyle/>
      <a:p>
        <a:r>
          <a:rPr lang="en-US"/>
          <a:t>SC&amp;H has not done a lot of mergers.  They have built advisory practices through talent acquisition and investment. </a:t>
        </a:r>
      </a:p>
    </p188:txBody>
  </p188:cm>
  <p188:cm id="{4CF2DB1A-6821-4D69-9FD8-38D0A3E05EB4}" authorId="{D0AB2D64-6B5B-39AA-562B-B548D191BAA3}" created="2026-05-17T19:50:00.39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655481688" sldId="317"/>
      <ac:spMk id="46" creationId="{A5948446-A022-B4B6-2E9C-81BCB38ED780}"/>
    </ac:deMkLst>
    <p188:txBody>
      <a:bodyPr/>
      <a:lstStyle/>
      <a:p>
        <a:r>
          <a:rPr lang="en-US"/>
          <a:t>Who is ‘Arts Firm’?</a:t>
        </a:r>
      </a:p>
    </p188:txBody>
  </p188:cm>
</p188:cmLst>
</file>

<file path=ppt/comments/modernComment_13F_C143C43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612E25B-AAF9-47F9-AD11-0EA645C1D895}" authorId="{D0AB2D64-6B5B-39AA-562B-B548D191BAA3}" created="2026-05-17T19:48:54.599">
    <pc:sldMkLst xmlns:pc="http://schemas.microsoft.com/office/powerpoint/2013/main/command">
      <pc:docMk/>
      <pc:sldMk cId="637693857" sldId="289"/>
    </pc:sldMkLst>
    <p188:txBody>
      <a:bodyPr/>
      <a:lstStyle/>
      <a:p>
        <a:r>
          <a:rPr lang="en-US"/>
          <a:t>SC&amp;H has not done a lot of mergers.  They have built advisory practices through talent acquisition and investment. </a:t>
        </a:r>
      </a:p>
    </p188:txBody>
  </p188:cm>
  <p188:cm id="{8DB480FF-8AEF-470D-BC96-DD04CBB35BC2}" authorId="{D0AB2D64-6B5B-39AA-562B-B548D191BAA3}" created="2026-05-17T19:50:00.39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655481688" sldId="317"/>
      <ac:spMk id="46" creationId="{A5948446-A022-B4B6-2E9C-81BCB38ED780}"/>
    </ac:deMkLst>
    <p188:txBody>
      <a:bodyPr/>
      <a:lstStyle/>
      <a:p>
        <a:r>
          <a:rPr lang="en-US"/>
          <a:t>Who is ‘Arts Firm’?</a:t>
        </a:r>
      </a:p>
    </p188:txBody>
  </p188:cm>
</p188:cmLst>
</file>

<file path=ppt/comments/modernComment_126_95A466A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0249D2B-39A9-4B23-84A3-D4DD7C79E202}" authorId="{D0AB2D64-6B5B-39AA-562B-B548D191BAA3}" created="2026-05-17T20:06:16.34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510579371" sldId="294"/>
      <ac:spMk id="24" creationId="{268986E6-3DD9-3B11-5937-7E89DBA13D8A}"/>
      <ac:txMk cp="0" len="33">
        <ac:context len="34" hash="96165834"/>
      </ac:txMk>
    </ac:txMkLst>
    <p188:pos x="2698061" y="291120"/>
    <p188:txBody>
      <a:bodyPr/>
      <a:lstStyle/>
      <a:p>
        <a:r>
          <a:rPr lang="en-US"/>
          <a:t>Do we want to go deeper into this one… separate slide?</a:t>
        </a:r>
      </a:p>
    </p188:txBody>
  </p188:cm>
  <p188:cm id="{21AF6420-17E0-4522-ABE5-E1FFFAA62346}" authorId="{D0AB2D64-6B5B-39AA-562B-B548D191BAA3}" created="2026-05-17T20:07:41.02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510579371" sldId="294"/>
      <ac:spMk id="19" creationId="{00CE534D-3345-858D-D2AF-3C7F35CC6F50}"/>
      <ac:txMk cp="0" len="23">
        <ac:context len="24" hash="386124742"/>
      </ac:txMk>
    </ac:txMkLst>
    <p188:pos x="1783661" y="291120"/>
    <p188:txBody>
      <a:bodyPr/>
      <a:lstStyle/>
      <a:p>
        <a:r>
          <a:rPr lang="en-US"/>
          <a:t>Also thinking about different GTM models - Key accounts, geographic, persona driven, when GTM by product makes sense?</a:t>
        </a:r>
      </a:p>
    </p188:txBody>
  </p188:cm>
</p188:cmLst>
</file>

<file path=ppt/comments/modernComment_135_8FD1ABB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3A9E414-CD4E-41AE-A8C1-DD00DC731408}" authorId="{D0AB2D64-6B5B-39AA-562B-B548D191BAA3}" created="2026-05-17T20:05:06.682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412882878" sldId="309"/>
      <ac:picMk id="12" creationId="{72E040E6-7B81-D606-D638-86D27F1033A5}"/>
    </ac:deMkLst>
    <p188:txBody>
      <a:bodyPr/>
      <a:lstStyle/>
      <a:p>
        <a:r>
          <a:rPr lang="en-US"/>
          <a:t>Are you thinking we put these on separate slides.  Pick a few of them?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BD6EA2-8718-4C38-9A13-016D85508100}" type="doc">
      <dgm:prSet loTypeId="urn:microsoft.com/office/officeart/2005/8/layout/matrix2" loCatId="matrix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9269195-AE30-46C9-A78D-BF1277B345A6}">
      <dgm:prSet phldrT="[Text]" phldr="0"/>
      <dgm:spPr>
        <a:solidFill>
          <a:srgbClr val="92D050"/>
        </a:solidFill>
      </dgm:spPr>
      <dgm:t>
        <a:bodyPr/>
        <a:lstStyle/>
        <a:p>
          <a:r>
            <a:rPr lang="en-US"/>
            <a:t>Stable Performers</a:t>
          </a:r>
        </a:p>
      </dgm:t>
    </dgm:pt>
    <dgm:pt modelId="{13A2EDEE-C678-4F03-BA73-7C8ABCB9B779}" type="parTrans" cxnId="{DDBC005C-39EF-42DA-865F-3DC8B15B1815}">
      <dgm:prSet/>
      <dgm:spPr/>
      <dgm:t>
        <a:bodyPr/>
        <a:lstStyle/>
        <a:p>
          <a:endParaRPr lang="en-US"/>
        </a:p>
      </dgm:t>
    </dgm:pt>
    <dgm:pt modelId="{4547A562-4C33-4369-A47D-4548A3187C97}" type="sibTrans" cxnId="{DDBC005C-39EF-42DA-865F-3DC8B15B1815}">
      <dgm:prSet/>
      <dgm:spPr/>
      <dgm:t>
        <a:bodyPr/>
        <a:lstStyle/>
        <a:p>
          <a:endParaRPr lang="en-US"/>
        </a:p>
      </dgm:t>
    </dgm:pt>
    <dgm:pt modelId="{6909F481-834E-4BFC-B91E-D7DE3695FB4F}">
      <dgm:prSet phldrT="[Text]" phldr="0"/>
      <dgm:spPr>
        <a:solidFill>
          <a:srgbClr val="92D050"/>
        </a:solidFill>
      </dgm:spPr>
      <dgm:t>
        <a:bodyPr/>
        <a:lstStyle/>
        <a:p>
          <a:r>
            <a:rPr lang="en-US"/>
            <a:t>Strategic Accounts</a:t>
          </a:r>
        </a:p>
      </dgm:t>
    </dgm:pt>
    <dgm:pt modelId="{EDF4DA47-63E4-4FF2-8973-64A16A37628A}" type="parTrans" cxnId="{006C5C33-9115-4291-B8C5-063CAA31F99B}">
      <dgm:prSet/>
      <dgm:spPr/>
      <dgm:t>
        <a:bodyPr/>
        <a:lstStyle/>
        <a:p>
          <a:endParaRPr lang="en-US"/>
        </a:p>
      </dgm:t>
    </dgm:pt>
    <dgm:pt modelId="{E57E821B-549C-43BC-B6E3-69BA2D9005B7}" type="sibTrans" cxnId="{006C5C33-9115-4291-B8C5-063CAA31F99B}">
      <dgm:prSet/>
      <dgm:spPr/>
      <dgm:t>
        <a:bodyPr/>
        <a:lstStyle/>
        <a:p>
          <a:endParaRPr lang="en-US"/>
        </a:p>
      </dgm:t>
    </dgm:pt>
    <dgm:pt modelId="{154580BC-3C71-4E0C-A65A-D7F90A26344E}">
      <dgm:prSet phldrT="[Text]" phldr="0"/>
      <dgm:spPr>
        <a:solidFill>
          <a:srgbClr val="92D050"/>
        </a:solidFill>
      </dgm:spPr>
      <dgm:t>
        <a:bodyPr/>
        <a:lstStyle/>
        <a:p>
          <a:r>
            <a:rPr lang="en-US"/>
            <a:t>Low Fit / Legacy Accounts</a:t>
          </a:r>
        </a:p>
      </dgm:t>
    </dgm:pt>
    <dgm:pt modelId="{208DB727-7EAD-4B3B-B5BD-8B98CA8A7765}" type="parTrans" cxnId="{1F5E0A14-D810-4A56-9BB3-845CE4190CE3}">
      <dgm:prSet/>
      <dgm:spPr/>
      <dgm:t>
        <a:bodyPr/>
        <a:lstStyle/>
        <a:p>
          <a:endParaRPr lang="en-US"/>
        </a:p>
      </dgm:t>
    </dgm:pt>
    <dgm:pt modelId="{FB07DCE6-D33C-4ED6-9D2F-FB5DD3320BB1}" type="sibTrans" cxnId="{1F5E0A14-D810-4A56-9BB3-845CE4190CE3}">
      <dgm:prSet/>
      <dgm:spPr/>
      <dgm:t>
        <a:bodyPr/>
        <a:lstStyle/>
        <a:p>
          <a:endParaRPr lang="en-US"/>
        </a:p>
      </dgm:t>
    </dgm:pt>
    <dgm:pt modelId="{B9DCCD35-640F-46AC-A694-9FEFC497C8DB}">
      <dgm:prSet phldrT="[Text]" phldr="0"/>
      <dgm:spPr>
        <a:solidFill>
          <a:srgbClr val="92D050"/>
        </a:solidFill>
      </dgm:spPr>
      <dgm:t>
        <a:bodyPr/>
        <a:lstStyle/>
        <a:p>
          <a:r>
            <a:rPr lang="en-US"/>
            <a:t>Growth Opportunities</a:t>
          </a:r>
        </a:p>
      </dgm:t>
    </dgm:pt>
    <dgm:pt modelId="{76B59626-B51E-48A1-AFF5-9C2598F13740}" type="parTrans" cxnId="{AFA57C4B-1135-488A-A45B-B4C1A1737D59}">
      <dgm:prSet/>
      <dgm:spPr/>
      <dgm:t>
        <a:bodyPr/>
        <a:lstStyle/>
        <a:p>
          <a:endParaRPr lang="en-US"/>
        </a:p>
      </dgm:t>
    </dgm:pt>
    <dgm:pt modelId="{B604CF81-DAF8-435D-9C1B-5B8064E1A232}" type="sibTrans" cxnId="{AFA57C4B-1135-488A-A45B-B4C1A1737D59}">
      <dgm:prSet/>
      <dgm:spPr/>
      <dgm:t>
        <a:bodyPr/>
        <a:lstStyle/>
        <a:p>
          <a:endParaRPr lang="en-US"/>
        </a:p>
      </dgm:t>
    </dgm:pt>
    <dgm:pt modelId="{FB52ACE1-5F1D-4D12-8D41-AE7695670C8B}">
      <dgm:prSet phldrT="[Text]" phldr="0"/>
      <dgm:spPr>
        <a:solidFill>
          <a:srgbClr val="92D050"/>
        </a:solidFill>
      </dgm:spPr>
      <dgm:t>
        <a:bodyPr/>
        <a:lstStyle/>
        <a:p>
          <a:r>
            <a:rPr lang="en-US"/>
            <a:t>Maintain Satisfaction</a:t>
          </a:r>
        </a:p>
      </dgm:t>
    </dgm:pt>
    <dgm:pt modelId="{4BBE7D68-87CE-452E-898B-8F8B4916BFB7}" type="parTrans" cxnId="{B7BB27B2-63CE-4265-8E47-5185C683BC67}">
      <dgm:prSet/>
      <dgm:spPr/>
      <dgm:t>
        <a:bodyPr/>
        <a:lstStyle/>
        <a:p>
          <a:endParaRPr lang="en-US"/>
        </a:p>
      </dgm:t>
    </dgm:pt>
    <dgm:pt modelId="{2F24089C-D99A-4C6A-9310-F72630E48164}" type="sibTrans" cxnId="{B7BB27B2-63CE-4265-8E47-5185C683BC67}">
      <dgm:prSet/>
      <dgm:spPr/>
      <dgm:t>
        <a:bodyPr/>
        <a:lstStyle/>
        <a:p>
          <a:endParaRPr lang="en-US"/>
        </a:p>
      </dgm:t>
    </dgm:pt>
    <dgm:pt modelId="{72ABE9ED-25E0-4564-9DC8-837D2541E8D1}">
      <dgm:prSet phldrT="[Text]" phldr="0"/>
      <dgm:spPr>
        <a:solidFill>
          <a:srgbClr val="92D050"/>
        </a:solidFill>
      </dgm:spPr>
      <dgm:t>
        <a:bodyPr/>
        <a:lstStyle/>
        <a:p>
          <a:r>
            <a:rPr lang="en-US"/>
            <a:t>Improve Efficiency</a:t>
          </a:r>
        </a:p>
      </dgm:t>
    </dgm:pt>
    <dgm:pt modelId="{BD446228-A0BA-4284-A4F0-977F19833B38}" type="parTrans" cxnId="{7AD867F5-67A8-4D89-8B86-2B228228A5C8}">
      <dgm:prSet/>
      <dgm:spPr/>
      <dgm:t>
        <a:bodyPr/>
        <a:lstStyle/>
        <a:p>
          <a:endParaRPr lang="en-US"/>
        </a:p>
      </dgm:t>
    </dgm:pt>
    <dgm:pt modelId="{912EF76C-D194-43FC-AE6C-8DF385710403}" type="sibTrans" cxnId="{7AD867F5-67A8-4D89-8B86-2B228228A5C8}">
      <dgm:prSet/>
      <dgm:spPr/>
      <dgm:t>
        <a:bodyPr/>
        <a:lstStyle/>
        <a:p>
          <a:endParaRPr lang="en-US"/>
        </a:p>
      </dgm:t>
    </dgm:pt>
    <dgm:pt modelId="{ABC96071-DF6B-4E5A-8304-180D43546BB7}">
      <dgm:prSet phldrT="[Text]" phldr="0"/>
      <dgm:spPr>
        <a:solidFill>
          <a:srgbClr val="92D050"/>
        </a:solidFill>
      </dgm:spPr>
      <dgm:t>
        <a:bodyPr/>
        <a:lstStyle/>
        <a:p>
          <a:r>
            <a:rPr lang="en-US"/>
            <a:t>Protect</a:t>
          </a:r>
        </a:p>
      </dgm:t>
    </dgm:pt>
    <dgm:pt modelId="{D57DC888-411D-45AD-AA9E-89AC8615162F}" type="parTrans" cxnId="{D1F4123F-0E55-4AFD-BEB3-BEEC28A7A9EF}">
      <dgm:prSet/>
      <dgm:spPr/>
      <dgm:t>
        <a:bodyPr/>
        <a:lstStyle/>
        <a:p>
          <a:endParaRPr lang="en-US"/>
        </a:p>
      </dgm:t>
    </dgm:pt>
    <dgm:pt modelId="{B073CEC8-A5EE-47A7-9180-F849C19E0C59}" type="sibTrans" cxnId="{D1F4123F-0E55-4AFD-BEB3-BEEC28A7A9EF}">
      <dgm:prSet/>
      <dgm:spPr/>
      <dgm:t>
        <a:bodyPr/>
        <a:lstStyle/>
        <a:p>
          <a:endParaRPr lang="en-US"/>
        </a:p>
      </dgm:t>
    </dgm:pt>
    <dgm:pt modelId="{5F816B2E-4634-4AC9-8F13-A4354BDD9BFF}">
      <dgm:prSet phldrT="[Text]" phldr="0"/>
      <dgm:spPr>
        <a:solidFill>
          <a:srgbClr val="92D050"/>
        </a:solidFill>
      </dgm:spPr>
      <dgm:t>
        <a:bodyPr/>
        <a:lstStyle/>
        <a:p>
          <a:r>
            <a:rPr lang="en-US"/>
            <a:t>Deepen</a:t>
          </a:r>
        </a:p>
      </dgm:t>
    </dgm:pt>
    <dgm:pt modelId="{2B10A16D-6EAB-4625-A229-F0A715D7D03A}" type="parTrans" cxnId="{77F402B1-7722-4130-97D4-F9B26B085CF7}">
      <dgm:prSet/>
      <dgm:spPr/>
      <dgm:t>
        <a:bodyPr/>
        <a:lstStyle/>
        <a:p>
          <a:endParaRPr lang="en-US"/>
        </a:p>
      </dgm:t>
    </dgm:pt>
    <dgm:pt modelId="{5D1AAE8B-18BE-41AE-BB6D-0BD445520CDE}" type="sibTrans" cxnId="{77F402B1-7722-4130-97D4-F9B26B085CF7}">
      <dgm:prSet/>
      <dgm:spPr/>
      <dgm:t>
        <a:bodyPr/>
        <a:lstStyle/>
        <a:p>
          <a:endParaRPr lang="en-US"/>
        </a:p>
      </dgm:t>
    </dgm:pt>
    <dgm:pt modelId="{99AC2BA2-0046-46E9-B14B-4B75AD3A6919}">
      <dgm:prSet phldrT="[Text]" phldr="0"/>
      <dgm:spPr>
        <a:solidFill>
          <a:srgbClr val="92D050"/>
        </a:solidFill>
      </dgm:spPr>
      <dgm:t>
        <a:bodyPr/>
        <a:lstStyle/>
        <a:p>
          <a:r>
            <a:rPr lang="en-US"/>
            <a:t>Cross-serve</a:t>
          </a:r>
        </a:p>
      </dgm:t>
    </dgm:pt>
    <dgm:pt modelId="{FB73871A-E354-4ED4-957B-EF1A9F9EFD11}" type="parTrans" cxnId="{5AF439BD-11A2-4A5F-BC9E-B28DFD6524B1}">
      <dgm:prSet/>
      <dgm:spPr/>
      <dgm:t>
        <a:bodyPr/>
        <a:lstStyle/>
        <a:p>
          <a:endParaRPr lang="en-US"/>
        </a:p>
      </dgm:t>
    </dgm:pt>
    <dgm:pt modelId="{5F6C3D1F-D795-4D5C-AFD8-3C8A1DCCA497}" type="sibTrans" cxnId="{5AF439BD-11A2-4A5F-BC9E-B28DFD6524B1}">
      <dgm:prSet/>
      <dgm:spPr/>
      <dgm:t>
        <a:bodyPr/>
        <a:lstStyle/>
        <a:p>
          <a:endParaRPr lang="en-US"/>
        </a:p>
      </dgm:t>
    </dgm:pt>
    <dgm:pt modelId="{46B6D021-D26B-47A4-9DD3-A43544055E68}">
      <dgm:prSet phldrT="[Text]" phldr="0"/>
      <dgm:spPr>
        <a:solidFill>
          <a:srgbClr val="92D050"/>
        </a:solidFill>
      </dgm:spPr>
      <dgm:t>
        <a:bodyPr/>
        <a:lstStyle/>
        <a:p>
          <a:r>
            <a:rPr lang="en-US"/>
            <a:t>Evaluate for transition or automation</a:t>
          </a:r>
        </a:p>
      </dgm:t>
    </dgm:pt>
    <dgm:pt modelId="{F7A3C9EF-B98D-4234-AFBB-E9C73C46CF5B}" type="parTrans" cxnId="{4CEFF94B-7271-4A3C-99BF-233E9553F8CB}">
      <dgm:prSet/>
      <dgm:spPr/>
      <dgm:t>
        <a:bodyPr/>
        <a:lstStyle/>
        <a:p>
          <a:endParaRPr lang="en-US"/>
        </a:p>
      </dgm:t>
    </dgm:pt>
    <dgm:pt modelId="{C47DB54E-909A-4812-B58F-128B013FF921}" type="sibTrans" cxnId="{4CEFF94B-7271-4A3C-99BF-233E9553F8CB}">
      <dgm:prSet/>
      <dgm:spPr/>
      <dgm:t>
        <a:bodyPr/>
        <a:lstStyle/>
        <a:p>
          <a:endParaRPr lang="en-US"/>
        </a:p>
      </dgm:t>
    </dgm:pt>
    <dgm:pt modelId="{98A6E7FF-6A6C-4A55-B580-9E3F43A83611}">
      <dgm:prSet phldrT="[Text]" phldr="0"/>
      <dgm:spPr>
        <a:solidFill>
          <a:srgbClr val="92D050"/>
        </a:solidFill>
      </dgm:spPr>
      <dgm:t>
        <a:bodyPr/>
        <a:lstStyle/>
        <a:p>
          <a:r>
            <a:rPr lang="en-US"/>
            <a:t>Activate relationships</a:t>
          </a:r>
        </a:p>
      </dgm:t>
    </dgm:pt>
    <dgm:pt modelId="{ABC1F6CC-7F60-4324-96A4-B5945DB8B1AE}" type="parTrans" cxnId="{8CD75A0D-D9E0-4A6C-8086-570AABDFC575}">
      <dgm:prSet/>
      <dgm:spPr/>
      <dgm:t>
        <a:bodyPr/>
        <a:lstStyle/>
        <a:p>
          <a:endParaRPr lang="en-US"/>
        </a:p>
      </dgm:t>
    </dgm:pt>
    <dgm:pt modelId="{39214AFD-6039-48C5-8724-E55102F838A2}" type="sibTrans" cxnId="{8CD75A0D-D9E0-4A6C-8086-570AABDFC575}">
      <dgm:prSet/>
      <dgm:spPr/>
      <dgm:t>
        <a:bodyPr/>
        <a:lstStyle/>
        <a:p>
          <a:endParaRPr lang="en-US"/>
        </a:p>
      </dgm:t>
    </dgm:pt>
    <dgm:pt modelId="{7BF03EFD-1928-4E3C-A110-4A5E9D3697F9}">
      <dgm:prSet phldrT="[Text]" phldr="0"/>
      <dgm:spPr>
        <a:solidFill>
          <a:srgbClr val="92D050"/>
        </a:solidFill>
      </dgm:spPr>
      <dgm:t>
        <a:bodyPr/>
        <a:lstStyle/>
        <a:p>
          <a:r>
            <a:rPr lang="en-US"/>
            <a:t>Expand services per client</a:t>
          </a:r>
        </a:p>
      </dgm:t>
    </dgm:pt>
    <dgm:pt modelId="{D64D679E-49F1-409C-8725-A83FFC191C5D}" type="parTrans" cxnId="{AC9741C5-9A8A-4CC9-91E6-608900F25E85}">
      <dgm:prSet/>
      <dgm:spPr/>
      <dgm:t>
        <a:bodyPr/>
        <a:lstStyle/>
        <a:p>
          <a:endParaRPr lang="en-US"/>
        </a:p>
      </dgm:t>
    </dgm:pt>
    <dgm:pt modelId="{AEECFDA3-F107-4718-B3BC-E9A8B567DF91}" type="sibTrans" cxnId="{AC9741C5-9A8A-4CC9-91E6-608900F25E85}">
      <dgm:prSet/>
      <dgm:spPr/>
      <dgm:t>
        <a:bodyPr/>
        <a:lstStyle/>
        <a:p>
          <a:endParaRPr lang="en-US"/>
        </a:p>
      </dgm:t>
    </dgm:pt>
    <dgm:pt modelId="{A4D17675-27B9-485F-B8BF-46011D29879E}" type="pres">
      <dgm:prSet presAssocID="{3ABD6EA2-8718-4C38-9A13-016D85508100}" presName="matrix" presStyleCnt="0">
        <dgm:presLayoutVars>
          <dgm:chMax val="1"/>
          <dgm:dir/>
          <dgm:resizeHandles val="exact"/>
        </dgm:presLayoutVars>
      </dgm:prSet>
      <dgm:spPr/>
    </dgm:pt>
    <dgm:pt modelId="{A94B5DE6-7095-47A5-BA3B-A883E06B33F4}" type="pres">
      <dgm:prSet presAssocID="{3ABD6EA2-8718-4C38-9A13-016D85508100}" presName="axisShape" presStyleLbl="bgShp" presStyleIdx="0" presStyleCnt="1"/>
      <dgm:spPr/>
    </dgm:pt>
    <dgm:pt modelId="{19EAA302-A199-4685-91D5-96F7AA26F1C2}" type="pres">
      <dgm:prSet presAssocID="{3ABD6EA2-8718-4C38-9A13-016D85508100}" presName="rect1" presStyleLbl="node1" presStyleIdx="0" presStyleCnt="4" custLinFactNeighborY="-1524">
        <dgm:presLayoutVars>
          <dgm:chMax val="0"/>
          <dgm:chPref val="0"/>
          <dgm:bulletEnabled val="1"/>
        </dgm:presLayoutVars>
      </dgm:prSet>
      <dgm:spPr/>
    </dgm:pt>
    <dgm:pt modelId="{2B8EA802-0F22-4E5F-87D1-76497D3611EF}" type="pres">
      <dgm:prSet presAssocID="{3ABD6EA2-8718-4C38-9A13-016D85508100}" presName="rect2" presStyleLbl="node1" presStyleIdx="1" presStyleCnt="4" custLinFactNeighborY="-1524">
        <dgm:presLayoutVars>
          <dgm:chMax val="0"/>
          <dgm:chPref val="0"/>
          <dgm:bulletEnabled val="1"/>
        </dgm:presLayoutVars>
      </dgm:prSet>
      <dgm:spPr/>
    </dgm:pt>
    <dgm:pt modelId="{D09AE537-37FA-4F4A-9C6C-4A392F29965F}" type="pres">
      <dgm:prSet presAssocID="{3ABD6EA2-8718-4C38-9A13-016D85508100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8F8AA2A-8F3F-443A-AE6B-DFA5262AD334}" type="pres">
      <dgm:prSet presAssocID="{3ABD6EA2-8718-4C38-9A13-016D85508100}" presName="rect4" presStyleLbl="node1" presStyleIdx="3" presStyleCnt="4" custLinFactNeighborY="-1524">
        <dgm:presLayoutVars>
          <dgm:chMax val="0"/>
          <dgm:chPref val="0"/>
          <dgm:bulletEnabled val="1"/>
        </dgm:presLayoutVars>
      </dgm:prSet>
      <dgm:spPr/>
    </dgm:pt>
  </dgm:ptLst>
  <dgm:cxnLst>
    <dgm:cxn modelId="{EF75BC00-0E89-4A65-82C0-EFA6CFE08BC3}" type="presOf" srcId="{98A6E7FF-6A6C-4A55-B580-9E3F43A83611}" destId="{38F8AA2A-8F3F-443A-AE6B-DFA5262AD334}" srcOrd="0" destOrd="1" presId="urn:microsoft.com/office/officeart/2005/8/layout/matrix2"/>
    <dgm:cxn modelId="{8CD75A0D-D9E0-4A6C-8086-570AABDFC575}" srcId="{B9DCCD35-640F-46AC-A694-9FEFC497C8DB}" destId="{98A6E7FF-6A6C-4A55-B580-9E3F43A83611}" srcOrd="0" destOrd="0" parTransId="{ABC1F6CC-7F60-4324-96A4-B5945DB8B1AE}" sibTransId="{39214AFD-6039-48C5-8724-E55102F838A2}"/>
    <dgm:cxn modelId="{1F5E0A14-D810-4A56-9BB3-845CE4190CE3}" srcId="{3ABD6EA2-8718-4C38-9A13-016D85508100}" destId="{154580BC-3C71-4E0C-A65A-D7F90A26344E}" srcOrd="2" destOrd="0" parTransId="{208DB727-7EAD-4B3B-B5BD-8B98CA8A7765}" sibTransId="{FB07DCE6-D33C-4ED6-9D2F-FB5DD3320BB1}"/>
    <dgm:cxn modelId="{1DD8A615-5B68-452E-805A-FEA37D92000C}" type="presOf" srcId="{99AC2BA2-0046-46E9-B14B-4B75AD3A6919}" destId="{2B8EA802-0F22-4E5F-87D1-76497D3611EF}" srcOrd="0" destOrd="3" presId="urn:microsoft.com/office/officeart/2005/8/layout/matrix2"/>
    <dgm:cxn modelId="{006C5C33-9115-4291-B8C5-063CAA31F99B}" srcId="{3ABD6EA2-8718-4C38-9A13-016D85508100}" destId="{6909F481-834E-4BFC-B91E-D7DE3695FB4F}" srcOrd="1" destOrd="0" parTransId="{EDF4DA47-63E4-4FF2-8973-64A16A37628A}" sibTransId="{E57E821B-549C-43BC-B6E3-69BA2D9005B7}"/>
    <dgm:cxn modelId="{589B9A38-C31F-4773-B426-24BBEDEBA19C}" type="presOf" srcId="{FB52ACE1-5F1D-4D12-8D41-AE7695670C8B}" destId="{19EAA302-A199-4685-91D5-96F7AA26F1C2}" srcOrd="0" destOrd="1" presId="urn:microsoft.com/office/officeart/2005/8/layout/matrix2"/>
    <dgm:cxn modelId="{D1F4123F-0E55-4AFD-BEB3-BEEC28A7A9EF}" srcId="{6909F481-834E-4BFC-B91E-D7DE3695FB4F}" destId="{ABC96071-DF6B-4E5A-8304-180D43546BB7}" srcOrd="0" destOrd="0" parTransId="{D57DC888-411D-45AD-AA9E-89AC8615162F}" sibTransId="{B073CEC8-A5EE-47A7-9180-F849C19E0C59}"/>
    <dgm:cxn modelId="{DDBC005C-39EF-42DA-865F-3DC8B15B1815}" srcId="{3ABD6EA2-8718-4C38-9A13-016D85508100}" destId="{09269195-AE30-46C9-A78D-BF1277B345A6}" srcOrd="0" destOrd="0" parTransId="{13A2EDEE-C678-4F03-BA73-7C8ABCB9B779}" sibTransId="{4547A562-4C33-4369-A47D-4548A3187C97}"/>
    <dgm:cxn modelId="{A620105C-20EC-4F77-903E-3F4DD8BD3B7C}" type="presOf" srcId="{7BF03EFD-1928-4E3C-A110-4A5E9D3697F9}" destId="{38F8AA2A-8F3F-443A-AE6B-DFA5262AD334}" srcOrd="0" destOrd="2" presId="urn:microsoft.com/office/officeart/2005/8/layout/matrix2"/>
    <dgm:cxn modelId="{6C26CC48-8ACA-4925-9452-C67BF9B1D9C5}" type="presOf" srcId="{ABC96071-DF6B-4E5A-8304-180D43546BB7}" destId="{2B8EA802-0F22-4E5F-87D1-76497D3611EF}" srcOrd="0" destOrd="1" presId="urn:microsoft.com/office/officeart/2005/8/layout/matrix2"/>
    <dgm:cxn modelId="{581D0A6A-6569-4642-AEB2-410861E1F18E}" type="presOf" srcId="{72ABE9ED-25E0-4564-9DC8-837D2541E8D1}" destId="{19EAA302-A199-4685-91D5-96F7AA26F1C2}" srcOrd="0" destOrd="2" presId="urn:microsoft.com/office/officeart/2005/8/layout/matrix2"/>
    <dgm:cxn modelId="{AFA57C4B-1135-488A-A45B-B4C1A1737D59}" srcId="{3ABD6EA2-8718-4C38-9A13-016D85508100}" destId="{B9DCCD35-640F-46AC-A694-9FEFC497C8DB}" srcOrd="3" destOrd="0" parTransId="{76B59626-B51E-48A1-AFF5-9C2598F13740}" sibTransId="{B604CF81-DAF8-435D-9C1B-5B8064E1A232}"/>
    <dgm:cxn modelId="{4CEFF94B-7271-4A3C-99BF-233E9553F8CB}" srcId="{154580BC-3C71-4E0C-A65A-D7F90A26344E}" destId="{46B6D021-D26B-47A4-9DD3-A43544055E68}" srcOrd="0" destOrd="0" parTransId="{F7A3C9EF-B98D-4234-AFBB-E9C73C46CF5B}" sibTransId="{C47DB54E-909A-4812-B58F-128B013FF921}"/>
    <dgm:cxn modelId="{77F402B1-7722-4130-97D4-F9B26B085CF7}" srcId="{6909F481-834E-4BFC-B91E-D7DE3695FB4F}" destId="{5F816B2E-4634-4AC9-8F13-A4354BDD9BFF}" srcOrd="1" destOrd="0" parTransId="{2B10A16D-6EAB-4625-A229-F0A715D7D03A}" sibTransId="{5D1AAE8B-18BE-41AE-BB6D-0BD445520CDE}"/>
    <dgm:cxn modelId="{B7BB27B2-63CE-4265-8E47-5185C683BC67}" srcId="{09269195-AE30-46C9-A78D-BF1277B345A6}" destId="{FB52ACE1-5F1D-4D12-8D41-AE7695670C8B}" srcOrd="0" destOrd="0" parTransId="{4BBE7D68-87CE-452E-898B-8F8B4916BFB7}" sibTransId="{2F24089C-D99A-4C6A-9310-F72630E48164}"/>
    <dgm:cxn modelId="{760B5CB7-8A2A-4577-8966-784E96282210}" type="presOf" srcId="{46B6D021-D26B-47A4-9DD3-A43544055E68}" destId="{D09AE537-37FA-4F4A-9C6C-4A392F29965F}" srcOrd="0" destOrd="1" presId="urn:microsoft.com/office/officeart/2005/8/layout/matrix2"/>
    <dgm:cxn modelId="{5AF439BD-11A2-4A5F-BC9E-B28DFD6524B1}" srcId="{6909F481-834E-4BFC-B91E-D7DE3695FB4F}" destId="{99AC2BA2-0046-46E9-B14B-4B75AD3A6919}" srcOrd="2" destOrd="0" parTransId="{FB73871A-E354-4ED4-957B-EF1A9F9EFD11}" sibTransId="{5F6C3D1F-D795-4D5C-AFD8-3C8A1DCCA497}"/>
    <dgm:cxn modelId="{AC9741C5-9A8A-4CC9-91E6-608900F25E85}" srcId="{B9DCCD35-640F-46AC-A694-9FEFC497C8DB}" destId="{7BF03EFD-1928-4E3C-A110-4A5E9D3697F9}" srcOrd="1" destOrd="0" parTransId="{D64D679E-49F1-409C-8725-A83FFC191C5D}" sibTransId="{AEECFDA3-F107-4718-B3BC-E9A8B567DF91}"/>
    <dgm:cxn modelId="{CFF6EDC6-D3EE-46F9-A0B3-6B689981F770}" type="presOf" srcId="{154580BC-3C71-4E0C-A65A-D7F90A26344E}" destId="{D09AE537-37FA-4F4A-9C6C-4A392F29965F}" srcOrd="0" destOrd="0" presId="urn:microsoft.com/office/officeart/2005/8/layout/matrix2"/>
    <dgm:cxn modelId="{47A6DBCA-78A8-4638-AD91-4E3503A93405}" type="presOf" srcId="{09269195-AE30-46C9-A78D-BF1277B345A6}" destId="{19EAA302-A199-4685-91D5-96F7AA26F1C2}" srcOrd="0" destOrd="0" presId="urn:microsoft.com/office/officeart/2005/8/layout/matrix2"/>
    <dgm:cxn modelId="{742814D3-07F4-4708-AB61-35408FC81CFA}" type="presOf" srcId="{3ABD6EA2-8718-4C38-9A13-016D85508100}" destId="{A4D17675-27B9-485F-B8BF-46011D29879E}" srcOrd="0" destOrd="0" presId="urn:microsoft.com/office/officeart/2005/8/layout/matrix2"/>
    <dgm:cxn modelId="{E54E4DDE-CFC3-4610-879D-ACD4BC2E0637}" type="presOf" srcId="{B9DCCD35-640F-46AC-A694-9FEFC497C8DB}" destId="{38F8AA2A-8F3F-443A-AE6B-DFA5262AD334}" srcOrd="0" destOrd="0" presId="urn:microsoft.com/office/officeart/2005/8/layout/matrix2"/>
    <dgm:cxn modelId="{B8E5DCE7-552B-44F5-8DE5-9F5EAF4FF43A}" type="presOf" srcId="{5F816B2E-4634-4AC9-8F13-A4354BDD9BFF}" destId="{2B8EA802-0F22-4E5F-87D1-76497D3611EF}" srcOrd="0" destOrd="2" presId="urn:microsoft.com/office/officeart/2005/8/layout/matrix2"/>
    <dgm:cxn modelId="{7AD867F5-67A8-4D89-8B86-2B228228A5C8}" srcId="{09269195-AE30-46C9-A78D-BF1277B345A6}" destId="{72ABE9ED-25E0-4564-9DC8-837D2541E8D1}" srcOrd="1" destOrd="0" parTransId="{BD446228-A0BA-4284-A4F0-977F19833B38}" sibTransId="{912EF76C-D194-43FC-AE6C-8DF385710403}"/>
    <dgm:cxn modelId="{2508B0F8-C1AB-47DA-9C1E-EC9CF964CEF7}" type="presOf" srcId="{6909F481-834E-4BFC-B91E-D7DE3695FB4F}" destId="{2B8EA802-0F22-4E5F-87D1-76497D3611EF}" srcOrd="0" destOrd="0" presId="urn:microsoft.com/office/officeart/2005/8/layout/matrix2"/>
    <dgm:cxn modelId="{DF0E7E2C-A0D9-42CE-BD84-8AFCECF8C776}" type="presParOf" srcId="{A4D17675-27B9-485F-B8BF-46011D29879E}" destId="{A94B5DE6-7095-47A5-BA3B-A883E06B33F4}" srcOrd="0" destOrd="0" presId="urn:microsoft.com/office/officeart/2005/8/layout/matrix2"/>
    <dgm:cxn modelId="{CA668166-8FE6-44DC-811C-A093C4F37EC2}" type="presParOf" srcId="{A4D17675-27B9-485F-B8BF-46011D29879E}" destId="{19EAA302-A199-4685-91D5-96F7AA26F1C2}" srcOrd="1" destOrd="0" presId="urn:microsoft.com/office/officeart/2005/8/layout/matrix2"/>
    <dgm:cxn modelId="{C805702D-F34E-4D4E-BE78-8EA180A57757}" type="presParOf" srcId="{A4D17675-27B9-485F-B8BF-46011D29879E}" destId="{2B8EA802-0F22-4E5F-87D1-76497D3611EF}" srcOrd="2" destOrd="0" presId="urn:microsoft.com/office/officeart/2005/8/layout/matrix2"/>
    <dgm:cxn modelId="{87909F0B-6EF4-4683-BC92-5DA06BCC6E01}" type="presParOf" srcId="{A4D17675-27B9-485F-B8BF-46011D29879E}" destId="{D09AE537-37FA-4F4A-9C6C-4A392F29965F}" srcOrd="3" destOrd="0" presId="urn:microsoft.com/office/officeart/2005/8/layout/matrix2"/>
    <dgm:cxn modelId="{6347E0CE-AD70-4362-89D2-18BC0872DC9B}" type="presParOf" srcId="{A4D17675-27B9-485F-B8BF-46011D29879E}" destId="{38F8AA2A-8F3F-443A-AE6B-DFA5262AD334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4B5DE6-7095-47A5-BA3B-A883E06B33F4}">
      <dsp:nvSpPr>
        <dsp:cNvPr id="0" name=""/>
        <dsp:cNvSpPr/>
      </dsp:nvSpPr>
      <dsp:spPr>
        <a:xfrm>
          <a:off x="2494318" y="0"/>
          <a:ext cx="5533773" cy="5533773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EAA302-A199-4685-91D5-96F7AA26F1C2}">
      <dsp:nvSpPr>
        <dsp:cNvPr id="0" name=""/>
        <dsp:cNvSpPr/>
      </dsp:nvSpPr>
      <dsp:spPr>
        <a:xfrm>
          <a:off x="2854013" y="325961"/>
          <a:ext cx="2213509" cy="2213509"/>
        </a:xfrm>
        <a:prstGeom prst="roundRect">
          <a:avLst/>
        </a:prstGeom>
        <a:solidFill>
          <a:srgbClr val="92D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Stable Performers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Maintain Satisfaction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Improve Efficiency</a:t>
          </a:r>
        </a:p>
      </dsp:txBody>
      <dsp:txXfrm>
        <a:off x="2962068" y="434016"/>
        <a:ext cx="1997399" cy="1997399"/>
      </dsp:txXfrm>
    </dsp:sp>
    <dsp:sp modelId="{2B8EA802-0F22-4E5F-87D1-76497D3611EF}">
      <dsp:nvSpPr>
        <dsp:cNvPr id="0" name=""/>
        <dsp:cNvSpPr/>
      </dsp:nvSpPr>
      <dsp:spPr>
        <a:xfrm>
          <a:off x="5454887" y="325961"/>
          <a:ext cx="2213509" cy="2213509"/>
        </a:xfrm>
        <a:prstGeom prst="roundRect">
          <a:avLst/>
        </a:prstGeom>
        <a:solidFill>
          <a:srgbClr val="92D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Strategic Accounts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Protect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Deepen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Cross-serve</a:t>
          </a:r>
        </a:p>
      </dsp:txBody>
      <dsp:txXfrm>
        <a:off x="5562942" y="434016"/>
        <a:ext cx="1997399" cy="1997399"/>
      </dsp:txXfrm>
    </dsp:sp>
    <dsp:sp modelId="{D09AE537-37FA-4F4A-9C6C-4A392F29965F}">
      <dsp:nvSpPr>
        <dsp:cNvPr id="0" name=""/>
        <dsp:cNvSpPr/>
      </dsp:nvSpPr>
      <dsp:spPr>
        <a:xfrm>
          <a:off x="2854013" y="2960569"/>
          <a:ext cx="2213509" cy="2213509"/>
        </a:xfrm>
        <a:prstGeom prst="roundRect">
          <a:avLst/>
        </a:prstGeom>
        <a:solidFill>
          <a:srgbClr val="92D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Low Fit / Legacy Accounts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Evaluate for transition or automation</a:t>
          </a:r>
        </a:p>
      </dsp:txBody>
      <dsp:txXfrm>
        <a:off x="2962068" y="3068624"/>
        <a:ext cx="1997399" cy="1997399"/>
      </dsp:txXfrm>
    </dsp:sp>
    <dsp:sp modelId="{38F8AA2A-8F3F-443A-AE6B-DFA5262AD334}">
      <dsp:nvSpPr>
        <dsp:cNvPr id="0" name=""/>
        <dsp:cNvSpPr/>
      </dsp:nvSpPr>
      <dsp:spPr>
        <a:xfrm>
          <a:off x="5454887" y="2926835"/>
          <a:ext cx="2213509" cy="2213509"/>
        </a:xfrm>
        <a:prstGeom prst="roundRect">
          <a:avLst/>
        </a:prstGeom>
        <a:solidFill>
          <a:srgbClr val="92D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Growth Opportunities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Activate relationships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Expand services per client</a:t>
          </a:r>
        </a:p>
      </dsp:txBody>
      <dsp:txXfrm>
        <a:off x="5562942" y="3034890"/>
        <a:ext cx="1997399" cy="19973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58B6E-8D25-AD4C-AE9B-2FF658843AEF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5031D-96EE-9B47-A4A2-D8D70E83D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863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tel:+14407233653" TargetMode="External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93ABBA60-3F2A-5640-A277-70F2D37DB1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68230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6DF1765E-07F1-A74D-93F6-1D0CD19214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684202"/>
            <a:ext cx="6823075" cy="43101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722905E-18D0-9A40-94F0-AFF00C433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189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6B418CC-FF67-AF79-6984-5026CC3DE9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59863" y="0"/>
            <a:ext cx="5175858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163B1F5-7529-0F4D-8786-8A95590290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93ABBA60-3F2A-5640-A277-70F2D37DB1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68230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6DF1765E-07F1-A74D-93F6-1D0CD19214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684202"/>
            <a:ext cx="6823075" cy="43101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4046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89ECA0B-4EA0-2B69-093D-A0C6972916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422401"/>
            <a:ext cx="12192000" cy="253999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BA3099FC-E69E-D240-898E-482ADEEFFF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8025" y="4251213"/>
            <a:ext cx="2847975" cy="13876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66C1FE-FC46-CE47-B6BE-C7486DE4D4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9700" y="4251213"/>
            <a:ext cx="7797800" cy="20607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23D47808-EE2D-9B44-9998-19A926737F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112045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948AA2D-9CB7-9348-B6D2-BCDD23190E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011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429591BA-3DD6-F34F-AF81-DFDF20008F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0CB94B5F-C2CE-AB41-B4DE-37C2206E9C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2185800"/>
            <a:ext cx="11102975" cy="3935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B9CC2F0-03CA-B54B-88D6-A463814F93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267" y="1606498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>
                <a:solidFill>
                  <a:schemeClr val="accent2"/>
                </a:solidFill>
                <a:latin typeface="Georgia" panose="02040502050405020303" pitchFamily="18" charset="0"/>
                <a:ea typeface="Geneva" panose="020B050303040404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F5A79C7-B98D-3246-A0D2-2BB865275D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092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A3F519F-E280-1A43-AB91-D413287B8C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47772" y="0"/>
            <a:ext cx="8875059" cy="6858000"/>
          </a:xfrm>
          <a:prstGeom prst="rect">
            <a:avLst/>
          </a:prstGeom>
        </p:spPr>
      </p:pic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4939661D-F26F-C84B-9549-56E1142ABF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F9E25F9-B7ED-444B-AAB6-51274CF6AB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7272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46A3689-0C2B-CB45-A651-D5362D045787}"/>
              </a:ext>
            </a:extLst>
          </p:cNvPr>
          <p:cNvSpPr txBox="1">
            <a:spLocks/>
          </p:cNvSpPr>
          <p:nvPr userDrawn="1"/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993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815093C-2676-118D-CB05-D93B5C1B82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73401" y="1267399"/>
            <a:ext cx="3811588" cy="22369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188326F7-9B98-B8A1-0603-2D1E6EEA432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73401" y="3884440"/>
            <a:ext cx="3811588" cy="22369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A2B80FA-7454-E144-9450-29E52EBCBA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88D4953C-F73B-4F49-9E7E-0EF57390F5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925" y="1727200"/>
            <a:ext cx="65055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4ED3F63-8E61-9441-8E48-77F86A06B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063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4388A-E007-5744-46FE-3841044D5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3C5B07-4BC3-3A14-6C84-8D464D513E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78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8C5FD86B-B993-D446-8A56-E4C425EBA5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3B4FA09D-1C69-9F4F-A587-D61D1457EA7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40050" y="1816100"/>
            <a:ext cx="2806700" cy="4305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32641D26-24B7-724A-A09C-DE60005600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23300" y="1816100"/>
            <a:ext cx="2806700" cy="4305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FCEC77-B12E-0D4E-926B-3E5914C941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60450" y="1816100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48F9F32-953F-234B-AB05-3A0588E6B6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0450" y="4216400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6D489ED8-FFEE-7740-B052-2C3461248AB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19900" y="1799363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86158EB-4C40-DE45-AF68-F1D0C18336A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819900" y="4199663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E0F3104-558D-E646-964C-D684CE01B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71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8C5FD86B-B993-D446-8A56-E4C425EBA5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48F9F32-953F-234B-AB05-3A0588E6B6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2925" y="3627634"/>
            <a:ext cx="2139950" cy="244296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21DBC94-747D-394B-A54C-95308A0414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727200"/>
            <a:ext cx="11102975" cy="1651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2E9B9496-0453-154F-925D-72BCA66C55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08300" y="3627634"/>
            <a:ext cx="8737600" cy="244296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C4501C6-694F-7742-8BDB-4AF3208FC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771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E9C9F-6C63-E2E8-5330-E580D2181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7011C8-B4F3-9755-B39B-11BDCB5F6B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19576-3D46-128E-DEB6-834E5E66E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3521C-510D-733A-7F9D-143DD60D8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DA5AD-8C50-623C-0920-F7894DD2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992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68EFA-B8BB-6D70-5A15-73B8E5C1E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03B43-5865-A7D5-D7AF-BC7C524BD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94B00-6F39-320C-5026-D350F90F7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66B-B2CD-8978-04B7-2DCD7E5E9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BBC6F-939F-E103-E8C6-9AF222DC8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6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F35C4-1534-A659-B80D-55EE5FE1D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77619-F74E-B9B5-B6E4-6D2DA6B39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43B5E-CC93-329B-4C87-F46D86F73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2DC0D-5564-6EFF-3918-86B4A2744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85D63-63C8-111D-25F0-47DC8774D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678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00195-12D0-5BD1-9ED5-5E07314FC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4AA5B-642B-B7FD-0CC7-043534541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C54FBC-AC4E-B34D-20FD-A411D709A1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3A7905-2177-1813-A2E0-46E08ACAE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E986E6-E73B-A31C-A0F2-4946A62C5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BC40C5-5E60-922D-6160-3393172F7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373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C1093-CE3F-945D-8B19-F8C5CD2AD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0F790-F4DB-2FBE-EC38-98F3DB43B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FA6912-C32F-005C-39A0-AF00F6018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1CE8EE-BBD0-8441-F204-E1E407EAF6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32E9E0-03EE-434E-1A99-E7B9C09F98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977F4D-8790-A695-113E-F1A84B53C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A436BA-47F9-BAC1-3ACB-EAF6465DC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F3EF29-B729-4811-EF28-5958E300B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97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C277D-8223-4C0C-5EE8-D61E74D8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20BD33-87A7-785F-5709-A2A191981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F1F124-96B3-3B54-6FB3-0BC5A4A18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D16E66-B1D9-D761-7E10-A0130CDC6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6239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7465C3-A3D2-4D8C-B186-6527AA65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E52084-0BBF-60E5-0805-DEC848806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EC159E-BF75-03D7-1C62-F6C302202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1052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60A7E-CBD6-00DF-D261-EAD45C6E7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0697A-0AE6-D2FE-DB9D-8025FE898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EFABB-2ACF-A0FF-641E-033CBF09FC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909728-C7D4-FA2C-5120-2560FDDE6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23B554-FF0B-66D6-3132-553B29552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BD4E3-7D1D-9E45-3673-9A599BB94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052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F6187-7D40-435D-2B98-24460C86D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D55E2D-F3E7-1A41-1BEE-67BE0466DC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6B3E6-4597-C92B-3C5A-93AD316CC0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8BAC53-55BD-87B3-0185-BC523B12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CBBCDB-42C7-F4FD-CB39-EB00DC712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E90B7B-5015-3AED-D0F4-755B682BE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9114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3716B-7C63-587C-0931-10CD3BE0E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50E64E-DADC-90E0-D533-D61484B4E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BBB2F-1FD1-00D8-C9EE-F9BE6572B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8D8F-EA0D-E96A-A5C6-7F551AAF3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C06A4-C813-75B4-D72A-C31662C1A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055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BE9471-81E3-98CA-2BA4-2FE4DC7E73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5361DA-85B5-5C07-BC1D-6B22D88233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B6AA2-B0CB-0257-606C-2F3BCC726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9380F-596E-246B-3539-E7A8545A5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7CA8E-169E-7CC4-CC3A-8BE8DC828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032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A830273-8BCE-5E47-B4DC-B004D619C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678188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8F20A7C-A969-B340-BDA6-EE9140E8DF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28640" y="1906617"/>
            <a:ext cx="5064860" cy="120488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0" indent="0">
              <a:buNone/>
              <a:defRPr sz="32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509CE86-A910-714F-B854-8A1BA42CF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8640" y="3245002"/>
            <a:ext cx="4899760" cy="255889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</a:lstStyle>
          <a:p>
            <a:pPr lvl="0"/>
            <a:r>
              <a:rPr lang="en-US"/>
              <a:t>Enter text here</a:t>
            </a:r>
          </a:p>
          <a:p>
            <a:pPr lvl="1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AE24FBD-908A-D64C-9EB8-0DA4C820F8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524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5BAF765-8C18-B24F-BB6B-BC03E486B8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4640" y="14963"/>
            <a:ext cx="8875059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9FA347-CA82-114B-89BB-2D0096356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62419" y="14963"/>
            <a:ext cx="4788305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43CFAD0E-933D-8345-8BC1-A438279F62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437362"/>
            <a:ext cx="6175375" cy="47094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19251CCF-0C5D-844A-B60D-454B6F4CF4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66960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0641FCC-CF38-4A42-8FB4-64051E912C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B270B4-A214-7E45-A890-6BAC4E8251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186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7BF21E8-06FE-ED4C-A7F8-A63567FD3E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1283668" y="0"/>
            <a:ext cx="8875059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9FA347-CA82-114B-89BB-2D0096356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62419" y="14963"/>
            <a:ext cx="4788305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AD98D667-86D7-B74B-8C9A-71DA2CF566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2260600"/>
            <a:ext cx="6175375" cy="38861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944D738A-20C0-B748-B327-8E876267ED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6175375" cy="1511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17909A9-92A2-0943-9F6E-218DE53AD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9B6A588-9BAB-674F-9518-EC99DE8500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4574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9FA347-CA82-114B-89BB-2D0096356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62419" y="14963"/>
            <a:ext cx="4788305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61E191F0-BA5B-0A49-BDC1-4DECCDAD29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473200"/>
            <a:ext cx="6708775" cy="46735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B8C35B4-31B4-D048-8B5B-3052C2A7FF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67087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DDEDFBC-2BBC-8044-9013-84D490E56244}"/>
              </a:ext>
            </a:extLst>
          </p:cNvPr>
          <p:cNvSpPr txBox="1">
            <a:spLocks/>
          </p:cNvSpPr>
          <p:nvPr userDrawn="1"/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941B7F-F83E-4140-8FFA-3D893A8E01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88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06CE2C6-5BEC-CA4A-8F6C-A915D31FC8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357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3171AAD-6D30-5A4E-A3D6-5A0DF12BE7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5325" y="3857402"/>
            <a:ext cx="3114675" cy="2514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0DB25A1-DAC9-1E43-BD6B-225FEDAE1C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37000" y="3857402"/>
            <a:ext cx="7785100" cy="2327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639072D-8C41-BB47-BB95-5A5B2C6E3B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4D8DFD-91F9-6F41-B717-7AE9BCF6CF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3183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AC6EBC4-9D65-0E4C-8831-2DDF084CC2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8195" y="0"/>
            <a:ext cx="8875059" cy="6858000"/>
          </a:xfrm>
          <a:prstGeom prst="rect">
            <a:avLst/>
          </a:prstGeom>
        </p:spPr>
      </p:pic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7C06F77-82D9-DE4B-A069-2D36F7C941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3843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5002A88-3E26-8741-BAE8-0DED09A792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4AE208B-DF49-924C-B420-795C25E841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17E1C6-8CA4-8E4E-9957-DC6FC17CC8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357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D7AE6CB-87A1-3D43-9BD4-92C9281F69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291777" y="6073"/>
            <a:ext cx="8875059" cy="6858000"/>
          </a:xfrm>
          <a:prstGeom prst="rect">
            <a:avLst/>
          </a:prstGeom>
        </p:spPr>
      </p:pic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7C06F77-82D9-DE4B-A069-2D36F7C941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3843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5002A88-3E26-8741-BAE8-0DED09A792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24BD26C-36B6-FD46-9E18-55319D569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D21210-F709-B74D-945F-2B13F3A03B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2883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4C4DC40-F44D-8942-86BF-4BDE7229F72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841E3F2B-2A14-7C40-B5E7-D4ADE46D3B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924" y="2580299"/>
            <a:ext cx="10899775" cy="8319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756BCC41-7EB3-C74B-A59E-54467E16AC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16275" y="1587789"/>
            <a:ext cx="9353072" cy="83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AAD8674-0CFB-4147-B008-DDAF20B38B8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576388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B846C891-3786-2C44-BE51-65461C3D1A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953954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4B9A5009-779C-E543-9A75-EEE8F7FC6DF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88887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60399EF4-7C0F-F344-84E0-C7D09670D8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775699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8" name="Slide Number Placeholder 5">
            <a:extLst>
              <a:ext uri="{FF2B5EF4-FFF2-40B4-BE49-F238E27FC236}">
                <a16:creationId xmlns:a16="http://schemas.microsoft.com/office/drawing/2014/main" id="{9B910354-0889-CB40-ABB2-B9E1E8B990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1699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4BC163D3-04B3-3948-A626-4D86AA27E5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76582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64C24395-19CC-DF44-B222-EF45EC319A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70122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FA691CF4-6F42-894B-8D5B-3C54E0F17D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895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 b="1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3AD2067D-F96D-2140-82C5-83EC1C0B1A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99481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 b="1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D5519F6-B189-024C-B6ED-8E26415EBF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927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7CB1E-7CE7-EC43-BBFB-671E78489B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26308" y="6289415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E20B2A-CB08-0B49-B395-A410AE83215B}"/>
              </a:ext>
            </a:extLst>
          </p:cNvPr>
          <p:cNvSpPr/>
          <p:nvPr userDrawn="1"/>
        </p:nvSpPr>
        <p:spPr>
          <a:xfrm>
            <a:off x="1222644" y="5314139"/>
            <a:ext cx="3552405" cy="407585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1536AF-8612-DB42-9A92-EF3C4288DC1E}"/>
              </a:ext>
            </a:extLst>
          </p:cNvPr>
          <p:cNvSpPr/>
          <p:nvPr userDrawn="1"/>
        </p:nvSpPr>
        <p:spPr>
          <a:xfrm>
            <a:off x="4933827" y="5314139"/>
            <a:ext cx="2325080" cy="407585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60E78A-FBD3-2842-A1D9-CDD905B80AF0}"/>
              </a:ext>
            </a:extLst>
          </p:cNvPr>
          <p:cNvSpPr/>
          <p:nvPr userDrawn="1"/>
        </p:nvSpPr>
        <p:spPr>
          <a:xfrm>
            <a:off x="7406705" y="5314139"/>
            <a:ext cx="3552405" cy="407585"/>
          </a:xfrm>
          <a:prstGeom prst="rect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D3228BCE-70EE-F84E-9D25-F5F18E6A901E}"/>
              </a:ext>
            </a:extLst>
          </p:cNvPr>
          <p:cNvSpPr txBox="1"/>
          <p:nvPr userDrawn="1"/>
        </p:nvSpPr>
        <p:spPr>
          <a:xfrm>
            <a:off x="7406705" y="5246567"/>
            <a:ext cx="3552405" cy="3597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8"/>
              </a:lnSpc>
            </a:pPr>
            <a:r>
              <a:rPr lang="en-US" sz="1200" err="1">
                <a:latin typeface="Lato" panose="020F0502020204030203" pitchFamily="34" charset="77"/>
              </a:rPr>
              <a:t>info@windingriverconsulting.com</a:t>
            </a:r>
            <a:endParaRPr lang="en-US" sz="1200">
              <a:solidFill>
                <a:srgbClr val="000000"/>
              </a:solidFill>
              <a:latin typeface="Lato" panose="020F0502020204030203" pitchFamily="34" charset="77"/>
              <a:ea typeface="Poppins"/>
              <a:cs typeface="Poppins"/>
              <a:sym typeface="Poppins"/>
            </a:endParaRP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6BDD26C-C75F-3E46-83A2-348CACEC6A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1537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961EF129-930B-094A-A0AB-BEA0CDA447AE}"/>
              </a:ext>
            </a:extLst>
          </p:cNvPr>
          <p:cNvSpPr txBox="1"/>
          <p:nvPr userDrawn="1"/>
        </p:nvSpPr>
        <p:spPr>
          <a:xfrm>
            <a:off x="1222644" y="5295995"/>
            <a:ext cx="3552405" cy="319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2862"/>
              </a:lnSpc>
              <a:spcBef>
                <a:spcPct val="0"/>
              </a:spcBef>
            </a:pPr>
            <a:r>
              <a:rPr lang="en-US" sz="1200" err="1">
                <a:latin typeface="Lato" panose="020F0502020204030203" pitchFamily="34" charset="77"/>
              </a:rPr>
              <a:t>windingriverconsulting.com</a:t>
            </a:r>
            <a:endParaRPr lang="en-US" sz="1200" u="none" strike="noStrike">
              <a:solidFill>
                <a:srgbClr val="000000"/>
              </a:solidFill>
              <a:latin typeface="Lato" panose="020F0502020204030203" pitchFamily="34" charset="77"/>
              <a:ea typeface="Poppins"/>
              <a:cs typeface="Poppins"/>
              <a:sym typeface="Poppins"/>
            </a:endParaRPr>
          </a:p>
        </p:txBody>
      </p:sp>
      <p:sp>
        <p:nvSpPr>
          <p:cNvPr id="18" name="TextBox 2">
            <a:extLst>
              <a:ext uri="{FF2B5EF4-FFF2-40B4-BE49-F238E27FC236}">
                <a16:creationId xmlns:a16="http://schemas.microsoft.com/office/drawing/2014/main" id="{EFA36F9A-6792-8B4B-A70D-791108FBBE4C}"/>
              </a:ext>
            </a:extLst>
          </p:cNvPr>
          <p:cNvSpPr txBox="1"/>
          <p:nvPr userDrawn="1"/>
        </p:nvSpPr>
        <p:spPr>
          <a:xfrm>
            <a:off x="5196988" y="5295995"/>
            <a:ext cx="1798758" cy="3171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2862"/>
              </a:lnSpc>
              <a:spcBef>
                <a:spcPct val="0"/>
              </a:spcBef>
            </a:pPr>
            <a:r>
              <a:rPr lang="en-US" sz="1200">
                <a:latin typeface="Lato" panose="020F0502020204030203" pitchFamily="34" charset="7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(440) 723-3653</a:t>
            </a:r>
            <a:endParaRPr lang="en-US" sz="1200" u="none" strike="noStrike">
              <a:latin typeface="Lato" panose="020F0502020204030203" pitchFamily="34" charset="77"/>
              <a:ea typeface="Poppins"/>
              <a:cs typeface="Poppins"/>
              <a:sym typeface="Poppin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4D47EE2-EE6B-D643-869F-99DACCC8F8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4308" y="6206608"/>
            <a:ext cx="2319154" cy="5307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CB3CD9-697B-0B45-91B5-0D7826F192F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5533" y="3691803"/>
            <a:ext cx="2817920" cy="117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939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0847E-411B-6DE8-9A8E-A0F0AE7B37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3E473F-B4E8-7CF2-11ED-5521A502E5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18533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">
              <a:schemeClr val="tx1"/>
            </a:gs>
            <a:gs pos="100000">
              <a:schemeClr val="tx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DB9A678-DFF9-DE4E-B319-FB98B625B542}"/>
              </a:ext>
            </a:extLst>
          </p:cNvPr>
          <p:cNvSpPr/>
          <p:nvPr userDrawn="1"/>
        </p:nvSpPr>
        <p:spPr>
          <a:xfrm>
            <a:off x="0" y="1447800"/>
            <a:ext cx="12192000" cy="54102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5DDEAC9-D10E-2B4E-8D31-DADF445F03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067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3A895FD5-5F33-FC44-95F7-927EAEA176B7}"/>
              </a:ext>
            </a:extLst>
          </p:cNvPr>
          <p:cNvSpPr txBox="1"/>
          <p:nvPr userDrawn="1"/>
        </p:nvSpPr>
        <p:spPr>
          <a:xfrm>
            <a:off x="381000" y="6495773"/>
            <a:ext cx="4454528" cy="123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800" spc="-54">
                <a:solidFill>
                  <a:schemeClr val="tx1"/>
                </a:solidFill>
                <a:latin typeface="Lato" panose="020F0502020204030203" pitchFamily="34" charset="77"/>
                <a:ea typeface="Poppins"/>
                <a:cs typeface="Poppins"/>
                <a:sym typeface="Poppins"/>
              </a:rPr>
              <a:t>© Winding River Consulting  2026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94714F3C-FAFF-6E43-BB57-B5E49C335807}"/>
              </a:ext>
            </a:extLst>
          </p:cNvPr>
          <p:cNvSpPr txBox="1">
            <a:spLocks/>
          </p:cNvSpPr>
          <p:nvPr userDrawn="1"/>
        </p:nvSpPr>
        <p:spPr>
          <a:xfrm>
            <a:off x="695325" y="266700"/>
            <a:ext cx="5235575" cy="7444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6E5A2D-3CCF-5C4F-8D44-9D150CFF2F3C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63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11" r:id="rId2"/>
    <p:sldLayoutId id="2147483661" r:id="rId3"/>
    <p:sldLayoutId id="2147483662" r:id="rId4"/>
    <p:sldLayoutId id="2147483691" r:id="rId5"/>
    <p:sldLayoutId id="2147483665" r:id="rId6"/>
    <p:sldLayoutId id="2147483725" r:id="rId7"/>
    <p:sldLayoutId id="2147483693" r:id="rId8"/>
    <p:sldLayoutId id="2147483694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963BBD-699B-115A-89DB-926673B6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F7D48-1E33-E5B0-BC9C-D2F6EDB79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E0402-DF52-C371-5976-50778A2B7A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A272B4-4D5A-BD42-1A25-40E3E11D98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382CA-A522-9F93-C85D-C19B90674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10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3000">
              <a:schemeClr val="tx1"/>
            </a:gs>
            <a:gs pos="100000">
              <a:schemeClr val="tx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2">
            <a:extLst>
              <a:ext uri="{FF2B5EF4-FFF2-40B4-BE49-F238E27FC236}">
                <a16:creationId xmlns:a16="http://schemas.microsoft.com/office/drawing/2014/main" id="{B60DA195-C1EA-D34F-A021-38A9E4085EE7}"/>
              </a:ext>
            </a:extLst>
          </p:cNvPr>
          <p:cNvSpPr txBox="1"/>
          <p:nvPr userDrawn="1"/>
        </p:nvSpPr>
        <p:spPr>
          <a:xfrm>
            <a:off x="392639" y="6516545"/>
            <a:ext cx="4454528" cy="123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800" spc="-54">
                <a:solidFill>
                  <a:schemeClr val="bg1"/>
                </a:solidFill>
                <a:latin typeface="Lato" panose="020F0502020204030203" pitchFamily="34" charset="77"/>
                <a:ea typeface="Poppins"/>
                <a:cs typeface="Poppins"/>
                <a:sym typeface="Poppins"/>
              </a:rPr>
              <a:t>© Winding River Consulting  2026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D640AB1-C9D5-614F-B64B-34FD548BC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291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82" r:id="rId3"/>
    <p:sldLayoutId id="2147483683" r:id="rId4"/>
    <p:sldLayoutId id="2147483679" r:id="rId5"/>
    <p:sldLayoutId id="2147483681" r:id="rId6"/>
    <p:sldLayoutId id="2147483687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763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microsoft.com/office/2018/10/relationships/comments" Target="../comments/modernComment_135_8FD1ABBE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26_95A466AB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2B_7C37D28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microsoft.com/office/2018/10/relationships/comments" Target="../comments/modernComment_13F_C143C43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3D_DC81A7BE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People attending a meeting">
            <a:extLst>
              <a:ext uri="{FF2B5EF4-FFF2-40B4-BE49-F238E27FC236}">
                <a16:creationId xmlns:a16="http://schemas.microsoft.com/office/drawing/2014/main" id="{12FD3CAF-8E5A-5F4E-8056-19D786D0A2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35000"/>
          </a:blip>
          <a:srcRect l="25323" r="23575"/>
          <a:stretch>
            <a:fillRect/>
          </a:stretch>
        </p:blipFill>
        <p:spPr>
          <a:xfrm>
            <a:off x="6935205" y="0"/>
            <a:ext cx="5256795" cy="685800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D8B0C3-AAC3-B74B-B8C4-2BA876DC12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b="0"/>
          </a:p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976F3A6-57CC-1C46-98F1-0D53A6091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466" y="0"/>
            <a:ext cx="887505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675552-F44F-2A49-AEEF-B24A02D2B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79" y="257884"/>
            <a:ext cx="4320318" cy="1798587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11B84C24-8815-2F72-9593-AED8D1FA76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2142" y="2544016"/>
            <a:ext cx="6643063" cy="283814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b="1">
                <a:latin typeface="Century Gothic" panose="020B0502020202020204" pitchFamily="34" charset="0"/>
              </a:rPr>
              <a:t>Growth in 2026</a:t>
            </a:r>
            <a:br>
              <a:rPr lang="en-US" sz="3200" b="1">
                <a:latin typeface="Century Gothic" panose="020B0502020202020204" pitchFamily="34" charset="0"/>
              </a:rPr>
            </a:br>
            <a:r>
              <a:rPr lang="en-US" sz="2400" spc="300">
                <a:latin typeface="Century Gothic" panose="020B0502020202020204" pitchFamily="34" charset="0"/>
              </a:rPr>
              <a:t>Trends, Strategies &amp; The Future Firm Model</a:t>
            </a:r>
          </a:p>
          <a:p>
            <a:pPr>
              <a:lnSpc>
                <a:spcPct val="150000"/>
              </a:lnSpc>
            </a:pPr>
            <a:endParaRPr lang="en-US" sz="2400">
              <a:latin typeface="Century Gothic" panose="020B0502020202020204" pitchFamily="34" charset="0"/>
            </a:endParaRPr>
          </a:p>
        </p:txBody>
      </p:sp>
      <p:grpSp>
        <p:nvGrpSpPr>
          <p:cNvPr id="6" name="Google Shape;171;p29">
            <a:extLst>
              <a:ext uri="{FF2B5EF4-FFF2-40B4-BE49-F238E27FC236}">
                <a16:creationId xmlns:a16="http://schemas.microsoft.com/office/drawing/2014/main" id="{33947FDA-61AB-A1D7-BCD5-35B31E489682}"/>
              </a:ext>
            </a:extLst>
          </p:cNvPr>
          <p:cNvGrpSpPr/>
          <p:nvPr/>
        </p:nvGrpSpPr>
        <p:grpSpPr>
          <a:xfrm>
            <a:off x="531708" y="5548421"/>
            <a:ext cx="5238750" cy="535781"/>
            <a:chOff x="3035300" y="4275139"/>
            <a:chExt cx="6985000" cy="714374"/>
          </a:xfrm>
        </p:grpSpPr>
        <p:grpSp>
          <p:nvGrpSpPr>
            <p:cNvPr id="9" name="Google Shape;172;p29">
              <a:extLst>
                <a:ext uri="{FF2B5EF4-FFF2-40B4-BE49-F238E27FC236}">
                  <a16:creationId xmlns:a16="http://schemas.microsoft.com/office/drawing/2014/main" id="{DF26EEFF-9D6D-3D1D-DF4C-C4D44262E00B}"/>
                </a:ext>
              </a:extLst>
            </p:cNvPr>
            <p:cNvGrpSpPr/>
            <p:nvPr/>
          </p:nvGrpSpPr>
          <p:grpSpPr>
            <a:xfrm>
              <a:off x="3035300" y="4275139"/>
              <a:ext cx="3060700" cy="714374"/>
              <a:chOff x="2762250" y="4275139"/>
              <a:chExt cx="3060700" cy="714374"/>
            </a:xfrm>
          </p:grpSpPr>
          <p:sp>
            <p:nvSpPr>
              <p:cNvPr id="13" name="Google Shape;173;p29">
                <a:extLst>
                  <a:ext uri="{FF2B5EF4-FFF2-40B4-BE49-F238E27FC236}">
                    <a16:creationId xmlns:a16="http://schemas.microsoft.com/office/drawing/2014/main" id="{3B463AA3-1FC3-FBEA-3780-BAC09F7801D4}"/>
                  </a:ext>
                </a:extLst>
              </p:cNvPr>
              <p:cNvSpPr/>
              <p:nvPr/>
            </p:nvSpPr>
            <p:spPr>
              <a:xfrm>
                <a:off x="2762250" y="4275139"/>
                <a:ext cx="3060700" cy="714374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" name="Google Shape;174;p29">
                <a:extLst>
                  <a:ext uri="{FF2B5EF4-FFF2-40B4-BE49-F238E27FC236}">
                    <a16:creationId xmlns:a16="http://schemas.microsoft.com/office/drawing/2014/main" id="{5506FD72-53E1-841E-42BC-94609E193769}"/>
                  </a:ext>
                </a:extLst>
              </p:cNvPr>
              <p:cNvSpPr txBox="1"/>
              <p:nvPr/>
            </p:nvSpPr>
            <p:spPr>
              <a:xfrm>
                <a:off x="3263901" y="4447660"/>
                <a:ext cx="2057400" cy="379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>
                  <a:defRPr/>
                </a:pPr>
                <a:r>
                  <a:rPr lang="en" b="1" dirty="0">
                    <a:solidFill>
                      <a:srgbClr val="FAF8FC"/>
                    </a:solidFill>
                    <a:latin typeface="Montserrat Light"/>
                    <a:sym typeface="Montserrat Light"/>
                  </a:rPr>
                  <a:t>October, 2026</a:t>
                </a:r>
                <a:endParaRPr lang="en-US" dirty="0"/>
              </a:p>
            </p:txBody>
          </p:sp>
        </p:grpSp>
        <p:grpSp>
          <p:nvGrpSpPr>
            <p:cNvPr id="10" name="Google Shape;175;p29">
              <a:extLst>
                <a:ext uri="{FF2B5EF4-FFF2-40B4-BE49-F238E27FC236}">
                  <a16:creationId xmlns:a16="http://schemas.microsoft.com/office/drawing/2014/main" id="{5A0BF8BA-9B71-ABC3-2A5C-C82084858B94}"/>
                </a:ext>
              </a:extLst>
            </p:cNvPr>
            <p:cNvGrpSpPr/>
            <p:nvPr/>
          </p:nvGrpSpPr>
          <p:grpSpPr>
            <a:xfrm>
              <a:off x="6959600" y="4275139"/>
              <a:ext cx="3060700" cy="714374"/>
              <a:chOff x="6527800" y="4275139"/>
              <a:chExt cx="3060700" cy="714374"/>
            </a:xfrm>
          </p:grpSpPr>
          <p:sp>
            <p:nvSpPr>
              <p:cNvPr id="11" name="Google Shape;176;p29">
                <a:extLst>
                  <a:ext uri="{FF2B5EF4-FFF2-40B4-BE49-F238E27FC236}">
                    <a16:creationId xmlns:a16="http://schemas.microsoft.com/office/drawing/2014/main" id="{728C23A2-3D7E-A37C-19E9-4E5C32FB87DD}"/>
                  </a:ext>
                </a:extLst>
              </p:cNvPr>
              <p:cNvSpPr/>
              <p:nvPr/>
            </p:nvSpPr>
            <p:spPr>
              <a:xfrm>
                <a:off x="6527800" y="4275139"/>
                <a:ext cx="3060700" cy="714374"/>
              </a:xfrm>
              <a:prstGeom prst="rect">
                <a:avLst/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2" name="Google Shape;177;p29">
                <a:extLst>
                  <a:ext uri="{FF2B5EF4-FFF2-40B4-BE49-F238E27FC236}">
                    <a16:creationId xmlns:a16="http://schemas.microsoft.com/office/drawing/2014/main" id="{EC19124A-280E-F5DD-40F3-2A8E4CA3F74E}"/>
                  </a:ext>
                </a:extLst>
              </p:cNvPr>
              <p:cNvSpPr txBox="1"/>
              <p:nvPr/>
            </p:nvSpPr>
            <p:spPr>
              <a:xfrm>
                <a:off x="6554099" y="4447667"/>
                <a:ext cx="3008100" cy="379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>
                  <a:defRPr/>
                </a:pPr>
                <a:r>
                  <a:rPr lang="en" b="1">
                    <a:solidFill>
                      <a:srgbClr val="FAF8FC"/>
                    </a:solidFill>
                    <a:latin typeface="Montserrat Light"/>
                    <a:sym typeface="Montserrat Light"/>
                  </a:rPr>
                  <a:t>David Toth / Brian Blaha</a:t>
                </a:r>
                <a:endParaRPr lang="en-US" b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4380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DAC419-8832-AE47-8FE7-2671660240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Today’s Agenda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7CC7F1-6DBC-C646-9E1B-FC0F49EB5E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2</a:t>
            </a:fld>
            <a:endParaRPr lang="en-US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7F0919CF-8002-947A-A91C-81E5CB051819}"/>
              </a:ext>
            </a:extLst>
          </p:cNvPr>
          <p:cNvSpPr/>
          <p:nvPr/>
        </p:nvSpPr>
        <p:spPr>
          <a:xfrm>
            <a:off x="2037391" y="2038816"/>
            <a:ext cx="8412480" cy="105156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7A0C1D85-C7BA-55B9-262F-37536DB5E62D}"/>
              </a:ext>
            </a:extLst>
          </p:cNvPr>
          <p:cNvSpPr/>
          <p:nvPr/>
        </p:nvSpPr>
        <p:spPr>
          <a:xfrm>
            <a:off x="2037391" y="2038816"/>
            <a:ext cx="73152" cy="1051560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EE63C120-25BB-C0F6-D989-158A14057704}"/>
              </a:ext>
            </a:extLst>
          </p:cNvPr>
          <p:cNvSpPr/>
          <p:nvPr/>
        </p:nvSpPr>
        <p:spPr>
          <a:xfrm>
            <a:off x="2220271" y="2038816"/>
            <a:ext cx="914400" cy="1051560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2165E243-C145-BAF1-1C67-539738BA7866}"/>
              </a:ext>
            </a:extLst>
          </p:cNvPr>
          <p:cNvSpPr/>
          <p:nvPr/>
        </p:nvSpPr>
        <p:spPr>
          <a:xfrm>
            <a:off x="2220271" y="2038816"/>
            <a:ext cx="914400" cy="10515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01</a:t>
            </a:r>
            <a:endParaRPr lang="en-US" sz="280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86F9B0D0-83AC-4181-0E8E-5B74F7268028}"/>
              </a:ext>
            </a:extLst>
          </p:cNvPr>
          <p:cNvSpPr/>
          <p:nvPr/>
        </p:nvSpPr>
        <p:spPr>
          <a:xfrm>
            <a:off x="3271831" y="2084536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endParaRPr lang="en-US" sz="90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8C0944DC-8D65-7FE0-6730-295B34F4D8AE}"/>
              </a:ext>
            </a:extLst>
          </p:cNvPr>
          <p:cNvSpPr/>
          <p:nvPr/>
        </p:nvSpPr>
        <p:spPr>
          <a:xfrm>
            <a:off x="3271831" y="2294848"/>
            <a:ext cx="6949440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 b="1">
                <a:solidFill>
                  <a:srgbClr val="31363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Growth Trends &amp; The New North Star</a:t>
            </a:r>
            <a:endParaRPr lang="en-US" sz="140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8EEC7544-7787-4A95-411E-F8093F602037}"/>
              </a:ext>
            </a:extLst>
          </p:cNvPr>
          <p:cNvSpPr/>
          <p:nvPr/>
        </p:nvSpPr>
        <p:spPr>
          <a:xfrm>
            <a:off x="3271831" y="2605744"/>
            <a:ext cx="6949440" cy="384048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What WRC is seeing and hearing across the profession. </a:t>
            </a:r>
            <a:endParaRPr lang="en-US" sz="1000"/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98089A92-EC20-4C0A-442B-E76665CF3E48}"/>
              </a:ext>
            </a:extLst>
          </p:cNvPr>
          <p:cNvSpPr/>
          <p:nvPr/>
        </p:nvSpPr>
        <p:spPr>
          <a:xfrm>
            <a:off x="2037391" y="3273256"/>
            <a:ext cx="8412480" cy="105156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0D0106CC-CAD3-D2A6-BEB7-16806B05929E}"/>
              </a:ext>
            </a:extLst>
          </p:cNvPr>
          <p:cNvSpPr/>
          <p:nvPr/>
        </p:nvSpPr>
        <p:spPr>
          <a:xfrm>
            <a:off x="2037391" y="3273256"/>
            <a:ext cx="73152" cy="1051560"/>
          </a:xfrm>
          <a:prstGeom prst="rect">
            <a:avLst/>
          </a:prstGeom>
          <a:solidFill>
            <a:srgbClr val="008269"/>
          </a:solidFill>
          <a:ln w="12700">
            <a:solidFill>
              <a:srgbClr val="0082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F694A521-8CCE-07BF-C960-629EAF5974AE}"/>
              </a:ext>
            </a:extLst>
          </p:cNvPr>
          <p:cNvSpPr/>
          <p:nvPr/>
        </p:nvSpPr>
        <p:spPr>
          <a:xfrm>
            <a:off x="2220271" y="3273256"/>
            <a:ext cx="914400" cy="1051560"/>
          </a:xfrm>
          <a:prstGeom prst="rect">
            <a:avLst/>
          </a:prstGeom>
          <a:solidFill>
            <a:srgbClr val="008269"/>
          </a:solidFill>
          <a:ln w="12700">
            <a:solidFill>
              <a:srgbClr val="0082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FAFB2B8B-2915-D568-969A-D9D4F8D50392}"/>
              </a:ext>
            </a:extLst>
          </p:cNvPr>
          <p:cNvSpPr/>
          <p:nvPr/>
        </p:nvSpPr>
        <p:spPr>
          <a:xfrm>
            <a:off x="2220271" y="3273256"/>
            <a:ext cx="914400" cy="10515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02</a:t>
            </a:r>
            <a:endParaRPr lang="en-US" sz="2800"/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A36213EB-EE55-C5B1-33D4-9BF6529BF01D}"/>
              </a:ext>
            </a:extLst>
          </p:cNvPr>
          <p:cNvSpPr/>
          <p:nvPr/>
        </p:nvSpPr>
        <p:spPr>
          <a:xfrm>
            <a:off x="3271831" y="3318976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endParaRPr lang="en-US" sz="900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1D5EC224-212D-BFA5-1DF4-662BCEFF32DA}"/>
              </a:ext>
            </a:extLst>
          </p:cNvPr>
          <p:cNvSpPr/>
          <p:nvPr/>
        </p:nvSpPr>
        <p:spPr>
          <a:xfrm>
            <a:off x="3271831" y="3529288"/>
            <a:ext cx="6949440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 b="1">
                <a:solidFill>
                  <a:srgbClr val="31363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Conversation: Your Growth Reality</a:t>
            </a:r>
            <a:endParaRPr lang="en-US" sz="140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29563BC1-DDF5-0578-E17E-1267B400C39A}"/>
              </a:ext>
            </a:extLst>
          </p:cNvPr>
          <p:cNvSpPr/>
          <p:nvPr/>
        </p:nvSpPr>
        <p:spPr>
          <a:xfrm>
            <a:off x="3271831" y="3840184"/>
            <a:ext cx="6949440" cy="384048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Facilitated roundtable. </a:t>
            </a:r>
            <a:endParaRPr lang="en-US" sz="1000"/>
          </a:p>
        </p:txBody>
      </p:sp>
      <p:sp>
        <p:nvSpPr>
          <p:cNvPr id="20" name="Shape 16">
            <a:extLst>
              <a:ext uri="{FF2B5EF4-FFF2-40B4-BE49-F238E27FC236}">
                <a16:creationId xmlns:a16="http://schemas.microsoft.com/office/drawing/2014/main" id="{C49BB661-71AD-0F1D-2BA4-596F3D6EEF1E}"/>
              </a:ext>
            </a:extLst>
          </p:cNvPr>
          <p:cNvSpPr/>
          <p:nvPr/>
        </p:nvSpPr>
        <p:spPr>
          <a:xfrm>
            <a:off x="2037391" y="4507696"/>
            <a:ext cx="8412480" cy="105156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7">
            <a:extLst>
              <a:ext uri="{FF2B5EF4-FFF2-40B4-BE49-F238E27FC236}">
                <a16:creationId xmlns:a16="http://schemas.microsoft.com/office/drawing/2014/main" id="{C50A6825-4397-9F15-4958-97D6D5C14015}"/>
              </a:ext>
            </a:extLst>
          </p:cNvPr>
          <p:cNvSpPr/>
          <p:nvPr/>
        </p:nvSpPr>
        <p:spPr>
          <a:xfrm>
            <a:off x="2037391" y="4507696"/>
            <a:ext cx="73152" cy="1051560"/>
          </a:xfrm>
          <a:prstGeom prst="rect">
            <a:avLst/>
          </a:prstGeom>
          <a:solidFill>
            <a:srgbClr val="31363A"/>
          </a:solidFill>
          <a:ln w="12700">
            <a:solidFill>
              <a:srgbClr val="3136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8">
            <a:extLst>
              <a:ext uri="{FF2B5EF4-FFF2-40B4-BE49-F238E27FC236}">
                <a16:creationId xmlns:a16="http://schemas.microsoft.com/office/drawing/2014/main" id="{530D80D2-2AEE-D4A4-8C70-2D8C233AE68B}"/>
              </a:ext>
            </a:extLst>
          </p:cNvPr>
          <p:cNvSpPr/>
          <p:nvPr/>
        </p:nvSpPr>
        <p:spPr>
          <a:xfrm>
            <a:off x="2220271" y="4507696"/>
            <a:ext cx="914400" cy="1051560"/>
          </a:xfrm>
          <a:prstGeom prst="rect">
            <a:avLst/>
          </a:prstGeom>
          <a:solidFill>
            <a:srgbClr val="31363A"/>
          </a:solidFill>
          <a:ln w="12700">
            <a:solidFill>
              <a:srgbClr val="3136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9">
            <a:extLst>
              <a:ext uri="{FF2B5EF4-FFF2-40B4-BE49-F238E27FC236}">
                <a16:creationId xmlns:a16="http://schemas.microsoft.com/office/drawing/2014/main" id="{1E8A185F-8E54-9AF2-D9E4-5E08B6131FDA}"/>
              </a:ext>
            </a:extLst>
          </p:cNvPr>
          <p:cNvSpPr/>
          <p:nvPr/>
        </p:nvSpPr>
        <p:spPr>
          <a:xfrm>
            <a:off x="2220271" y="4507696"/>
            <a:ext cx="914400" cy="10515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03</a:t>
            </a:r>
            <a:endParaRPr lang="en-US" sz="2800"/>
          </a:p>
        </p:txBody>
      </p:sp>
      <p:sp>
        <p:nvSpPr>
          <p:cNvPr id="24" name="Text 20">
            <a:extLst>
              <a:ext uri="{FF2B5EF4-FFF2-40B4-BE49-F238E27FC236}">
                <a16:creationId xmlns:a16="http://schemas.microsoft.com/office/drawing/2014/main" id="{0483AC89-11D4-20BA-8F3A-84AC3E84C15D}"/>
              </a:ext>
            </a:extLst>
          </p:cNvPr>
          <p:cNvSpPr/>
          <p:nvPr/>
        </p:nvSpPr>
        <p:spPr>
          <a:xfrm>
            <a:off x="3271831" y="4553416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endParaRPr lang="en-US" sz="900"/>
          </a:p>
        </p:txBody>
      </p:sp>
      <p:sp>
        <p:nvSpPr>
          <p:cNvPr id="25" name="Text 21">
            <a:extLst>
              <a:ext uri="{FF2B5EF4-FFF2-40B4-BE49-F238E27FC236}">
                <a16:creationId xmlns:a16="http://schemas.microsoft.com/office/drawing/2014/main" id="{A277DA88-1CCD-D6DD-3AA1-37A30016074A}"/>
              </a:ext>
            </a:extLst>
          </p:cNvPr>
          <p:cNvSpPr/>
          <p:nvPr/>
        </p:nvSpPr>
        <p:spPr>
          <a:xfrm>
            <a:off x="3271831" y="4763728"/>
            <a:ext cx="6949440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400" b="1">
                <a:solidFill>
                  <a:srgbClr val="31363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Organic &amp; Inorganic Priorities + AI's Role</a:t>
            </a:r>
            <a:endParaRPr lang="en-US" sz="1400"/>
          </a:p>
        </p:txBody>
      </p:sp>
      <p:sp>
        <p:nvSpPr>
          <p:cNvPr id="26" name="Text 22">
            <a:extLst>
              <a:ext uri="{FF2B5EF4-FFF2-40B4-BE49-F238E27FC236}">
                <a16:creationId xmlns:a16="http://schemas.microsoft.com/office/drawing/2014/main" id="{F5AAF02F-489E-045A-BA2E-730E1D637845}"/>
              </a:ext>
            </a:extLst>
          </p:cNvPr>
          <p:cNvSpPr/>
          <p:nvPr/>
        </p:nvSpPr>
        <p:spPr>
          <a:xfrm>
            <a:off x="3271831" y="5074624"/>
            <a:ext cx="6949440" cy="384048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Three Elements of Growth</a:t>
            </a:r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323137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69A99-68FC-7E22-9B3D-CB811C1C2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1C42386-5173-8A72-48F8-8257A0A9C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770" y="284386"/>
            <a:ext cx="1846509" cy="768718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7160E1-844A-6F5F-10CC-05AE6FE275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2925" y="2794000"/>
            <a:ext cx="11102975" cy="1910080"/>
          </a:xfrm>
        </p:spPr>
        <p:txBody>
          <a:bodyPr/>
          <a:lstStyle/>
          <a:p>
            <a:pPr algn="ctr"/>
            <a:r>
              <a:rPr lang="en-US" sz="8000"/>
              <a:t>PART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428FC4-C21F-62B7-64EC-02DE0E646280}"/>
              </a:ext>
            </a:extLst>
          </p:cNvPr>
          <p:cNvSpPr txBox="1"/>
          <p:nvPr/>
        </p:nvSpPr>
        <p:spPr>
          <a:xfrm>
            <a:off x="4155440" y="393521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>
                <a:solidFill>
                  <a:srgbClr val="94CCE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Growth Trends &amp; The New North Star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722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F0315-B89E-458C-6858-0B36F0A19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FA2536-3314-5840-45A4-38D91505D3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TRENDS &amp; INSIGHTS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F60F8-E961-10B6-8DD3-0658E6AF6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4</a:t>
            </a:fld>
            <a:endParaRPr lang="en-US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B5A28ECF-3135-D19D-F724-BF340536105D}"/>
              </a:ext>
            </a:extLst>
          </p:cNvPr>
          <p:cNvSpPr/>
          <p:nvPr/>
        </p:nvSpPr>
        <p:spPr>
          <a:xfrm>
            <a:off x="1844040" y="1714500"/>
            <a:ext cx="2755490" cy="1934742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17C4C475-CD89-60B9-4189-8778B6D3F030}"/>
              </a:ext>
            </a:extLst>
          </p:cNvPr>
          <p:cNvSpPr/>
          <p:nvPr/>
        </p:nvSpPr>
        <p:spPr>
          <a:xfrm>
            <a:off x="1844040" y="1714500"/>
            <a:ext cx="2755490" cy="384490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C13CE066-2DA5-3911-12C3-F1CA86FEA7BC}"/>
              </a:ext>
            </a:extLst>
          </p:cNvPr>
          <p:cNvSpPr/>
          <p:nvPr/>
        </p:nvSpPr>
        <p:spPr>
          <a:xfrm>
            <a:off x="1935480" y="1741932"/>
            <a:ext cx="2618330" cy="323481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1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01  Pipeline Is A Problem</a:t>
            </a:r>
            <a:endParaRPr lang="en-US" sz="11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EEBD096E-1D7E-2899-C7CA-C625BEB4BC66}"/>
              </a:ext>
            </a:extLst>
          </p:cNvPr>
          <p:cNvSpPr/>
          <p:nvPr/>
        </p:nvSpPr>
        <p:spPr>
          <a:xfrm>
            <a:off x="1953768" y="2098548"/>
            <a:ext cx="2572610" cy="134579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2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Most firms lack a structured, visible pipeline. BD lives in partners' heads, not systems.</a:t>
            </a:r>
            <a:endParaRPr lang="en-US" sz="1200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249CBE9E-DA7B-2C17-D3BE-E1744060AE0C}"/>
              </a:ext>
            </a:extLst>
          </p:cNvPr>
          <p:cNvSpPr/>
          <p:nvPr/>
        </p:nvSpPr>
        <p:spPr>
          <a:xfrm>
            <a:off x="4724400" y="1714500"/>
            <a:ext cx="2755490" cy="1934742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91F6C790-ECE0-FF22-C00D-C7A39F2B521E}"/>
              </a:ext>
            </a:extLst>
          </p:cNvPr>
          <p:cNvSpPr/>
          <p:nvPr/>
        </p:nvSpPr>
        <p:spPr>
          <a:xfrm>
            <a:off x="4724400" y="1714500"/>
            <a:ext cx="2755490" cy="384490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5F475871-B1C6-A8F1-6F9E-CAD8BD167A58}"/>
              </a:ext>
            </a:extLst>
          </p:cNvPr>
          <p:cNvSpPr/>
          <p:nvPr/>
        </p:nvSpPr>
        <p:spPr>
          <a:xfrm>
            <a:off x="4815840" y="1741932"/>
            <a:ext cx="2618330" cy="323481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1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02  Pricing Pressure Is Real</a:t>
            </a:r>
            <a:endParaRPr lang="en-US" sz="110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3FCF3E41-A47B-240C-1786-B54FBC596700}"/>
              </a:ext>
            </a:extLst>
          </p:cNvPr>
          <p:cNvSpPr/>
          <p:nvPr/>
        </p:nvSpPr>
        <p:spPr>
          <a:xfrm>
            <a:off x="4834128" y="2098548"/>
            <a:ext cx="2572610" cy="134579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2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commoditization will change pricing philosophy on compliance work. And the criticality of advisory. </a:t>
            </a:r>
            <a:endParaRPr lang="en-US" sz="1200"/>
          </a:p>
        </p:txBody>
      </p:sp>
      <p:sp>
        <p:nvSpPr>
          <p:cNvPr id="14" name="Shape 11">
            <a:extLst>
              <a:ext uri="{FF2B5EF4-FFF2-40B4-BE49-F238E27FC236}">
                <a16:creationId xmlns:a16="http://schemas.microsoft.com/office/drawing/2014/main" id="{ADC8F96D-7321-03EA-200E-345C144CB0A5}"/>
              </a:ext>
            </a:extLst>
          </p:cNvPr>
          <p:cNvSpPr/>
          <p:nvPr/>
        </p:nvSpPr>
        <p:spPr>
          <a:xfrm>
            <a:off x="7604760" y="1714500"/>
            <a:ext cx="2755490" cy="1934742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Shape 12">
            <a:extLst>
              <a:ext uri="{FF2B5EF4-FFF2-40B4-BE49-F238E27FC236}">
                <a16:creationId xmlns:a16="http://schemas.microsoft.com/office/drawing/2014/main" id="{82AFC19B-DB45-AFC8-9C3B-C642F1E1DE82}"/>
              </a:ext>
            </a:extLst>
          </p:cNvPr>
          <p:cNvSpPr/>
          <p:nvPr/>
        </p:nvSpPr>
        <p:spPr>
          <a:xfrm>
            <a:off x="7604760" y="1714500"/>
            <a:ext cx="2755490" cy="384490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17C4A00C-F201-7BAC-0E99-F312B9D23BD0}"/>
              </a:ext>
            </a:extLst>
          </p:cNvPr>
          <p:cNvSpPr/>
          <p:nvPr/>
        </p:nvSpPr>
        <p:spPr>
          <a:xfrm>
            <a:off x="7696200" y="1741932"/>
            <a:ext cx="2618330" cy="323481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1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03  M&amp;A Is Not Slowing Down</a:t>
            </a:r>
            <a:endParaRPr lang="en-US" sz="1100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8FA0ECCA-047D-CF73-202C-4BB38FB37F6D}"/>
              </a:ext>
            </a:extLst>
          </p:cNvPr>
          <p:cNvSpPr/>
          <p:nvPr/>
        </p:nvSpPr>
        <p:spPr>
          <a:xfrm>
            <a:off x="7714488" y="2098548"/>
            <a:ext cx="2572610" cy="134579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2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Deals at every size. PE-backed platforms are aggressive acquirers. Independence is a strategy — but it requires capital readiness.</a:t>
            </a:r>
            <a:endParaRPr lang="en-US" sz="1200"/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2A9EACA7-EE06-608D-3656-DF0D3B1B6CB8}"/>
              </a:ext>
            </a:extLst>
          </p:cNvPr>
          <p:cNvSpPr/>
          <p:nvPr/>
        </p:nvSpPr>
        <p:spPr>
          <a:xfrm>
            <a:off x="1844040" y="3836948"/>
            <a:ext cx="2755490" cy="1934742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Shape 16">
            <a:extLst>
              <a:ext uri="{FF2B5EF4-FFF2-40B4-BE49-F238E27FC236}">
                <a16:creationId xmlns:a16="http://schemas.microsoft.com/office/drawing/2014/main" id="{5106EED7-9F45-6003-C1EE-535628D512D5}"/>
              </a:ext>
            </a:extLst>
          </p:cNvPr>
          <p:cNvSpPr/>
          <p:nvPr/>
        </p:nvSpPr>
        <p:spPr>
          <a:xfrm>
            <a:off x="1844040" y="3836948"/>
            <a:ext cx="2755490" cy="384490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0" name="Text 17">
            <a:extLst>
              <a:ext uri="{FF2B5EF4-FFF2-40B4-BE49-F238E27FC236}">
                <a16:creationId xmlns:a16="http://schemas.microsoft.com/office/drawing/2014/main" id="{41D3C76F-26B1-2D33-4433-8B8B4B2BE0FF}"/>
              </a:ext>
            </a:extLst>
          </p:cNvPr>
          <p:cNvSpPr/>
          <p:nvPr/>
        </p:nvSpPr>
        <p:spPr>
          <a:xfrm>
            <a:off x="1935480" y="3864380"/>
            <a:ext cx="2618330" cy="323481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1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04  Digital Can No Longer Be Ignored</a:t>
            </a:r>
            <a:endParaRPr lang="en-US" sz="1100"/>
          </a:p>
        </p:txBody>
      </p:sp>
      <p:sp>
        <p:nvSpPr>
          <p:cNvPr id="21" name="Text 18">
            <a:extLst>
              <a:ext uri="{FF2B5EF4-FFF2-40B4-BE49-F238E27FC236}">
                <a16:creationId xmlns:a16="http://schemas.microsoft.com/office/drawing/2014/main" id="{E64176D4-1F27-6EE8-5E86-12181C26E9F0}"/>
              </a:ext>
            </a:extLst>
          </p:cNvPr>
          <p:cNvSpPr/>
          <p:nvPr/>
        </p:nvSpPr>
        <p:spPr>
          <a:xfrm>
            <a:off x="1953768" y="4220996"/>
            <a:ext cx="2572610" cy="134579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2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80% of buyers start their search online. Digital is now primary — not supplemental — to business development.</a:t>
            </a:r>
            <a:endParaRPr lang="en-US" sz="1200"/>
          </a:p>
        </p:txBody>
      </p:sp>
      <p:sp>
        <p:nvSpPr>
          <p:cNvPr id="22" name="Shape 19">
            <a:extLst>
              <a:ext uri="{FF2B5EF4-FFF2-40B4-BE49-F238E27FC236}">
                <a16:creationId xmlns:a16="http://schemas.microsoft.com/office/drawing/2014/main" id="{55794D43-6E4D-976F-4F5C-59DD72F74364}"/>
              </a:ext>
            </a:extLst>
          </p:cNvPr>
          <p:cNvSpPr/>
          <p:nvPr/>
        </p:nvSpPr>
        <p:spPr>
          <a:xfrm>
            <a:off x="4724400" y="3836948"/>
            <a:ext cx="2755490" cy="1934742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3" name="Shape 20">
            <a:extLst>
              <a:ext uri="{FF2B5EF4-FFF2-40B4-BE49-F238E27FC236}">
                <a16:creationId xmlns:a16="http://schemas.microsoft.com/office/drawing/2014/main" id="{7B38092F-70A7-CFB1-1C85-30B909B83D03}"/>
              </a:ext>
            </a:extLst>
          </p:cNvPr>
          <p:cNvSpPr/>
          <p:nvPr/>
        </p:nvSpPr>
        <p:spPr>
          <a:xfrm>
            <a:off x="4724400" y="3836948"/>
            <a:ext cx="2755490" cy="384490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Text 21">
            <a:extLst>
              <a:ext uri="{FF2B5EF4-FFF2-40B4-BE49-F238E27FC236}">
                <a16:creationId xmlns:a16="http://schemas.microsoft.com/office/drawing/2014/main" id="{D91A5EFC-C222-7456-CC6A-F1156BFD86A1}"/>
              </a:ext>
            </a:extLst>
          </p:cNvPr>
          <p:cNvSpPr/>
          <p:nvPr/>
        </p:nvSpPr>
        <p:spPr>
          <a:xfrm>
            <a:off x="4815840" y="3864380"/>
            <a:ext cx="2618330" cy="323481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1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05  The Talent-Growth Paradox</a:t>
            </a:r>
            <a:endParaRPr lang="en-US" sz="1100"/>
          </a:p>
        </p:txBody>
      </p:sp>
      <p:sp>
        <p:nvSpPr>
          <p:cNvPr id="25" name="Text 22">
            <a:extLst>
              <a:ext uri="{FF2B5EF4-FFF2-40B4-BE49-F238E27FC236}">
                <a16:creationId xmlns:a16="http://schemas.microsoft.com/office/drawing/2014/main" id="{D77F4488-7D48-8727-2974-949EF416F2E1}"/>
              </a:ext>
            </a:extLst>
          </p:cNvPr>
          <p:cNvSpPr/>
          <p:nvPr/>
        </p:nvSpPr>
        <p:spPr>
          <a:xfrm>
            <a:off x="4834128" y="4220996"/>
            <a:ext cx="2572610" cy="134579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2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Firms can't grow what they can't staff. The Talent Stack is changing.</a:t>
            </a:r>
            <a:endParaRPr lang="en-US" sz="1200"/>
          </a:p>
        </p:txBody>
      </p:sp>
      <p:sp>
        <p:nvSpPr>
          <p:cNvPr id="26" name="Shape 23">
            <a:extLst>
              <a:ext uri="{FF2B5EF4-FFF2-40B4-BE49-F238E27FC236}">
                <a16:creationId xmlns:a16="http://schemas.microsoft.com/office/drawing/2014/main" id="{B9E9B247-665B-6599-28DC-17F6B9C06099}"/>
              </a:ext>
            </a:extLst>
          </p:cNvPr>
          <p:cNvSpPr/>
          <p:nvPr/>
        </p:nvSpPr>
        <p:spPr>
          <a:xfrm>
            <a:off x="7604760" y="3836948"/>
            <a:ext cx="2755490" cy="1934742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7" name="Shape 24">
            <a:extLst>
              <a:ext uri="{FF2B5EF4-FFF2-40B4-BE49-F238E27FC236}">
                <a16:creationId xmlns:a16="http://schemas.microsoft.com/office/drawing/2014/main" id="{DBFC31FD-F551-CAC3-15ED-CCF4D8832EA7}"/>
              </a:ext>
            </a:extLst>
          </p:cNvPr>
          <p:cNvSpPr/>
          <p:nvPr/>
        </p:nvSpPr>
        <p:spPr>
          <a:xfrm>
            <a:off x="7604760" y="3836948"/>
            <a:ext cx="2755490" cy="384490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8" name="Text 25">
            <a:extLst>
              <a:ext uri="{FF2B5EF4-FFF2-40B4-BE49-F238E27FC236}">
                <a16:creationId xmlns:a16="http://schemas.microsoft.com/office/drawing/2014/main" id="{EB37BF4D-5DDA-0AA7-3B25-6BAD2E4CB032}"/>
              </a:ext>
            </a:extLst>
          </p:cNvPr>
          <p:cNvSpPr/>
          <p:nvPr/>
        </p:nvSpPr>
        <p:spPr>
          <a:xfrm>
            <a:off x="7696200" y="3864380"/>
            <a:ext cx="2618330" cy="323481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1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06  Enterprise Value Is the New KPI</a:t>
            </a:r>
            <a:endParaRPr lang="en-US" sz="1100"/>
          </a:p>
        </p:txBody>
      </p:sp>
      <p:sp>
        <p:nvSpPr>
          <p:cNvPr id="29" name="Text 26">
            <a:extLst>
              <a:ext uri="{FF2B5EF4-FFF2-40B4-BE49-F238E27FC236}">
                <a16:creationId xmlns:a16="http://schemas.microsoft.com/office/drawing/2014/main" id="{2279FEFE-33A6-C0F4-4CD3-EE8EA79A3093}"/>
              </a:ext>
            </a:extLst>
          </p:cNvPr>
          <p:cNvSpPr/>
          <p:nvPr/>
        </p:nvSpPr>
        <p:spPr>
          <a:xfrm>
            <a:off x="7714488" y="4220996"/>
            <a:ext cx="2572610" cy="134579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2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conversation is shifting from revenue to EBITDA, multiples, and what makes a firm attractive — to buyers, to talent, to clients.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098803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6BBE1-DE53-9371-2102-2A62E4983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68E152-0FB3-9F98-803D-53DFEABDA0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TRENDS &amp; INSIGHTS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026DD1-B17A-60C1-34CF-E7193DF923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5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1075DF4-CCFA-9993-EE68-C5DB883B0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22" y="1901684"/>
            <a:ext cx="6095726" cy="34096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D98A95A-0070-6A55-D1FB-BA2C4241B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998" y="3328517"/>
            <a:ext cx="5706180" cy="314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835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26566-8345-8B6A-57A7-9B344135D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D866CE6-EAE7-0969-DB70-3BAFB5F51D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TRENDS &amp; INSIGHTS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F1BCE6-6294-1774-1991-53BA5A724E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6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C0642B4-E9A1-097B-5DD4-0A1D89655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884" y="1780309"/>
            <a:ext cx="9595934" cy="485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989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2A17479-C08E-5F4E-BE32-CA7688F335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TRENDS &amp; INSIGHTS - ORGANIC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42BF2E-8E68-9647-ADE5-9C0D969B63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 descr="A graph of different colored bars&#10;&#10;Description automatically generated">
            <a:extLst>
              <a:ext uri="{FF2B5EF4-FFF2-40B4-BE49-F238E27FC236}">
                <a16:creationId xmlns:a16="http://schemas.microsoft.com/office/drawing/2014/main" id="{D6651FED-8C04-7183-5968-185B8C21E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645" y="2393854"/>
            <a:ext cx="7397797" cy="302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295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2A17479-C08E-5F4E-BE32-CA7688F335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TRENDS &amp; INSIGHTS – M&amp;A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42BF2E-8E68-9647-ADE5-9C0D969B63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 descr="A graph of a number of firms reporting&#10;&#10;AI-generated content may be incorrect.">
            <a:extLst>
              <a:ext uri="{FF2B5EF4-FFF2-40B4-BE49-F238E27FC236}">
                <a16:creationId xmlns:a16="http://schemas.microsoft.com/office/drawing/2014/main" id="{7872A50C-6370-031E-A840-915DB5D8D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" y="1727200"/>
            <a:ext cx="5506197" cy="4246872"/>
          </a:xfrm>
          <a:prstGeom prst="rect">
            <a:avLst/>
          </a:prstGeom>
        </p:spPr>
      </p:pic>
      <p:pic>
        <p:nvPicPr>
          <p:cNvPr id="3" name="Picture 2" descr="A screenshot of a spreadsheet&#10;&#10;Description automatically generated">
            <a:extLst>
              <a:ext uri="{FF2B5EF4-FFF2-40B4-BE49-F238E27FC236}">
                <a16:creationId xmlns:a16="http://schemas.microsoft.com/office/drawing/2014/main" id="{209D2132-46AB-6212-F202-15852127B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8278" y="1727200"/>
            <a:ext cx="5399897" cy="405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88287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2A17479-C08E-5F4E-BE32-CA7688F335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TRENDS &amp; INSIGHTS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42BF2E-8E68-9647-ADE5-9C0D969B63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9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F8EF34-1EBD-F11B-3412-28F0096B2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039" y="1707191"/>
            <a:ext cx="7724130" cy="485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622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720BF-7D04-2A4D-2E0B-DE4EBE8F9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DA2774-49A2-678E-7AFB-E7BC06B5FB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THE GROWTH CONVERSATION HAS CHANGED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A242AF-7036-E001-3860-F7F760471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10</a:t>
            </a:fld>
            <a:endParaRPr lang="en-US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D823CD49-6AF9-9566-8E3C-BD59F2704085}"/>
              </a:ext>
            </a:extLst>
          </p:cNvPr>
          <p:cNvSpPr/>
          <p:nvPr/>
        </p:nvSpPr>
        <p:spPr>
          <a:xfrm>
            <a:off x="1808480" y="2185800"/>
            <a:ext cx="3200400" cy="3474720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DB4F92ED-98A2-87EF-E25F-0C4943CC6F08}"/>
              </a:ext>
            </a:extLst>
          </p:cNvPr>
          <p:cNvSpPr/>
          <p:nvPr/>
        </p:nvSpPr>
        <p:spPr>
          <a:xfrm>
            <a:off x="1899920" y="227724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00" b="1">
                <a:solidFill>
                  <a:srgbClr val="A9ACA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THEN</a:t>
            </a:r>
            <a:endParaRPr lang="en-US" sz="130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56DCFD0E-A978-8E7F-69E4-87E24F992280}"/>
              </a:ext>
            </a:extLst>
          </p:cNvPr>
          <p:cNvSpPr/>
          <p:nvPr/>
        </p:nvSpPr>
        <p:spPr>
          <a:xfrm>
            <a:off x="1899920" y="2643000"/>
            <a:ext cx="3017520" cy="12801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Growth</a:t>
            </a:r>
            <a:endParaRPr lang="en-US" sz="2200"/>
          </a:p>
          <a:p>
            <a:pPr marL="0" indent="0" algn="ctr">
              <a:buNone/>
            </a:pPr>
            <a:r>
              <a:rPr lang="en-US" sz="22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happened</a:t>
            </a:r>
            <a:endParaRPr lang="en-US" sz="2200"/>
          </a:p>
          <a:p>
            <a:pPr marL="0" indent="0" algn="ctr">
              <a:buNone/>
            </a:pPr>
            <a:r>
              <a:rPr lang="en-US" sz="22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to firms.</a:t>
            </a:r>
            <a:endParaRPr lang="en-US" sz="220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D4433F1D-620E-1F5B-0A53-11588DA3248C}"/>
              </a:ext>
            </a:extLst>
          </p:cNvPr>
          <p:cNvSpPr/>
          <p:nvPr/>
        </p:nvSpPr>
        <p:spPr>
          <a:xfrm>
            <a:off x="1899920" y="4106040"/>
            <a:ext cx="3017520" cy="5943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>
                <a:solidFill>
                  <a:srgbClr val="94CCED"/>
                </a:solidFill>
                <a:latin typeface="Segoe UI"/>
                <a:ea typeface="Segoe UI" pitchFamily="34" charset="-122"/>
                <a:cs typeface="Segoe UI"/>
              </a:rPr>
              <a:t>Reputation, referrals, rainmakers. No system needed.</a:t>
            </a:r>
            <a:endParaRPr lang="en-US" sz="1400">
              <a:latin typeface="Segoe UI"/>
              <a:cs typeface="Segoe UI"/>
            </a:endParaRPr>
          </a:p>
        </p:txBody>
      </p:sp>
      <p:sp>
        <p:nvSpPr>
          <p:cNvPr id="10" name="Shape 6">
            <a:extLst>
              <a:ext uri="{FF2B5EF4-FFF2-40B4-BE49-F238E27FC236}">
                <a16:creationId xmlns:a16="http://schemas.microsoft.com/office/drawing/2014/main" id="{AF6A7076-EB02-B29F-5A02-CF412729F750}"/>
              </a:ext>
            </a:extLst>
          </p:cNvPr>
          <p:cNvSpPr/>
          <p:nvPr/>
        </p:nvSpPr>
        <p:spPr>
          <a:xfrm>
            <a:off x="5191760" y="3557400"/>
            <a:ext cx="1097280" cy="73152"/>
          </a:xfrm>
          <a:prstGeom prst="rect">
            <a:avLst/>
          </a:prstGeom>
          <a:solidFill>
            <a:srgbClr val="96C23A"/>
          </a:solidFill>
          <a:ln w="12700">
            <a:solidFill>
              <a:srgbClr val="96C2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E8B7ECB9-F103-0EDD-EE02-1123FCD6940F}"/>
              </a:ext>
            </a:extLst>
          </p:cNvPr>
          <p:cNvSpPr/>
          <p:nvPr/>
        </p:nvSpPr>
        <p:spPr>
          <a:xfrm>
            <a:off x="5648960" y="3191640"/>
            <a:ext cx="54864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>
                <a:solidFill>
                  <a:srgbClr val="96C23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→</a:t>
            </a:r>
            <a:endParaRPr lang="en-US" sz="2800"/>
          </a:p>
        </p:txBody>
      </p:sp>
      <p:sp>
        <p:nvSpPr>
          <p:cNvPr id="12" name="Shape 8">
            <a:extLst>
              <a:ext uri="{FF2B5EF4-FFF2-40B4-BE49-F238E27FC236}">
                <a16:creationId xmlns:a16="http://schemas.microsoft.com/office/drawing/2014/main" id="{2EB3FF21-038D-227E-4E49-728E39417AF8}"/>
              </a:ext>
            </a:extLst>
          </p:cNvPr>
          <p:cNvSpPr/>
          <p:nvPr/>
        </p:nvSpPr>
        <p:spPr>
          <a:xfrm>
            <a:off x="6563360" y="2185800"/>
            <a:ext cx="3657600" cy="3474720"/>
          </a:xfrm>
          <a:prstGeom prst="rect">
            <a:avLst/>
          </a:prstGeom>
          <a:solidFill>
            <a:srgbClr val="008269"/>
          </a:solidFill>
          <a:ln w="12700">
            <a:solidFill>
              <a:srgbClr val="0082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C8B56D93-BF7A-9958-CCBC-4AA44FA86091}"/>
              </a:ext>
            </a:extLst>
          </p:cNvPr>
          <p:cNvSpPr/>
          <p:nvPr/>
        </p:nvSpPr>
        <p:spPr>
          <a:xfrm>
            <a:off x="6654800" y="227724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NOW</a:t>
            </a:r>
            <a:endParaRPr lang="en-US" sz="130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2A79065F-166A-825C-23E2-4CFA033CA790}"/>
              </a:ext>
            </a:extLst>
          </p:cNvPr>
          <p:cNvSpPr/>
          <p:nvPr/>
        </p:nvSpPr>
        <p:spPr>
          <a:xfrm>
            <a:off x="6654800" y="2643000"/>
            <a:ext cx="3474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Firms must</a:t>
            </a:r>
            <a:endParaRPr lang="en-US" sz="2200"/>
          </a:p>
          <a:p>
            <a:pPr marL="0" indent="0" algn="ctr">
              <a:buNone/>
            </a:pPr>
            <a:r>
              <a:rPr lang="en-US" sz="22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design it.</a:t>
            </a:r>
            <a:endParaRPr lang="en-US" sz="2200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061AC892-8DE3-3156-C810-F8EFD07AB3B7}"/>
              </a:ext>
            </a:extLst>
          </p:cNvPr>
          <p:cNvSpPr/>
          <p:nvPr/>
        </p:nvSpPr>
        <p:spPr>
          <a:xfrm>
            <a:off x="6746240" y="3694560"/>
            <a:ext cx="3383280" cy="16459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SzPct val="100000"/>
              <a:buChar char="•"/>
            </a:pPr>
            <a:r>
              <a:rPr lang="en-US" sz="1100">
                <a:solidFill>
                  <a:srgbClr val="FFFFFF"/>
                </a:solidFill>
                <a:latin typeface="Segoe UI"/>
                <a:ea typeface="Segoe UI" pitchFamily="34" charset="-122"/>
                <a:cs typeface="Segoe UI"/>
              </a:rPr>
              <a:t> </a:t>
            </a:r>
            <a:r>
              <a:rPr lang="en-US" sz="1400">
                <a:solidFill>
                  <a:srgbClr val="FFFFFF"/>
                </a:solidFill>
                <a:latin typeface="Segoe UI"/>
                <a:ea typeface="Segoe UI" pitchFamily="34" charset="-122"/>
                <a:cs typeface="Segoe UI"/>
              </a:rPr>
              <a:t>Deliberate markets &amp; ideal clients</a:t>
            </a:r>
            <a:endParaRPr lang="en-US" sz="1400">
              <a:latin typeface="Segoe UI"/>
              <a:cs typeface="Segoe UI"/>
            </a:endParaRPr>
          </a:p>
          <a:p>
            <a:pPr marL="342900" indent="-342900" algn="l">
              <a:buSzPct val="100000"/>
              <a:buChar char="•"/>
            </a:pPr>
            <a:r>
              <a:rPr lang="en-US" sz="1400">
                <a:solidFill>
                  <a:srgbClr val="FFFFFF"/>
                </a:solidFill>
                <a:latin typeface="Segoe UI"/>
                <a:ea typeface="Segoe UI" pitchFamily="34" charset="-122"/>
                <a:cs typeface="Segoe UI"/>
              </a:rPr>
              <a:t> Collective systems over lone rainmakers</a:t>
            </a:r>
            <a:endParaRPr lang="en-US" sz="1400">
              <a:latin typeface="Segoe UI"/>
              <a:cs typeface="Segoe UI"/>
            </a:endParaRPr>
          </a:p>
          <a:p>
            <a:pPr marL="342900" indent="-342900">
              <a:buSzPct val="100000"/>
              <a:buChar char="•"/>
            </a:pPr>
            <a:r>
              <a:rPr lang="en-US" sz="1400">
                <a:solidFill>
                  <a:srgbClr val="FFFFFF"/>
                </a:solidFill>
                <a:latin typeface="Segoe UI"/>
                <a:ea typeface="Segoe UI" pitchFamily="34" charset="-122"/>
                <a:cs typeface="Segoe UI"/>
              </a:rPr>
              <a:t> Technology-enabled BD</a:t>
            </a:r>
            <a:endParaRPr lang="en-US" sz="1400">
              <a:latin typeface="Segoe UI"/>
              <a:cs typeface="Segoe UI"/>
            </a:endParaRPr>
          </a:p>
          <a:p>
            <a:pPr marL="342900" indent="-342900">
              <a:buSzPct val="100000"/>
              <a:buChar char="•"/>
            </a:pPr>
            <a:r>
              <a:rPr lang="en-US" sz="1400">
                <a:solidFill>
                  <a:srgbClr val="FFFFFF"/>
                </a:solidFill>
                <a:latin typeface="Segoe UI"/>
                <a:ea typeface="Segoe UI" pitchFamily="34" charset="-122"/>
                <a:cs typeface="Segoe UI"/>
              </a:rPr>
              <a:t> M&amp;A as a growth lever, not just succession</a:t>
            </a:r>
            <a:endParaRPr lang="en-US" sz="1400"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977101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F0315-B89E-458C-6858-0B36F0A19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FA2536-3314-5840-45A4-38D91505D3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F60F8-E961-10B6-8DD3-0658E6AF6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917E63-BBCC-6B8F-D8D8-624F51776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021" y="2730396"/>
            <a:ext cx="6916140" cy="245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29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F0315-B89E-458C-6858-0B36F0A19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FA2536-3314-5840-45A4-38D91505D3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THE NORTH STAR HAS SHIFTED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F60F8-E961-10B6-8DD3-0658E6AF6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12</a:t>
            </a:fld>
            <a:endParaRPr lang="en-US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6C6AA1C5-FB13-03A9-DA60-C5901EF7FE79}"/>
              </a:ext>
            </a:extLst>
          </p:cNvPr>
          <p:cNvSpPr/>
          <p:nvPr/>
        </p:nvSpPr>
        <p:spPr>
          <a:xfrm>
            <a:off x="2133600" y="2387600"/>
            <a:ext cx="3657600" cy="3017520"/>
          </a:xfrm>
          <a:prstGeom prst="rect">
            <a:avLst/>
          </a:prstGeom>
          <a:solidFill>
            <a:srgbClr val="001B30"/>
          </a:solidFill>
          <a:ln w="12700">
            <a:solidFill>
              <a:srgbClr val="001B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14C00FCD-F32C-5E3E-AB34-93627D647574}"/>
              </a:ext>
            </a:extLst>
          </p:cNvPr>
          <p:cNvSpPr/>
          <p:nvPr/>
        </p:nvSpPr>
        <p:spPr>
          <a:xfrm>
            <a:off x="2225040" y="2479040"/>
            <a:ext cx="3474720" cy="6400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>
                <a:solidFill>
                  <a:srgbClr val="A9ACA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YESTERDAY'S</a:t>
            </a:r>
            <a:endParaRPr lang="en-US" sz="1400"/>
          </a:p>
          <a:p>
            <a:pPr marL="0" indent="0" algn="ctr">
              <a:buNone/>
            </a:pPr>
            <a:r>
              <a:rPr lang="en-US" sz="1400" b="1">
                <a:solidFill>
                  <a:srgbClr val="A9ACAD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NORTH STAR</a:t>
            </a:r>
            <a:endParaRPr lang="en-US" sz="140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903D6DBC-7789-CF39-F7E3-3CC86193859D}"/>
              </a:ext>
            </a:extLst>
          </p:cNvPr>
          <p:cNvSpPr/>
          <p:nvPr/>
        </p:nvSpPr>
        <p:spPr>
          <a:xfrm>
            <a:off x="2316480" y="3256280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300">
                <a:solidFill>
                  <a:srgbClr val="A9ACA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✕  Revenue Growth</a:t>
            </a:r>
            <a:endParaRPr lang="en-US" sz="130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1CC1CC92-F7F6-93A6-8535-84FBDD492BE1}"/>
              </a:ext>
            </a:extLst>
          </p:cNvPr>
          <p:cNvSpPr/>
          <p:nvPr/>
        </p:nvSpPr>
        <p:spPr>
          <a:xfrm>
            <a:off x="2316480" y="3649472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300">
                <a:solidFill>
                  <a:srgbClr val="A9ACA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✕  New Logos</a:t>
            </a:r>
            <a:endParaRPr lang="en-US" sz="130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28419DC2-A6B0-013C-8797-82E87B4DBB31}"/>
              </a:ext>
            </a:extLst>
          </p:cNvPr>
          <p:cNvSpPr/>
          <p:nvPr/>
        </p:nvSpPr>
        <p:spPr>
          <a:xfrm>
            <a:off x="2316480" y="4042664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300">
                <a:solidFill>
                  <a:srgbClr val="A9ACA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✕  Headcount</a:t>
            </a:r>
            <a:endParaRPr lang="en-US" sz="130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388E008C-3EF1-E238-3EAB-CDB384A5733D}"/>
              </a:ext>
            </a:extLst>
          </p:cNvPr>
          <p:cNvSpPr/>
          <p:nvPr/>
        </p:nvSpPr>
        <p:spPr>
          <a:xfrm>
            <a:off x="2316480" y="4435856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300">
                <a:solidFill>
                  <a:srgbClr val="A9ACA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✕  Billing Rates</a:t>
            </a:r>
            <a:endParaRPr lang="en-US" sz="130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245C0337-3341-AB7E-9260-5087C5AB0DBA}"/>
              </a:ext>
            </a:extLst>
          </p:cNvPr>
          <p:cNvSpPr/>
          <p:nvPr/>
        </p:nvSpPr>
        <p:spPr>
          <a:xfrm>
            <a:off x="2316480" y="4829048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300">
                <a:solidFill>
                  <a:srgbClr val="A9ACA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✕  Market Share</a:t>
            </a:r>
            <a:endParaRPr lang="en-US" sz="1300"/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F9DE594A-EC69-CA1E-6EDF-3FAEC3CF1A28}"/>
              </a:ext>
            </a:extLst>
          </p:cNvPr>
          <p:cNvSpPr/>
          <p:nvPr/>
        </p:nvSpPr>
        <p:spPr>
          <a:xfrm>
            <a:off x="6339840" y="2387600"/>
            <a:ext cx="4023360" cy="3017520"/>
          </a:xfrm>
          <a:prstGeom prst="rect">
            <a:avLst/>
          </a:prstGeom>
          <a:solidFill>
            <a:srgbClr val="008269"/>
          </a:solidFill>
          <a:ln w="12700">
            <a:solidFill>
              <a:srgbClr val="0082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8BD2B3C4-E66F-22F3-AEF0-4172272B61B1}"/>
              </a:ext>
            </a:extLst>
          </p:cNvPr>
          <p:cNvSpPr/>
          <p:nvPr/>
        </p:nvSpPr>
        <p:spPr>
          <a:xfrm>
            <a:off x="6431280" y="2479040"/>
            <a:ext cx="3840480" cy="6400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TODAY'S</a:t>
            </a:r>
            <a:endParaRPr lang="en-US" sz="1400"/>
          </a:p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NORTH STAR</a:t>
            </a:r>
            <a:endParaRPr lang="en-US" sz="1400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2B980A64-4A52-FADD-ADE5-9D723E9AF259}"/>
              </a:ext>
            </a:extLst>
          </p:cNvPr>
          <p:cNvSpPr/>
          <p:nvPr/>
        </p:nvSpPr>
        <p:spPr>
          <a:xfrm>
            <a:off x="6477000" y="3256280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30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✓  Enterprise Value / EBITDA</a:t>
            </a:r>
            <a:endParaRPr lang="en-US" sz="130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331B439F-84BE-C6F7-11A6-7997D99EDA73}"/>
              </a:ext>
            </a:extLst>
          </p:cNvPr>
          <p:cNvSpPr/>
          <p:nvPr/>
        </p:nvSpPr>
        <p:spPr>
          <a:xfrm>
            <a:off x="6477000" y="3649472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30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✓  Quality of Revenue (clients, delivery)</a:t>
            </a:r>
            <a:endParaRPr lang="en-US" sz="1300"/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BDF4D211-BB00-1A7E-CB6E-F3F18875510F}"/>
              </a:ext>
            </a:extLst>
          </p:cNvPr>
          <p:cNvSpPr/>
          <p:nvPr/>
        </p:nvSpPr>
        <p:spPr>
          <a:xfrm>
            <a:off x="6477000" y="4042664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30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✓  Advisory Revenue Mix</a:t>
            </a:r>
            <a:endParaRPr lang="en-US" sz="1300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CDD1BAF4-CDD2-38EB-617C-BA8D1410A2B2}"/>
              </a:ext>
            </a:extLst>
          </p:cNvPr>
          <p:cNvSpPr/>
          <p:nvPr/>
        </p:nvSpPr>
        <p:spPr>
          <a:xfrm>
            <a:off x="6477000" y="4435856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30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✓  Client Retention &amp; Expansion</a:t>
            </a:r>
            <a:endParaRPr lang="en-US" sz="130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C431D2D8-4FCC-6378-ED21-F17D2F116864}"/>
              </a:ext>
            </a:extLst>
          </p:cNvPr>
          <p:cNvSpPr/>
          <p:nvPr/>
        </p:nvSpPr>
        <p:spPr>
          <a:xfrm>
            <a:off x="6477000" y="4829048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30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✓  Firm Attractiveness (buyers, talent)</a:t>
            </a:r>
            <a:endParaRPr lang="en-US" sz="1300"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2D705159-2038-3D68-9D4D-8FF0EA6CFAC7}"/>
              </a:ext>
            </a:extLst>
          </p:cNvPr>
          <p:cNvSpPr/>
          <p:nvPr/>
        </p:nvSpPr>
        <p:spPr>
          <a:xfrm>
            <a:off x="5516880" y="3530600"/>
            <a:ext cx="64008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>
                <a:solidFill>
                  <a:srgbClr val="96C23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→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3151763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F0315-B89E-458C-6858-0B36F0A19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FA2536-3314-5840-45A4-38D91505D3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WHAT ENTERPRISE VALUE MEANS TODAY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F60F8-E961-10B6-8DD3-0658E6AF6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13</a:t>
            </a:fld>
            <a:endParaRPr lang="en-US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3A6DE3DA-67D8-FE7D-7B4B-DBB15377A6B0}"/>
              </a:ext>
            </a:extLst>
          </p:cNvPr>
          <p:cNvSpPr/>
          <p:nvPr/>
        </p:nvSpPr>
        <p:spPr>
          <a:xfrm>
            <a:off x="1844040" y="1577340"/>
            <a:ext cx="8412480" cy="1005840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0FDC0A67-7230-2804-9EEE-2D4B64A59B5C}"/>
              </a:ext>
            </a:extLst>
          </p:cNvPr>
          <p:cNvSpPr/>
          <p:nvPr/>
        </p:nvSpPr>
        <p:spPr>
          <a:xfrm>
            <a:off x="1935480" y="1604772"/>
            <a:ext cx="8229600" cy="9601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Enterprise Value  =  EBITDA  ×  Multiple</a:t>
            </a:r>
            <a:endParaRPr lang="en-US" sz="260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FE8E6F2E-6C31-7508-63C9-5777C0E3A586}"/>
              </a:ext>
            </a:extLst>
          </p:cNvPr>
          <p:cNvSpPr/>
          <p:nvPr/>
        </p:nvSpPr>
        <p:spPr>
          <a:xfrm>
            <a:off x="1844040" y="2720340"/>
            <a:ext cx="2743200" cy="256032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0B5A17F9-69DD-0CBA-7879-E2D1EA83BB47}"/>
              </a:ext>
            </a:extLst>
          </p:cNvPr>
          <p:cNvSpPr/>
          <p:nvPr/>
        </p:nvSpPr>
        <p:spPr>
          <a:xfrm>
            <a:off x="1844040" y="2720340"/>
            <a:ext cx="2743200" cy="384048"/>
          </a:xfrm>
          <a:prstGeom prst="rect">
            <a:avLst/>
          </a:prstGeom>
          <a:solidFill>
            <a:srgbClr val="008269"/>
          </a:solidFill>
          <a:ln w="12700">
            <a:solidFill>
              <a:srgbClr val="0082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7F4A440B-F6D1-C367-EE4F-4A6F1B3B1E6E}"/>
              </a:ext>
            </a:extLst>
          </p:cNvPr>
          <p:cNvSpPr/>
          <p:nvPr/>
        </p:nvSpPr>
        <p:spPr>
          <a:xfrm>
            <a:off x="1935480" y="2738628"/>
            <a:ext cx="2606040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GROW THE EBITDA</a:t>
            </a:r>
            <a:endParaRPr lang="en-US" sz="100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08AD0319-C412-5E42-E754-BA082AF5D339}"/>
              </a:ext>
            </a:extLst>
          </p:cNvPr>
          <p:cNvSpPr/>
          <p:nvPr/>
        </p:nvSpPr>
        <p:spPr>
          <a:xfrm>
            <a:off x="1953768" y="3177540"/>
            <a:ext cx="2578608" cy="20116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spcAft>
                <a:spcPts val="600"/>
              </a:spcAft>
              <a:buNone/>
            </a:pPr>
            <a:r>
              <a:rPr lang="en-US" sz="11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Shift mix from compliance to advisory</a:t>
            </a:r>
            <a:endParaRPr lang="en-US" sz="1100"/>
          </a:p>
          <a:p>
            <a:pPr marL="0" indent="0" algn="l">
              <a:spcAft>
                <a:spcPts val="600"/>
              </a:spcAft>
              <a:buNone/>
            </a:pPr>
            <a:r>
              <a:rPr lang="en-US" sz="11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Price for value, not hours</a:t>
            </a:r>
            <a:endParaRPr lang="en-US" sz="1100"/>
          </a:p>
          <a:p>
            <a:pPr marL="0" indent="0" algn="l">
              <a:spcAft>
                <a:spcPts val="600"/>
              </a:spcAft>
              <a:buNone/>
            </a:pPr>
            <a:r>
              <a:rPr lang="en-US" sz="11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Reduce dependency on any one partner or client</a:t>
            </a:r>
            <a:endParaRPr lang="en-US" sz="1100"/>
          </a:p>
          <a:p>
            <a:pPr marL="0" indent="0" algn="l">
              <a:spcAft>
                <a:spcPts val="600"/>
              </a:spcAft>
              <a:buNone/>
            </a:pPr>
            <a:r>
              <a:rPr lang="en-US" sz="11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Leverage AI to improve realization rates</a:t>
            </a:r>
            <a:endParaRPr lang="en-US" sz="110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B763A9E5-0B43-86DC-2535-46CD44AC00A3}"/>
              </a:ext>
            </a:extLst>
          </p:cNvPr>
          <p:cNvSpPr/>
          <p:nvPr/>
        </p:nvSpPr>
        <p:spPr>
          <a:xfrm>
            <a:off x="4724400" y="2720340"/>
            <a:ext cx="2743200" cy="256032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11287106-3448-AA36-C801-D9BE0C3F8BB7}"/>
              </a:ext>
            </a:extLst>
          </p:cNvPr>
          <p:cNvSpPr/>
          <p:nvPr/>
        </p:nvSpPr>
        <p:spPr>
          <a:xfrm>
            <a:off x="4724400" y="2720340"/>
            <a:ext cx="2743200" cy="384048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0B91D4D7-5D78-6A8A-119C-5C7454FAF19C}"/>
              </a:ext>
            </a:extLst>
          </p:cNvPr>
          <p:cNvSpPr/>
          <p:nvPr/>
        </p:nvSpPr>
        <p:spPr>
          <a:xfrm>
            <a:off x="4815840" y="2738628"/>
            <a:ext cx="2606040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EXPAND THE MULTIPLE</a:t>
            </a:r>
            <a:endParaRPr lang="en-US" sz="100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48AFCBAA-C649-C54F-4BE3-2ACCB05D33E1}"/>
              </a:ext>
            </a:extLst>
          </p:cNvPr>
          <p:cNvSpPr/>
          <p:nvPr/>
        </p:nvSpPr>
        <p:spPr>
          <a:xfrm>
            <a:off x="4834128" y="3177540"/>
            <a:ext cx="2578608" cy="20116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spcAft>
                <a:spcPts val="600"/>
              </a:spcAft>
              <a:buNone/>
            </a:pPr>
            <a:r>
              <a:rPr lang="en-US" sz="11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Build recurring revenue &amp; retainers</a:t>
            </a:r>
            <a:endParaRPr lang="en-US" sz="1100"/>
          </a:p>
          <a:p>
            <a:pPr marL="0" indent="0" algn="l">
              <a:spcAft>
                <a:spcPts val="600"/>
              </a:spcAft>
              <a:buNone/>
            </a:pPr>
            <a:r>
              <a:rPr lang="en-US" sz="11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Deepen client relationships (services per client)</a:t>
            </a:r>
            <a:endParaRPr lang="en-US" sz="1100"/>
          </a:p>
          <a:p>
            <a:pPr marL="0" indent="0" algn="l">
              <a:spcAft>
                <a:spcPts val="600"/>
              </a:spcAft>
              <a:buNone/>
            </a:pPr>
            <a:r>
              <a:rPr lang="en-US" sz="11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Develop leadership bench strength</a:t>
            </a:r>
            <a:endParaRPr lang="en-US" sz="1100"/>
          </a:p>
          <a:p>
            <a:pPr marL="0" indent="0" algn="l">
              <a:spcAft>
                <a:spcPts val="600"/>
              </a:spcAft>
              <a:buNone/>
            </a:pPr>
            <a:r>
              <a:rPr lang="en-US" sz="11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Create institutional, not personal, client ownership</a:t>
            </a:r>
            <a:endParaRPr lang="en-US" sz="1100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1A9CABAD-8A34-1733-5A12-7875CB886218}"/>
              </a:ext>
            </a:extLst>
          </p:cNvPr>
          <p:cNvSpPr/>
          <p:nvPr/>
        </p:nvSpPr>
        <p:spPr>
          <a:xfrm>
            <a:off x="7604760" y="2720340"/>
            <a:ext cx="2743200" cy="256032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4">
            <a:extLst>
              <a:ext uri="{FF2B5EF4-FFF2-40B4-BE49-F238E27FC236}">
                <a16:creationId xmlns:a16="http://schemas.microsoft.com/office/drawing/2014/main" id="{CD9F406A-CD80-CFB9-6068-90C3B619076A}"/>
              </a:ext>
            </a:extLst>
          </p:cNvPr>
          <p:cNvSpPr/>
          <p:nvPr/>
        </p:nvSpPr>
        <p:spPr>
          <a:xfrm>
            <a:off x="7604760" y="2720340"/>
            <a:ext cx="2743200" cy="384048"/>
          </a:xfrm>
          <a:prstGeom prst="rect">
            <a:avLst/>
          </a:prstGeom>
          <a:solidFill>
            <a:srgbClr val="31363A"/>
          </a:solidFill>
          <a:ln w="12700">
            <a:solidFill>
              <a:srgbClr val="3136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421F7356-972B-047F-087B-7C998F95EE8D}"/>
              </a:ext>
            </a:extLst>
          </p:cNvPr>
          <p:cNvSpPr/>
          <p:nvPr/>
        </p:nvSpPr>
        <p:spPr>
          <a:xfrm>
            <a:off x="7696200" y="2738628"/>
            <a:ext cx="2606040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REDUCE RISK FACTORS</a:t>
            </a:r>
            <a:endParaRPr lang="en-US" sz="1000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E61E5054-D88D-1101-1F45-949125B8B2CF}"/>
              </a:ext>
            </a:extLst>
          </p:cNvPr>
          <p:cNvSpPr/>
          <p:nvPr/>
        </p:nvSpPr>
        <p:spPr>
          <a:xfrm>
            <a:off x="7714488" y="3177540"/>
            <a:ext cx="2578608" cy="20116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spcAft>
                <a:spcPts val="600"/>
              </a:spcAft>
              <a:buNone/>
            </a:pPr>
            <a:r>
              <a:rPr lang="en-US" sz="11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Diversify service lines and industries</a:t>
            </a:r>
            <a:endParaRPr lang="en-US" sz="1100"/>
          </a:p>
          <a:p>
            <a:pPr marL="0" indent="0" algn="l">
              <a:spcAft>
                <a:spcPts val="600"/>
              </a:spcAft>
              <a:buNone/>
            </a:pPr>
            <a:r>
              <a:rPr lang="en-US" sz="11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Document &amp; systematize delivery</a:t>
            </a:r>
            <a:endParaRPr lang="en-US" sz="1100"/>
          </a:p>
          <a:p>
            <a:pPr marL="0" indent="0" algn="l">
              <a:spcAft>
                <a:spcPts val="600"/>
              </a:spcAft>
              <a:buNone/>
            </a:pPr>
            <a:r>
              <a:rPr lang="en-US" sz="11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Align culture post-M&amp;A or post-retirement</a:t>
            </a:r>
            <a:endParaRPr lang="en-US" sz="1100"/>
          </a:p>
          <a:p>
            <a:pPr marL="0" indent="0" algn="l">
              <a:spcAft>
                <a:spcPts val="600"/>
              </a:spcAft>
              <a:buNone/>
            </a:pPr>
            <a:r>
              <a:rPr lang="en-US" sz="11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Invest in technology &amp; infrastructure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572597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AD3D29-6095-40F5-EAEB-F25C514311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Partner Accountability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3F4200-6270-9D32-B023-241C9019C13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Enterprise Contribution Framework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FC3F10-AD3D-1825-4B06-33653EF8FA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C31BB4-C349-076E-B422-E20BAEBCA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909" y="2320495"/>
            <a:ext cx="6280781" cy="418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567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69A99-68FC-7E22-9B3D-CB811C1C2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1C42386-5173-8A72-48F8-8257A0A9C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770" y="284386"/>
            <a:ext cx="1846509" cy="768718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7160E1-844A-6F5F-10CC-05AE6FE275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2925" y="2794000"/>
            <a:ext cx="11102975" cy="1910080"/>
          </a:xfrm>
        </p:spPr>
        <p:txBody>
          <a:bodyPr/>
          <a:lstStyle/>
          <a:p>
            <a:pPr algn="ctr"/>
            <a:r>
              <a:rPr lang="en-US" sz="8000"/>
              <a:t>PART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428FC4-C21F-62B7-64EC-02DE0E646280}"/>
              </a:ext>
            </a:extLst>
          </p:cNvPr>
          <p:cNvSpPr txBox="1"/>
          <p:nvPr/>
        </p:nvSpPr>
        <p:spPr>
          <a:xfrm>
            <a:off x="3769360" y="392505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>
                <a:solidFill>
                  <a:srgbClr val="94CCE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Growth Reality: Roundtable Discussion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531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F0315-B89E-458C-6858-0B36F0A19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FA2536-3314-5840-45A4-38D91505D3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ROUNDTABLE: YOUR FIRMS GROWTH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F60F8-E961-10B6-8DD3-0658E6AF6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16</a:t>
            </a:fld>
            <a:endParaRPr lang="en-US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09DE835C-D900-A361-EEAB-C817F6336E12}"/>
              </a:ext>
            </a:extLst>
          </p:cNvPr>
          <p:cNvSpPr/>
          <p:nvPr/>
        </p:nvSpPr>
        <p:spPr>
          <a:xfrm>
            <a:off x="1859280" y="2185800"/>
            <a:ext cx="457200" cy="804672"/>
          </a:xfrm>
          <a:prstGeom prst="rect">
            <a:avLst/>
          </a:prstGeom>
          <a:solidFill>
            <a:srgbClr val="008269"/>
          </a:solidFill>
          <a:ln w="12700">
            <a:solidFill>
              <a:srgbClr val="0082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D2D368B8-E7D1-690A-DC9A-4F296314B316}"/>
              </a:ext>
            </a:extLst>
          </p:cNvPr>
          <p:cNvSpPr/>
          <p:nvPr/>
        </p:nvSpPr>
        <p:spPr>
          <a:xfrm>
            <a:off x="1859280" y="218580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220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2C1357ED-4232-5598-5AAA-1629D076130D}"/>
              </a:ext>
            </a:extLst>
          </p:cNvPr>
          <p:cNvSpPr/>
          <p:nvPr/>
        </p:nvSpPr>
        <p:spPr>
          <a:xfrm>
            <a:off x="2453640" y="2185800"/>
            <a:ext cx="7772400" cy="804672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E546CB42-4F93-703D-2FB0-BAB597696ECC}"/>
              </a:ext>
            </a:extLst>
          </p:cNvPr>
          <p:cNvSpPr/>
          <p:nvPr/>
        </p:nvSpPr>
        <p:spPr>
          <a:xfrm>
            <a:off x="2572512" y="2240664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300" b="1">
                <a:solidFill>
                  <a:srgbClr val="31363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 is your firm's #1 growth focus heading into the second half of 2026?</a:t>
            </a:r>
            <a:endParaRPr lang="en-US" sz="130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05131E6A-104D-BD63-9464-70360E029F58}"/>
              </a:ext>
            </a:extLst>
          </p:cNvPr>
          <p:cNvSpPr/>
          <p:nvPr/>
        </p:nvSpPr>
        <p:spPr>
          <a:xfrm>
            <a:off x="2572512" y="2615568"/>
            <a:ext cx="7589520" cy="292608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50" i="1">
                <a:solidFill>
                  <a:srgbClr val="A9ACA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  Is it organic? M&amp;A? Digital? A specific service line or market?</a:t>
            </a:r>
            <a:endParaRPr lang="en-US" sz="1050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E5F8AF3C-125C-8346-45B0-19CD65D9EB7D}"/>
              </a:ext>
            </a:extLst>
          </p:cNvPr>
          <p:cNvSpPr/>
          <p:nvPr/>
        </p:nvSpPr>
        <p:spPr>
          <a:xfrm>
            <a:off x="1859280" y="3145920"/>
            <a:ext cx="457200" cy="804672"/>
          </a:xfrm>
          <a:prstGeom prst="rect">
            <a:avLst/>
          </a:prstGeom>
          <a:solidFill>
            <a:srgbClr val="008269"/>
          </a:solidFill>
          <a:ln w="12700">
            <a:solidFill>
              <a:srgbClr val="0082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A4A52AD2-6930-7082-07B5-764ED3FA3808}"/>
              </a:ext>
            </a:extLst>
          </p:cNvPr>
          <p:cNvSpPr/>
          <p:nvPr/>
        </p:nvSpPr>
        <p:spPr>
          <a:xfrm>
            <a:off x="1859280" y="314592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2200"/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FD39589D-56FD-6A66-DA7C-E32BC539A58E}"/>
              </a:ext>
            </a:extLst>
          </p:cNvPr>
          <p:cNvSpPr/>
          <p:nvPr/>
        </p:nvSpPr>
        <p:spPr>
          <a:xfrm>
            <a:off x="2453640" y="3145920"/>
            <a:ext cx="7772400" cy="804672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C4BA5EC8-0296-13CA-DCB5-2CB1C275C803}"/>
              </a:ext>
            </a:extLst>
          </p:cNvPr>
          <p:cNvSpPr/>
          <p:nvPr/>
        </p:nvSpPr>
        <p:spPr>
          <a:xfrm>
            <a:off x="2572512" y="3200784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300" b="1">
                <a:solidFill>
                  <a:srgbClr val="31363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 is the biggest constraint holding your firm back from growing faster?</a:t>
            </a:r>
            <a:endParaRPr lang="en-US" sz="130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C8E9EB12-28F2-AD37-2F08-A6DF03EFEA15}"/>
              </a:ext>
            </a:extLst>
          </p:cNvPr>
          <p:cNvSpPr/>
          <p:nvPr/>
        </p:nvSpPr>
        <p:spPr>
          <a:xfrm>
            <a:off x="2572512" y="3575688"/>
            <a:ext cx="7589520" cy="292608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50" i="1">
                <a:solidFill>
                  <a:srgbClr val="A9ACA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  Talent, pipeline, pricing, technology, culture, leadership capacity?</a:t>
            </a:r>
            <a:endParaRPr lang="en-US" sz="1050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8995C844-19BA-8E00-987D-811F261F0DAF}"/>
              </a:ext>
            </a:extLst>
          </p:cNvPr>
          <p:cNvSpPr/>
          <p:nvPr/>
        </p:nvSpPr>
        <p:spPr>
          <a:xfrm>
            <a:off x="1859280" y="4106040"/>
            <a:ext cx="457200" cy="804672"/>
          </a:xfrm>
          <a:prstGeom prst="rect">
            <a:avLst/>
          </a:prstGeom>
          <a:solidFill>
            <a:srgbClr val="008269"/>
          </a:solidFill>
          <a:ln w="12700">
            <a:solidFill>
              <a:srgbClr val="0082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ABF3FD31-3C7B-81D0-6301-4CC3A8004C6B}"/>
              </a:ext>
            </a:extLst>
          </p:cNvPr>
          <p:cNvSpPr/>
          <p:nvPr/>
        </p:nvSpPr>
        <p:spPr>
          <a:xfrm>
            <a:off x="1859280" y="410604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2200"/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7FB90B7A-C738-2AB4-9AF7-178462FC726E}"/>
              </a:ext>
            </a:extLst>
          </p:cNvPr>
          <p:cNvSpPr/>
          <p:nvPr/>
        </p:nvSpPr>
        <p:spPr>
          <a:xfrm>
            <a:off x="2453640" y="4106040"/>
            <a:ext cx="7772400" cy="804672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59A0BE12-8662-7E6A-68F1-3C6875B062A3}"/>
              </a:ext>
            </a:extLst>
          </p:cNvPr>
          <p:cNvSpPr/>
          <p:nvPr/>
        </p:nvSpPr>
        <p:spPr>
          <a:xfrm>
            <a:off x="2572512" y="4160904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300" b="1">
                <a:solidFill>
                  <a:srgbClr val="31363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How are your partners showing up in the growth conversation?</a:t>
            </a:r>
            <a:endParaRPr lang="en-US" sz="1300"/>
          </a:p>
        </p:txBody>
      </p:sp>
      <p:sp>
        <p:nvSpPr>
          <p:cNvPr id="20" name="Text 17">
            <a:extLst>
              <a:ext uri="{FF2B5EF4-FFF2-40B4-BE49-F238E27FC236}">
                <a16:creationId xmlns:a16="http://schemas.microsoft.com/office/drawing/2014/main" id="{77B990FD-5CA1-7BDE-B9DD-7DDB00016318}"/>
              </a:ext>
            </a:extLst>
          </p:cNvPr>
          <p:cNvSpPr/>
          <p:nvPr/>
        </p:nvSpPr>
        <p:spPr>
          <a:xfrm>
            <a:off x="2572512" y="4535808"/>
            <a:ext cx="7589520" cy="292608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50" i="1">
                <a:solidFill>
                  <a:srgbClr val="A9ACA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  Are they engaged, disengaged, playing to strengths — or stuck in legacy habits?</a:t>
            </a:r>
            <a:endParaRPr lang="en-US" sz="1050"/>
          </a:p>
        </p:txBody>
      </p:sp>
      <p:sp>
        <p:nvSpPr>
          <p:cNvPr id="21" name="Shape 18">
            <a:extLst>
              <a:ext uri="{FF2B5EF4-FFF2-40B4-BE49-F238E27FC236}">
                <a16:creationId xmlns:a16="http://schemas.microsoft.com/office/drawing/2014/main" id="{92F0C309-5873-C951-1819-D7530553FDE2}"/>
              </a:ext>
            </a:extLst>
          </p:cNvPr>
          <p:cNvSpPr/>
          <p:nvPr/>
        </p:nvSpPr>
        <p:spPr>
          <a:xfrm>
            <a:off x="1859280" y="5066160"/>
            <a:ext cx="457200" cy="804672"/>
          </a:xfrm>
          <a:prstGeom prst="rect">
            <a:avLst/>
          </a:prstGeom>
          <a:solidFill>
            <a:srgbClr val="008269"/>
          </a:solidFill>
          <a:ln w="12700">
            <a:solidFill>
              <a:srgbClr val="0082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id="{1016993A-EEC1-750A-6C63-BF26A640DA08}"/>
              </a:ext>
            </a:extLst>
          </p:cNvPr>
          <p:cNvSpPr/>
          <p:nvPr/>
        </p:nvSpPr>
        <p:spPr>
          <a:xfrm>
            <a:off x="1859280" y="506616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2200"/>
          </a:p>
        </p:txBody>
      </p:sp>
      <p:sp>
        <p:nvSpPr>
          <p:cNvPr id="23" name="Shape 20">
            <a:extLst>
              <a:ext uri="{FF2B5EF4-FFF2-40B4-BE49-F238E27FC236}">
                <a16:creationId xmlns:a16="http://schemas.microsoft.com/office/drawing/2014/main" id="{01AABDA4-60F7-188A-C780-509A99D220C7}"/>
              </a:ext>
            </a:extLst>
          </p:cNvPr>
          <p:cNvSpPr/>
          <p:nvPr/>
        </p:nvSpPr>
        <p:spPr>
          <a:xfrm>
            <a:off x="2453640" y="5066160"/>
            <a:ext cx="7772400" cy="804672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>
            <a:extLst>
              <a:ext uri="{FF2B5EF4-FFF2-40B4-BE49-F238E27FC236}">
                <a16:creationId xmlns:a16="http://schemas.microsoft.com/office/drawing/2014/main" id="{2385A2D6-AE31-D8E1-3CFC-2C39AA74C666}"/>
              </a:ext>
            </a:extLst>
          </p:cNvPr>
          <p:cNvSpPr/>
          <p:nvPr/>
        </p:nvSpPr>
        <p:spPr>
          <a:xfrm>
            <a:off x="2572512" y="5121024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300" b="1">
                <a:solidFill>
                  <a:srgbClr val="31363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 does 'growth success' look like for your firm 3 years from now?</a:t>
            </a:r>
            <a:endParaRPr lang="en-US" sz="1300"/>
          </a:p>
        </p:txBody>
      </p:sp>
      <p:sp>
        <p:nvSpPr>
          <p:cNvPr id="25" name="Text 22">
            <a:extLst>
              <a:ext uri="{FF2B5EF4-FFF2-40B4-BE49-F238E27FC236}">
                <a16:creationId xmlns:a16="http://schemas.microsoft.com/office/drawing/2014/main" id="{B3CC4717-EFB9-C9FF-C108-FAD12C224E74}"/>
              </a:ext>
            </a:extLst>
          </p:cNvPr>
          <p:cNvSpPr/>
          <p:nvPr/>
        </p:nvSpPr>
        <p:spPr>
          <a:xfrm>
            <a:off x="2572512" y="5495928"/>
            <a:ext cx="7589520" cy="292608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50" i="1">
                <a:solidFill>
                  <a:srgbClr val="A9ACA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  Revenue target? EV multiple? A specific market position? Independence maintained?</a:t>
            </a:r>
            <a:endParaRPr lang="en-US" sz="1050"/>
          </a:p>
        </p:txBody>
      </p:sp>
      <p:sp>
        <p:nvSpPr>
          <p:cNvPr id="26" name="Shape 25">
            <a:extLst>
              <a:ext uri="{FF2B5EF4-FFF2-40B4-BE49-F238E27FC236}">
                <a16:creationId xmlns:a16="http://schemas.microsoft.com/office/drawing/2014/main" id="{4E0B5522-312A-15D6-AA8A-4352FE7AACB1}"/>
              </a:ext>
            </a:extLst>
          </p:cNvPr>
          <p:cNvSpPr/>
          <p:nvPr/>
        </p:nvSpPr>
        <p:spPr>
          <a:xfrm>
            <a:off x="9997440" y="5843400"/>
            <a:ext cx="457200" cy="228600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6">
            <a:extLst>
              <a:ext uri="{FF2B5EF4-FFF2-40B4-BE49-F238E27FC236}">
                <a16:creationId xmlns:a16="http://schemas.microsoft.com/office/drawing/2014/main" id="{EFB2DF05-C377-624D-A4D5-2B4F52E0F15A}"/>
              </a:ext>
            </a:extLst>
          </p:cNvPr>
          <p:cNvSpPr/>
          <p:nvPr/>
        </p:nvSpPr>
        <p:spPr>
          <a:xfrm>
            <a:off x="9997440" y="584340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7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WRC</a:t>
            </a:r>
            <a:endParaRPr lang="en-US" sz="700"/>
          </a:p>
        </p:txBody>
      </p:sp>
    </p:spTree>
    <p:extLst>
      <p:ext uri="{BB962C8B-B14F-4D97-AF65-F5344CB8AC3E}">
        <p14:creationId xmlns:p14="http://schemas.microsoft.com/office/powerpoint/2010/main" val="1597951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69A99-68FC-7E22-9B3D-CB811C1C2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1C42386-5173-8A72-48F8-8257A0A9C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770" y="284386"/>
            <a:ext cx="1846509" cy="768718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7160E1-844A-6F5F-10CC-05AE6FE275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2925" y="2794000"/>
            <a:ext cx="11102975" cy="1910080"/>
          </a:xfrm>
        </p:spPr>
        <p:txBody>
          <a:bodyPr/>
          <a:lstStyle/>
          <a:p>
            <a:pPr algn="ctr"/>
            <a:r>
              <a:rPr lang="en-US" sz="8000"/>
              <a:t>PART 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428FC4-C21F-62B7-64EC-02DE0E646280}"/>
              </a:ext>
            </a:extLst>
          </p:cNvPr>
          <p:cNvSpPr txBox="1"/>
          <p:nvPr/>
        </p:nvSpPr>
        <p:spPr>
          <a:xfrm>
            <a:off x="3769360" y="392505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>
                <a:solidFill>
                  <a:srgbClr val="94CCE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Priorities, Urgency &amp; the AI Inflection Point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07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F0315-B89E-458C-6858-0B36F0A19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FA2536-3314-5840-45A4-38D91505D3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BUILDING YOUR GROWTH ENGINE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F60F8-E961-10B6-8DD3-0658E6AF6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18</a:t>
            </a:fld>
            <a:endParaRPr lang="en-US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2B7CB067-B6B4-0A6A-6CDB-AEB0899B142C}"/>
              </a:ext>
            </a:extLst>
          </p:cNvPr>
          <p:cNvSpPr/>
          <p:nvPr/>
        </p:nvSpPr>
        <p:spPr>
          <a:xfrm>
            <a:off x="1728831" y="2010281"/>
            <a:ext cx="8412480" cy="96012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8A93D720-11B3-3F87-6A4C-AD6E643A2001}"/>
              </a:ext>
            </a:extLst>
          </p:cNvPr>
          <p:cNvSpPr/>
          <p:nvPr/>
        </p:nvSpPr>
        <p:spPr>
          <a:xfrm>
            <a:off x="1911711" y="2056001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i="1">
                <a:solidFill>
                  <a:srgbClr val="3136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"The future firm isn't defined by its ownership. It's defined by its orchestration."</a:t>
            </a:r>
            <a:endParaRPr lang="en-US" sz="1800"/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CA538D2E-2994-2671-3D77-F8EC8B971609}"/>
              </a:ext>
            </a:extLst>
          </p:cNvPr>
          <p:cNvSpPr/>
          <p:nvPr/>
        </p:nvSpPr>
        <p:spPr>
          <a:xfrm>
            <a:off x="1728831" y="3107561"/>
            <a:ext cx="2743200" cy="265176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D66492D2-6979-AE26-9021-C4BA0417DAF8}"/>
              </a:ext>
            </a:extLst>
          </p:cNvPr>
          <p:cNvSpPr/>
          <p:nvPr/>
        </p:nvSpPr>
        <p:spPr>
          <a:xfrm>
            <a:off x="1728831" y="3107561"/>
            <a:ext cx="2743200" cy="457200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903879B3-3AAE-72F5-06A8-637DB661D119}"/>
              </a:ext>
            </a:extLst>
          </p:cNvPr>
          <p:cNvSpPr/>
          <p:nvPr/>
        </p:nvSpPr>
        <p:spPr>
          <a:xfrm>
            <a:off x="1801983" y="3125849"/>
            <a:ext cx="2633472" cy="42062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TRADITIONAL</a:t>
            </a:r>
            <a:endParaRPr lang="en-US" sz="120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780F6702-0734-4BE2-8D94-15D57F5D7BD3}"/>
              </a:ext>
            </a:extLst>
          </p:cNvPr>
          <p:cNvSpPr/>
          <p:nvPr/>
        </p:nvSpPr>
        <p:spPr>
          <a:xfrm>
            <a:off x="1838559" y="3637913"/>
            <a:ext cx="2578608" cy="2057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1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Relationship-driven BD, but with structure and accountability. Vertical specialization. Client segmentation. Advisory services expansion.</a:t>
            </a:r>
            <a:endParaRPr lang="en-US" sz="1100"/>
          </a:p>
        </p:txBody>
      </p:sp>
      <p:sp>
        <p:nvSpPr>
          <p:cNvPr id="12" name="Shape 8">
            <a:extLst>
              <a:ext uri="{FF2B5EF4-FFF2-40B4-BE49-F238E27FC236}">
                <a16:creationId xmlns:a16="http://schemas.microsoft.com/office/drawing/2014/main" id="{CB7E8138-3360-DCF6-5DF9-AA0D0B12436D}"/>
              </a:ext>
            </a:extLst>
          </p:cNvPr>
          <p:cNvSpPr/>
          <p:nvPr/>
        </p:nvSpPr>
        <p:spPr>
          <a:xfrm>
            <a:off x="4609191" y="3107561"/>
            <a:ext cx="2743200" cy="265176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C90D0818-D79A-9D52-26B8-6CB94776CF53}"/>
              </a:ext>
            </a:extLst>
          </p:cNvPr>
          <p:cNvSpPr/>
          <p:nvPr/>
        </p:nvSpPr>
        <p:spPr>
          <a:xfrm>
            <a:off x="4609191" y="3107561"/>
            <a:ext cx="2743200" cy="457200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91CA92FC-7086-0406-603F-D25049E9E4CC}"/>
              </a:ext>
            </a:extLst>
          </p:cNvPr>
          <p:cNvSpPr/>
          <p:nvPr/>
        </p:nvSpPr>
        <p:spPr>
          <a:xfrm>
            <a:off x="4682343" y="3125849"/>
            <a:ext cx="2633472" cy="42062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DIGITAL</a:t>
            </a:r>
            <a:endParaRPr lang="en-US" sz="1200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6446200C-6647-5A28-A634-A66E11E05324}"/>
              </a:ext>
            </a:extLst>
          </p:cNvPr>
          <p:cNvSpPr/>
          <p:nvPr/>
        </p:nvSpPr>
        <p:spPr>
          <a:xfrm>
            <a:off x="4718919" y="3637913"/>
            <a:ext cx="2578608" cy="2057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1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Digital is the primary discovery channel. AI-assisted BD and content. Data-driven decision making. Scalable marketing without headcount growth.</a:t>
            </a:r>
            <a:endParaRPr lang="en-US" sz="1100"/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98F1EA2B-2C5B-FD7D-7651-7EA2A3F307DC}"/>
              </a:ext>
            </a:extLst>
          </p:cNvPr>
          <p:cNvSpPr/>
          <p:nvPr/>
        </p:nvSpPr>
        <p:spPr>
          <a:xfrm>
            <a:off x="7489551" y="3107561"/>
            <a:ext cx="2743200" cy="265176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DC500D4C-0C15-6771-C487-E44E44D60869}"/>
              </a:ext>
            </a:extLst>
          </p:cNvPr>
          <p:cNvSpPr/>
          <p:nvPr/>
        </p:nvSpPr>
        <p:spPr>
          <a:xfrm>
            <a:off x="7489551" y="3107561"/>
            <a:ext cx="2743200" cy="457200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DE3271FE-B6AE-1067-65FC-CE9344891096}"/>
              </a:ext>
            </a:extLst>
          </p:cNvPr>
          <p:cNvSpPr/>
          <p:nvPr/>
        </p:nvSpPr>
        <p:spPr>
          <a:xfrm>
            <a:off x="7562703" y="3125849"/>
            <a:ext cx="2633472" cy="42062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M&amp;A READY</a:t>
            </a:r>
            <a:endParaRPr lang="en-US" sz="120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06EBCF81-E82B-4EF3-D8A9-52A910EBDEF5}"/>
              </a:ext>
            </a:extLst>
          </p:cNvPr>
          <p:cNvSpPr/>
          <p:nvPr/>
        </p:nvSpPr>
        <p:spPr>
          <a:xfrm>
            <a:off x="7599279" y="3637913"/>
            <a:ext cx="2578608" cy="2057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1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Capital readiness even if staying independent. Clear value story. Talent development. Enterprise value lens on every major decision.</a:t>
            </a:r>
            <a:endParaRPr lang="en-US" sz="1100"/>
          </a:p>
        </p:txBody>
      </p:sp>
      <p:sp>
        <p:nvSpPr>
          <p:cNvPr id="20" name="Shape 16">
            <a:extLst>
              <a:ext uri="{FF2B5EF4-FFF2-40B4-BE49-F238E27FC236}">
                <a16:creationId xmlns:a16="http://schemas.microsoft.com/office/drawing/2014/main" id="{540D8650-1CE7-5FD9-109D-D2F65BD3D82A}"/>
              </a:ext>
            </a:extLst>
          </p:cNvPr>
          <p:cNvSpPr/>
          <p:nvPr/>
        </p:nvSpPr>
        <p:spPr>
          <a:xfrm>
            <a:off x="1728831" y="5832473"/>
            <a:ext cx="8412480" cy="201168"/>
          </a:xfrm>
          <a:prstGeom prst="rect">
            <a:avLst/>
          </a:prstGeom>
          <a:solidFill>
            <a:srgbClr val="96C23A"/>
          </a:solidFill>
          <a:ln w="12700">
            <a:solidFill>
              <a:srgbClr val="96C2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1285CDA9-F2E9-3E80-C669-0233C3C1DDEA}"/>
              </a:ext>
            </a:extLst>
          </p:cNvPr>
          <p:cNvSpPr/>
          <p:nvPr/>
        </p:nvSpPr>
        <p:spPr>
          <a:xfrm>
            <a:off x="1820271" y="5841617"/>
            <a:ext cx="8229600" cy="1828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900" b="1">
                <a:solidFill>
                  <a:srgbClr val="00284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orchestration advantage: firms that master all three — Traditional + Digital + M&amp;A — will define the next decade.</a:t>
            </a:r>
            <a:endParaRPr lang="en-US" sz="900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D1E626C5-A940-EBE2-E8A4-6551FA5F0C54}"/>
              </a:ext>
            </a:extLst>
          </p:cNvPr>
          <p:cNvSpPr/>
          <p:nvPr/>
        </p:nvSpPr>
        <p:spPr>
          <a:xfrm>
            <a:off x="9866991" y="5942201"/>
            <a:ext cx="457200" cy="228600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806D6F29-2C7E-8F6D-CA8C-A3BCB8491F54}"/>
              </a:ext>
            </a:extLst>
          </p:cNvPr>
          <p:cNvSpPr/>
          <p:nvPr/>
        </p:nvSpPr>
        <p:spPr>
          <a:xfrm>
            <a:off x="9866991" y="5942201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7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WRC</a:t>
            </a:r>
            <a:endParaRPr lang="en-US" sz="700"/>
          </a:p>
        </p:txBody>
      </p:sp>
    </p:spTree>
    <p:extLst>
      <p:ext uri="{BB962C8B-B14F-4D97-AF65-F5344CB8AC3E}">
        <p14:creationId xmlns:p14="http://schemas.microsoft.com/office/powerpoint/2010/main" val="37432635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F0315-B89E-458C-6858-0B36F0A19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FA2536-3314-5840-45A4-38D91505D3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ORGANIC GROWTH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F60F8-E961-10B6-8DD3-0658E6AF6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19</a:t>
            </a:fld>
            <a:endParaRPr lang="en-US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0810A756-40B3-9AAF-FC2D-35D32C72C107}"/>
              </a:ext>
            </a:extLst>
          </p:cNvPr>
          <p:cNvSpPr/>
          <p:nvPr/>
        </p:nvSpPr>
        <p:spPr>
          <a:xfrm>
            <a:off x="1986280" y="2194742"/>
            <a:ext cx="4160520" cy="118872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110F4FA6-6C8C-FA31-4056-1F2890E7A0A8}"/>
              </a:ext>
            </a:extLst>
          </p:cNvPr>
          <p:cNvSpPr/>
          <p:nvPr/>
        </p:nvSpPr>
        <p:spPr>
          <a:xfrm>
            <a:off x="1986280" y="2194742"/>
            <a:ext cx="457200" cy="1188720"/>
          </a:xfrm>
          <a:prstGeom prst="rect">
            <a:avLst/>
          </a:prstGeom>
          <a:solidFill>
            <a:srgbClr val="008269"/>
          </a:solidFill>
          <a:ln w="12700">
            <a:solidFill>
              <a:srgbClr val="0082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9DB817D5-4830-4D62-2280-49C2FC2A09C2}"/>
              </a:ext>
            </a:extLst>
          </p:cNvPr>
          <p:cNvSpPr/>
          <p:nvPr/>
        </p:nvSpPr>
        <p:spPr>
          <a:xfrm>
            <a:off x="1986280" y="2194742"/>
            <a:ext cx="457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20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3A9EA1FD-309F-9CD7-A773-E21D3EA7F7A7}"/>
              </a:ext>
            </a:extLst>
          </p:cNvPr>
          <p:cNvSpPr/>
          <p:nvPr/>
        </p:nvSpPr>
        <p:spPr>
          <a:xfrm>
            <a:off x="2553208" y="2249606"/>
            <a:ext cx="3474720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200" b="1">
                <a:solidFill>
                  <a:srgbClr val="31363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Define &amp; Activate Your ICP</a:t>
            </a:r>
            <a:endParaRPr lang="en-US" sz="120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D897B51A-44BA-D67C-1EA1-6CCD5AC8ED99}"/>
              </a:ext>
            </a:extLst>
          </p:cNvPr>
          <p:cNvSpPr/>
          <p:nvPr/>
        </p:nvSpPr>
        <p:spPr>
          <a:xfrm>
            <a:off x="2553208" y="2597078"/>
            <a:ext cx="3474720" cy="71323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Know exactly who you serve — and who you don't. Refine from Total Addressable Market to a Specific Addressable Market your team can execute against.</a:t>
            </a:r>
            <a:endParaRPr lang="en-US" sz="1000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AFACA72D-B163-036A-8003-98A4E275A08E}"/>
              </a:ext>
            </a:extLst>
          </p:cNvPr>
          <p:cNvSpPr/>
          <p:nvPr/>
        </p:nvSpPr>
        <p:spPr>
          <a:xfrm>
            <a:off x="6375400" y="2194742"/>
            <a:ext cx="4160520" cy="118872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E6D733A8-683A-985E-D2E1-8BF3B89113E4}"/>
              </a:ext>
            </a:extLst>
          </p:cNvPr>
          <p:cNvSpPr/>
          <p:nvPr/>
        </p:nvSpPr>
        <p:spPr>
          <a:xfrm>
            <a:off x="6375400" y="2194742"/>
            <a:ext cx="457200" cy="1188720"/>
          </a:xfrm>
          <a:prstGeom prst="rect">
            <a:avLst/>
          </a:prstGeom>
          <a:solidFill>
            <a:srgbClr val="008269"/>
          </a:solidFill>
          <a:ln w="12700">
            <a:solidFill>
              <a:srgbClr val="0082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DB257CAB-EB88-BB2B-E580-D1C28448F407}"/>
              </a:ext>
            </a:extLst>
          </p:cNvPr>
          <p:cNvSpPr/>
          <p:nvPr/>
        </p:nvSpPr>
        <p:spPr>
          <a:xfrm>
            <a:off x="6375400" y="2194742"/>
            <a:ext cx="457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200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1263C89A-C79F-30C4-D782-E1312EAF6563}"/>
              </a:ext>
            </a:extLst>
          </p:cNvPr>
          <p:cNvSpPr/>
          <p:nvPr/>
        </p:nvSpPr>
        <p:spPr>
          <a:xfrm>
            <a:off x="6942328" y="2249606"/>
            <a:ext cx="3474720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200" b="1">
                <a:solidFill>
                  <a:srgbClr val="31363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Build Services-Per-Client as a KPI</a:t>
            </a:r>
            <a:endParaRPr lang="en-US" sz="120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CBAAE507-185A-7B87-1A6A-36176FFD4AFB}"/>
              </a:ext>
            </a:extLst>
          </p:cNvPr>
          <p:cNvSpPr/>
          <p:nvPr/>
        </p:nvSpPr>
        <p:spPr>
          <a:xfrm>
            <a:off x="6942328" y="2597078"/>
            <a:ext cx="3474720" cy="71323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Client expansion is your highest-ROI growth lever. Track services per client. Identify white space. Create structured cross-service pathways.</a:t>
            </a:r>
            <a:endParaRPr lang="en-US" sz="1000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1FB702BC-DC74-7C7F-7E97-EB711C387BF7}"/>
              </a:ext>
            </a:extLst>
          </p:cNvPr>
          <p:cNvSpPr/>
          <p:nvPr/>
        </p:nvSpPr>
        <p:spPr>
          <a:xfrm>
            <a:off x="1986280" y="3520622"/>
            <a:ext cx="4160520" cy="118872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4">
            <a:extLst>
              <a:ext uri="{FF2B5EF4-FFF2-40B4-BE49-F238E27FC236}">
                <a16:creationId xmlns:a16="http://schemas.microsoft.com/office/drawing/2014/main" id="{F1BA26CC-9ED0-E791-7F07-C77499D726BF}"/>
              </a:ext>
            </a:extLst>
          </p:cNvPr>
          <p:cNvSpPr/>
          <p:nvPr/>
        </p:nvSpPr>
        <p:spPr>
          <a:xfrm>
            <a:off x="1986280" y="3520622"/>
            <a:ext cx="457200" cy="1188720"/>
          </a:xfrm>
          <a:prstGeom prst="rect">
            <a:avLst/>
          </a:prstGeom>
          <a:solidFill>
            <a:srgbClr val="008269"/>
          </a:solidFill>
          <a:ln w="12700">
            <a:solidFill>
              <a:srgbClr val="0082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AE8D6DB8-02B3-BCAE-5DB1-BA099CA0DD88}"/>
              </a:ext>
            </a:extLst>
          </p:cNvPr>
          <p:cNvSpPr/>
          <p:nvPr/>
        </p:nvSpPr>
        <p:spPr>
          <a:xfrm>
            <a:off x="1986280" y="3520622"/>
            <a:ext cx="457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2000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00CE534D-3345-858D-D2AF-3C7F35CC6F50}"/>
              </a:ext>
            </a:extLst>
          </p:cNvPr>
          <p:cNvSpPr/>
          <p:nvPr/>
        </p:nvSpPr>
        <p:spPr>
          <a:xfrm>
            <a:off x="2553208" y="3575486"/>
            <a:ext cx="3474720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200" b="1">
                <a:solidFill>
                  <a:srgbClr val="31363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Vertical Specialization</a:t>
            </a:r>
            <a:endParaRPr lang="en-US" sz="1200"/>
          </a:p>
        </p:txBody>
      </p:sp>
      <p:sp>
        <p:nvSpPr>
          <p:cNvPr id="20" name="Text 17">
            <a:extLst>
              <a:ext uri="{FF2B5EF4-FFF2-40B4-BE49-F238E27FC236}">
                <a16:creationId xmlns:a16="http://schemas.microsoft.com/office/drawing/2014/main" id="{EB341348-293A-2690-7608-C24A750F18A7}"/>
              </a:ext>
            </a:extLst>
          </p:cNvPr>
          <p:cNvSpPr/>
          <p:nvPr/>
        </p:nvSpPr>
        <p:spPr>
          <a:xfrm>
            <a:off x="2553208" y="3922958"/>
            <a:ext cx="3474720" cy="71323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Generalists are losing. Specialists win trust faster, command premium pricing, and generate the referral flywheels that sustain growth.</a:t>
            </a:r>
            <a:endParaRPr lang="en-US" sz="1000"/>
          </a:p>
        </p:txBody>
      </p:sp>
      <p:sp>
        <p:nvSpPr>
          <p:cNvPr id="21" name="Shape 18">
            <a:extLst>
              <a:ext uri="{FF2B5EF4-FFF2-40B4-BE49-F238E27FC236}">
                <a16:creationId xmlns:a16="http://schemas.microsoft.com/office/drawing/2014/main" id="{90135AD3-C69A-700F-61D9-42F761D5BA19}"/>
              </a:ext>
            </a:extLst>
          </p:cNvPr>
          <p:cNvSpPr/>
          <p:nvPr/>
        </p:nvSpPr>
        <p:spPr>
          <a:xfrm>
            <a:off x="6375400" y="3520622"/>
            <a:ext cx="4160520" cy="118872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9">
            <a:extLst>
              <a:ext uri="{FF2B5EF4-FFF2-40B4-BE49-F238E27FC236}">
                <a16:creationId xmlns:a16="http://schemas.microsoft.com/office/drawing/2014/main" id="{C08BA468-0030-4AC5-B128-DC7CFB6CB01C}"/>
              </a:ext>
            </a:extLst>
          </p:cNvPr>
          <p:cNvSpPr/>
          <p:nvPr/>
        </p:nvSpPr>
        <p:spPr>
          <a:xfrm>
            <a:off x="6375400" y="3520622"/>
            <a:ext cx="457200" cy="1188720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>
            <a:extLst>
              <a:ext uri="{FF2B5EF4-FFF2-40B4-BE49-F238E27FC236}">
                <a16:creationId xmlns:a16="http://schemas.microsoft.com/office/drawing/2014/main" id="{2BBA2C27-05D9-309D-4CA2-2369F46AE8FD}"/>
              </a:ext>
            </a:extLst>
          </p:cNvPr>
          <p:cNvSpPr/>
          <p:nvPr/>
        </p:nvSpPr>
        <p:spPr>
          <a:xfrm>
            <a:off x="6375400" y="3520622"/>
            <a:ext cx="457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2000"/>
          </a:p>
        </p:txBody>
      </p:sp>
      <p:sp>
        <p:nvSpPr>
          <p:cNvPr id="24" name="Text 21">
            <a:extLst>
              <a:ext uri="{FF2B5EF4-FFF2-40B4-BE49-F238E27FC236}">
                <a16:creationId xmlns:a16="http://schemas.microsoft.com/office/drawing/2014/main" id="{268986E6-3DD9-3B11-5937-7E89DBA13D8A}"/>
              </a:ext>
            </a:extLst>
          </p:cNvPr>
          <p:cNvSpPr/>
          <p:nvPr/>
        </p:nvSpPr>
        <p:spPr>
          <a:xfrm>
            <a:off x="6942328" y="3575486"/>
            <a:ext cx="3474720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200" b="1">
                <a:solidFill>
                  <a:srgbClr val="31363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Role-Driven Growth Accountability</a:t>
            </a:r>
            <a:endParaRPr lang="en-US" sz="1200"/>
          </a:p>
        </p:txBody>
      </p:sp>
      <p:sp>
        <p:nvSpPr>
          <p:cNvPr id="25" name="Text 22">
            <a:extLst>
              <a:ext uri="{FF2B5EF4-FFF2-40B4-BE49-F238E27FC236}">
                <a16:creationId xmlns:a16="http://schemas.microsoft.com/office/drawing/2014/main" id="{E31FFA00-68CD-7D9F-0771-3772015685F9}"/>
              </a:ext>
            </a:extLst>
          </p:cNvPr>
          <p:cNvSpPr/>
          <p:nvPr/>
        </p:nvSpPr>
        <p:spPr>
          <a:xfrm>
            <a:off x="6942328" y="3922958"/>
            <a:ext cx="3474720" cy="71323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Not every partner is a rainmaker — nor should they be. Define roles: Rainmaker, Advisor, Relationship Builder, Technical Specialist. Align expectations.</a:t>
            </a:r>
            <a:endParaRPr lang="en-US" sz="1000"/>
          </a:p>
        </p:txBody>
      </p:sp>
      <p:sp>
        <p:nvSpPr>
          <p:cNvPr id="26" name="Shape 23">
            <a:extLst>
              <a:ext uri="{FF2B5EF4-FFF2-40B4-BE49-F238E27FC236}">
                <a16:creationId xmlns:a16="http://schemas.microsoft.com/office/drawing/2014/main" id="{9CFA1B12-37C2-FB63-8A18-9F622327FAA7}"/>
              </a:ext>
            </a:extLst>
          </p:cNvPr>
          <p:cNvSpPr/>
          <p:nvPr/>
        </p:nvSpPr>
        <p:spPr>
          <a:xfrm>
            <a:off x="1986280" y="4846502"/>
            <a:ext cx="4160520" cy="118872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4">
            <a:extLst>
              <a:ext uri="{FF2B5EF4-FFF2-40B4-BE49-F238E27FC236}">
                <a16:creationId xmlns:a16="http://schemas.microsoft.com/office/drawing/2014/main" id="{CAC74FB2-A1A2-491B-EFFD-C972927EE46E}"/>
              </a:ext>
            </a:extLst>
          </p:cNvPr>
          <p:cNvSpPr/>
          <p:nvPr/>
        </p:nvSpPr>
        <p:spPr>
          <a:xfrm>
            <a:off x="1986280" y="4846502"/>
            <a:ext cx="457200" cy="1188720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>
            <a:extLst>
              <a:ext uri="{FF2B5EF4-FFF2-40B4-BE49-F238E27FC236}">
                <a16:creationId xmlns:a16="http://schemas.microsoft.com/office/drawing/2014/main" id="{D00C57E1-9093-D628-4190-51248298B32D}"/>
              </a:ext>
            </a:extLst>
          </p:cNvPr>
          <p:cNvSpPr/>
          <p:nvPr/>
        </p:nvSpPr>
        <p:spPr>
          <a:xfrm>
            <a:off x="1986280" y="4846502"/>
            <a:ext cx="457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</a:t>
            </a:r>
            <a:endParaRPr lang="en-US" sz="2000"/>
          </a:p>
        </p:txBody>
      </p:sp>
      <p:sp>
        <p:nvSpPr>
          <p:cNvPr id="29" name="Text 26">
            <a:extLst>
              <a:ext uri="{FF2B5EF4-FFF2-40B4-BE49-F238E27FC236}">
                <a16:creationId xmlns:a16="http://schemas.microsoft.com/office/drawing/2014/main" id="{ACC7F77B-A29B-4454-025F-2308601C80A5}"/>
              </a:ext>
            </a:extLst>
          </p:cNvPr>
          <p:cNvSpPr/>
          <p:nvPr/>
        </p:nvSpPr>
        <p:spPr>
          <a:xfrm>
            <a:off x="2553208" y="4901366"/>
            <a:ext cx="3474720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200" b="1">
                <a:solidFill>
                  <a:srgbClr val="31363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Visibility by Design</a:t>
            </a:r>
            <a:endParaRPr lang="en-US" sz="1200"/>
          </a:p>
        </p:txBody>
      </p:sp>
      <p:sp>
        <p:nvSpPr>
          <p:cNvPr id="30" name="Text 27">
            <a:extLst>
              <a:ext uri="{FF2B5EF4-FFF2-40B4-BE49-F238E27FC236}">
                <a16:creationId xmlns:a16="http://schemas.microsoft.com/office/drawing/2014/main" id="{97DE9143-3F70-ED7A-E1F2-47CCE2781842}"/>
              </a:ext>
            </a:extLst>
          </p:cNvPr>
          <p:cNvSpPr/>
          <p:nvPr/>
        </p:nvSpPr>
        <p:spPr>
          <a:xfrm>
            <a:off x="2553208" y="5248838"/>
            <a:ext cx="3474720" cy="71323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Show up consistently in defined ecosystems — industry events, thought leadership, digital channels. Track it. Measure it. Old model: show up everywhere. New model: show up where it matters.</a:t>
            </a:r>
            <a:endParaRPr lang="en-US" sz="1000"/>
          </a:p>
        </p:txBody>
      </p:sp>
      <p:sp>
        <p:nvSpPr>
          <p:cNvPr id="31" name="Shape 28">
            <a:extLst>
              <a:ext uri="{FF2B5EF4-FFF2-40B4-BE49-F238E27FC236}">
                <a16:creationId xmlns:a16="http://schemas.microsoft.com/office/drawing/2014/main" id="{7BC11FEA-AA42-FBDF-170A-E33B4CB0AD53}"/>
              </a:ext>
            </a:extLst>
          </p:cNvPr>
          <p:cNvSpPr/>
          <p:nvPr/>
        </p:nvSpPr>
        <p:spPr>
          <a:xfrm>
            <a:off x="6375400" y="4846502"/>
            <a:ext cx="4160520" cy="118872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29">
            <a:extLst>
              <a:ext uri="{FF2B5EF4-FFF2-40B4-BE49-F238E27FC236}">
                <a16:creationId xmlns:a16="http://schemas.microsoft.com/office/drawing/2014/main" id="{EB10984D-4C7C-6274-735C-AFD72AF170E9}"/>
              </a:ext>
            </a:extLst>
          </p:cNvPr>
          <p:cNvSpPr/>
          <p:nvPr/>
        </p:nvSpPr>
        <p:spPr>
          <a:xfrm>
            <a:off x="6375400" y="4846502"/>
            <a:ext cx="457200" cy="1188720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0">
            <a:extLst>
              <a:ext uri="{FF2B5EF4-FFF2-40B4-BE49-F238E27FC236}">
                <a16:creationId xmlns:a16="http://schemas.microsoft.com/office/drawing/2014/main" id="{9B2CF53A-C422-7BB3-874D-23152BA1152F}"/>
              </a:ext>
            </a:extLst>
          </p:cNvPr>
          <p:cNvSpPr/>
          <p:nvPr/>
        </p:nvSpPr>
        <p:spPr>
          <a:xfrm>
            <a:off x="6375400" y="4846502"/>
            <a:ext cx="457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6</a:t>
            </a:r>
            <a:endParaRPr lang="en-US" sz="2000"/>
          </a:p>
        </p:txBody>
      </p:sp>
      <p:sp>
        <p:nvSpPr>
          <p:cNvPr id="34" name="Text 31">
            <a:extLst>
              <a:ext uri="{FF2B5EF4-FFF2-40B4-BE49-F238E27FC236}">
                <a16:creationId xmlns:a16="http://schemas.microsoft.com/office/drawing/2014/main" id="{DCB105D6-9B3D-1085-0E2B-188814BC9687}"/>
              </a:ext>
            </a:extLst>
          </p:cNvPr>
          <p:cNvSpPr/>
          <p:nvPr/>
        </p:nvSpPr>
        <p:spPr>
          <a:xfrm>
            <a:off x="6942328" y="4901366"/>
            <a:ext cx="3474720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200" b="1">
                <a:solidFill>
                  <a:srgbClr val="31363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Digital as a Revenue Channel</a:t>
            </a:r>
            <a:endParaRPr lang="en-US" sz="1200"/>
          </a:p>
        </p:txBody>
      </p:sp>
      <p:sp>
        <p:nvSpPr>
          <p:cNvPr id="35" name="Text 32">
            <a:extLst>
              <a:ext uri="{FF2B5EF4-FFF2-40B4-BE49-F238E27FC236}">
                <a16:creationId xmlns:a16="http://schemas.microsoft.com/office/drawing/2014/main" id="{3DF77B41-BD5E-B0C1-ADA2-A2460EBA99FD}"/>
              </a:ext>
            </a:extLst>
          </p:cNvPr>
          <p:cNvSpPr/>
          <p:nvPr/>
        </p:nvSpPr>
        <p:spPr>
          <a:xfrm>
            <a:off x="6942328" y="5248838"/>
            <a:ext cx="3474720" cy="71323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0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80% of buyers start online. Firms with niche-specific digital presence are generating larger average client sizes and faster sales cycles.</a:t>
            </a:r>
            <a:endParaRPr lang="en-US" sz="1000"/>
          </a:p>
        </p:txBody>
      </p:sp>
      <p:sp>
        <p:nvSpPr>
          <p:cNvPr id="36" name="Text 33">
            <a:extLst>
              <a:ext uri="{FF2B5EF4-FFF2-40B4-BE49-F238E27FC236}">
                <a16:creationId xmlns:a16="http://schemas.microsoft.com/office/drawing/2014/main" id="{625193B3-1689-3E3F-E274-151880E825DC}"/>
              </a:ext>
            </a:extLst>
          </p:cNvPr>
          <p:cNvSpPr/>
          <p:nvPr/>
        </p:nvSpPr>
        <p:spPr>
          <a:xfrm>
            <a:off x="1894840" y="6035222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800">
                <a:solidFill>
                  <a:srgbClr val="A9ACAD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© Winding River Consulting 2025</a:t>
            </a:r>
            <a:endParaRPr lang="en-US" sz="800"/>
          </a:p>
        </p:txBody>
      </p:sp>
      <p:sp>
        <p:nvSpPr>
          <p:cNvPr id="37" name="Text 34">
            <a:extLst>
              <a:ext uri="{FF2B5EF4-FFF2-40B4-BE49-F238E27FC236}">
                <a16:creationId xmlns:a16="http://schemas.microsoft.com/office/drawing/2014/main" id="{E3358064-B48A-D02C-5380-31B2B1F23A42}"/>
              </a:ext>
            </a:extLst>
          </p:cNvPr>
          <p:cNvSpPr/>
          <p:nvPr/>
        </p:nvSpPr>
        <p:spPr>
          <a:xfrm>
            <a:off x="1894840" y="6035222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800">
                <a:solidFill>
                  <a:srgbClr val="00284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13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51057937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F0315-B89E-458C-6858-0B36F0A19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FA2536-3314-5840-45A4-38D91505D3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TRADITIONAL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F60F8-E961-10B6-8DD3-0658E6AF6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20</a:t>
            </a:fld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45ACD70-2C00-B81C-8352-B3D5102E7247}"/>
              </a:ext>
            </a:extLst>
          </p:cNvPr>
          <p:cNvSpPr txBox="1">
            <a:spLocks/>
          </p:cNvSpPr>
          <p:nvPr/>
        </p:nvSpPr>
        <p:spPr>
          <a:xfrm>
            <a:off x="542925" y="1826056"/>
            <a:ext cx="10051923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What’s happening:</a:t>
            </a:r>
            <a:endParaRPr lang="en-US"/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Most firms growing 6</a:t>
            </a:r>
            <a:r>
              <a:rPr lang="en-US" b="1"/>
              <a:t>–8%</a:t>
            </a:r>
            <a:endParaRPr lang="en-US"/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Referral-driven, compliance-heavy growth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Increasing pressure on capacity and margins</a:t>
            </a:r>
          </a:p>
          <a:p>
            <a:endParaRPr lang="en-US" b="1"/>
          </a:p>
          <a:p>
            <a:r>
              <a:rPr lang="en-US" b="1"/>
              <a:t>Why it’s stalling:</a:t>
            </a:r>
            <a:endParaRPr lang="en-US"/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Talent shortages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Pricing resistance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Undifferentiated market positioning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PE-backed competitors out-executing</a:t>
            </a:r>
          </a:p>
          <a:p>
            <a:endParaRPr lang="en-US" b="1"/>
          </a:p>
        </p:txBody>
      </p:sp>
      <p:pic>
        <p:nvPicPr>
          <p:cNvPr id="7" name="Picture 6" descr="A person in suits with rain drops and raindrops&#10;&#10;Description automatically generated">
            <a:extLst>
              <a:ext uri="{FF2B5EF4-FFF2-40B4-BE49-F238E27FC236}">
                <a16:creationId xmlns:a16="http://schemas.microsoft.com/office/drawing/2014/main" id="{61AB8DDA-41BC-DF11-8656-DFFD13B14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0166" y="2540414"/>
            <a:ext cx="3133423" cy="3133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256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F0315-B89E-458C-6858-0B36F0A19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FA2536-3314-5840-45A4-38D91505D3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TRADITIONAL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F60F8-E961-10B6-8DD3-0658E6AF6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21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21C867-8900-896A-8FF9-93D20286A9BD}"/>
              </a:ext>
            </a:extLst>
          </p:cNvPr>
          <p:cNvSpPr txBox="1">
            <a:spLocks/>
          </p:cNvSpPr>
          <p:nvPr/>
        </p:nvSpPr>
        <p:spPr>
          <a:xfrm>
            <a:off x="542925" y="1727200"/>
            <a:ext cx="10051923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What’s different:</a:t>
            </a:r>
            <a:endParaRPr lang="en-US"/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Growth driven by </a:t>
            </a:r>
            <a:r>
              <a:rPr lang="en-US" b="1"/>
              <a:t>client complexity</a:t>
            </a:r>
            <a:r>
              <a:rPr lang="en-US"/>
              <a:t>, not volume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Advisory creates stickier, higher-value relationships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Digital enables scale—not just leads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Data informs decisions, not just reporting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9ACAF68E-6F52-B94E-F7E4-07CDA78DB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422" y="1987581"/>
            <a:ext cx="4742478" cy="193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8657DE-844C-9729-63B7-7FAA5FB7B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191" y="4126050"/>
            <a:ext cx="10680441" cy="179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8678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F0315-B89E-458C-6858-0B36F0A19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FA2536-3314-5840-45A4-38D91505D3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CLIENT SEGMENTATION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BDE152-1393-C848-6756-E67BF2B1BD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696B9-2812-F81F-5472-07DC8672590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F60F8-E961-10B6-8DD3-0658E6AF6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22</a:t>
            </a:fld>
            <a:endParaRPr lang="en-US"/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EBD0438E-6C62-41AF-E393-C9ACA350415E}"/>
              </a:ext>
            </a:extLst>
          </p:cNvPr>
          <p:cNvSpPr txBox="1">
            <a:spLocks/>
          </p:cNvSpPr>
          <p:nvPr/>
        </p:nvSpPr>
        <p:spPr>
          <a:xfrm>
            <a:off x="5899555" y="2340243"/>
            <a:ext cx="5746345" cy="391133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/>
              <a:t>Design growth around potential, not history</a:t>
            </a:r>
          </a:p>
          <a:p>
            <a:pPr marL="285750" indent="-285750"/>
            <a:r>
              <a:rPr lang="en-US"/>
              <a:t>High potential clients often sit below your visibility line.</a:t>
            </a:r>
          </a:p>
          <a:p>
            <a:pPr marL="285750" indent="-285750"/>
            <a:r>
              <a:rPr lang="en-US"/>
              <a:t>Use Services per Client as a leading indicator</a:t>
            </a:r>
          </a:p>
          <a:p>
            <a:pPr marL="285750" indent="-285750"/>
            <a:r>
              <a:rPr lang="en-US"/>
              <a:t>Client expansion correlates with # of Services</a:t>
            </a:r>
          </a:p>
          <a:p>
            <a:pPr marL="742950" lvl="1" indent="-285750"/>
            <a:r>
              <a:rPr lang="en-US"/>
              <a:t>Helps determine which clients have room for deeper advisory relationships</a:t>
            </a:r>
          </a:p>
          <a:p>
            <a:pPr marL="742950" lvl="1" indent="-285750"/>
            <a:endParaRPr lang="en-US"/>
          </a:p>
          <a:p>
            <a:pPr marL="285750" indent="-285750"/>
            <a:r>
              <a:rPr lang="en-US"/>
              <a:t>Establish growth playbooks to:</a:t>
            </a:r>
          </a:p>
          <a:p>
            <a:pPr marL="742950" lvl="1" indent="-285750"/>
            <a:r>
              <a:rPr lang="en-US"/>
              <a:t>Protect Strategic Accounts</a:t>
            </a:r>
          </a:p>
          <a:p>
            <a:pPr marL="742950" lvl="1" indent="-285750"/>
            <a:r>
              <a:rPr lang="en-US"/>
              <a:t>Expand Growth Opportunities</a:t>
            </a:r>
          </a:p>
          <a:p>
            <a:pPr marL="742950" lvl="1" indent="-285750"/>
            <a:r>
              <a:rPr lang="en-US"/>
              <a:t>Streaming or Sustain Stable Performances</a:t>
            </a:r>
          </a:p>
          <a:p>
            <a:pPr marL="742950" lvl="1" indent="-285750"/>
            <a:r>
              <a:rPr lang="en-US"/>
              <a:t>Transition low-fit clients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96F5BE3B-118A-3DBD-EE20-31A38E1970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7654234"/>
              </p:ext>
            </p:extLst>
          </p:nvPr>
        </p:nvGraphicFramePr>
        <p:xfrm>
          <a:off x="-2479439" y="1400426"/>
          <a:ext cx="10522411" cy="5533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39485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F0315-B89E-458C-6858-0B36F0A19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FA2536-3314-5840-45A4-38D91505D3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DIGITAL GROWTH TRENDS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BDE152-1393-C848-6756-E67BF2B1BD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/>
              <a:t>The buyer journey is digital-first (even when the lead is a referral)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Search is becoming an answer engine (SEO → AEO / AI Overviews)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Clicks are declining — visibility + trust matter more than traffic</a:t>
            </a:r>
          </a:p>
          <a:p>
            <a:pPr marL="342900" indent="-342900">
              <a:buFont typeface="+mj-lt"/>
              <a:buAutoNum type="arabicPeriod" startAt="4"/>
            </a:pPr>
            <a:r>
              <a:rPr lang="en-US"/>
              <a:t>Your website is now a growth asset (proof, credibility, conversion)</a:t>
            </a:r>
          </a:p>
          <a:p>
            <a:pPr marL="342900" indent="-342900">
              <a:buFont typeface="+mj-lt"/>
              <a:buAutoNum type="arabicPeriod" startAt="4"/>
            </a:pPr>
            <a:r>
              <a:rPr lang="en-US"/>
              <a:t>Industry niche pages win (generic positioning gets ignored)</a:t>
            </a:r>
          </a:p>
          <a:p>
            <a:pPr marL="342900" indent="-342900">
              <a:buFont typeface="+mj-lt"/>
              <a:buAutoNum type="arabicPeriod" startAt="4"/>
            </a:pPr>
            <a:r>
              <a:rPr lang="en-US"/>
              <a:t>CRM must become a GTM operating system (pipeline, accountability, insights)</a:t>
            </a:r>
          </a:p>
          <a:p>
            <a:pPr marL="342900" indent="-342900">
              <a:buFont typeface="+mj-lt"/>
              <a:buAutoNum type="arabicPeriod" startAt="4"/>
            </a:pPr>
            <a:r>
              <a:rPr lang="en-US"/>
              <a:t>Data integrity is the new growth bottleneck (bad data = bad decisions)</a:t>
            </a:r>
          </a:p>
          <a:p>
            <a:pPr marL="342900" indent="-342900">
              <a:buFont typeface="+mj-lt"/>
              <a:buAutoNum type="arabicPeriod" startAt="8"/>
            </a:pPr>
            <a:r>
              <a:rPr lang="en-US"/>
              <a:t>Partner + leader personal brands drive demand (firm → individual → firm)</a:t>
            </a:r>
          </a:p>
          <a:p>
            <a:pPr marL="342900" indent="-342900">
              <a:buFont typeface="+mj-lt"/>
              <a:buAutoNum type="arabicPeriod" startAt="8"/>
            </a:pPr>
            <a:r>
              <a:rPr lang="en-US"/>
              <a:t>AI is being embedded into marketing + sales workflows (speed + leverage)</a:t>
            </a:r>
          </a:p>
          <a:p>
            <a:pPr marL="342900" indent="-342900">
              <a:buFont typeface="+mj-lt"/>
              <a:buAutoNum type="arabicPeriod" startAt="8"/>
            </a:pPr>
            <a:r>
              <a:rPr lang="en-US"/>
              <a:t>GTM ownership is becoming non-optional (CGO / revenue leader + cadence)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696B9-2812-F81F-5472-07DC8672590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F60F8-E961-10B6-8DD3-0658E6AF6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85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608AA-94EF-D1CF-528F-7CC42008B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1AF0A2-1C04-C3DB-CDC8-FEEEBED87D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MEASURING PERFORMANCE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A483B5-1DAC-F56F-469C-BB485E4981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24</a:t>
            </a:fld>
            <a:endParaRPr lang="en-US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8B41EC28-5B24-A996-8AB5-86FA35B5CE1D}"/>
              </a:ext>
            </a:extLst>
          </p:cNvPr>
          <p:cNvSpPr txBox="1">
            <a:spLocks/>
          </p:cNvSpPr>
          <p:nvPr/>
        </p:nvSpPr>
        <p:spPr>
          <a:xfrm>
            <a:off x="551267" y="1606499"/>
            <a:ext cx="6567990" cy="4435472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LEADING INDICATORS</a:t>
            </a:r>
          </a:p>
          <a:p>
            <a:r>
              <a:rPr lang="en-US" sz="18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Signals that measure momentum, engagement, and future pipeline health:</a:t>
            </a:r>
          </a:p>
          <a:p>
            <a:pPr marL="285750" indent="-285750"/>
            <a:r>
              <a:rPr lang="en-US" sz="18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Organic search visibility, including impressions and priority keyword rankings</a:t>
            </a:r>
          </a:p>
          <a:p>
            <a:pPr marL="285750" indent="-285750"/>
            <a:r>
              <a:rPr lang="en-US" sz="18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Growth in qualified website traffic</a:t>
            </a:r>
          </a:p>
          <a:p>
            <a:pPr marL="285750" indent="-285750"/>
            <a:r>
              <a:rPr lang="en-US" sz="18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Email engagement performance, including open and click-through rates</a:t>
            </a:r>
          </a:p>
          <a:p>
            <a:pPr marL="285750" indent="-285750"/>
            <a:r>
              <a:rPr lang="en-US" sz="18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Net-new contacts sourced from digital channels</a:t>
            </a:r>
          </a:p>
          <a:p>
            <a:pPr marL="285750" indent="-285750"/>
            <a:r>
              <a:rPr lang="en-US" sz="18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Development of active, engaged niche communities</a:t>
            </a:r>
          </a:p>
          <a:p>
            <a:pPr marL="285750" indent="-285750"/>
            <a:r>
              <a:rPr lang="en-US" sz="18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Expansion of internal marketing capabilities and channel sophistication</a:t>
            </a:r>
          </a:p>
          <a:p>
            <a:endParaRPr lang="en-US"/>
          </a:p>
          <a:p>
            <a:r>
              <a:rPr lang="en-US" b="1"/>
              <a:t>REVENUE INDICATORS</a:t>
            </a:r>
          </a:p>
          <a:p>
            <a:r>
              <a:rPr lang="en-US" sz="18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Measures that connect digital activity directly to business outcomes:</a:t>
            </a:r>
          </a:p>
          <a:p>
            <a:pPr marL="285750" indent="-285750"/>
            <a:r>
              <a:rPr lang="en-US" sz="18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Inbound leads attributed to digital channels</a:t>
            </a:r>
          </a:p>
          <a:p>
            <a:pPr marL="285750" indent="-285750"/>
            <a:r>
              <a:rPr lang="en-US" sz="18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Proposal requests originating from digital touchpoints</a:t>
            </a:r>
          </a:p>
          <a:p>
            <a:pPr marL="285750" indent="-285750"/>
            <a:r>
              <a:rPr lang="en-US" sz="18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Closed-won revenue generated from digital-sourced pipeline</a:t>
            </a:r>
          </a:p>
          <a:p>
            <a:pPr marL="285750" indent="-285750"/>
            <a:r>
              <a:rPr lang="en-US" sz="18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Cross-sell and expansion opportunities identified through digital engagement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DE0FF396-3D29-4240-1F5D-E58523A47044}"/>
              </a:ext>
            </a:extLst>
          </p:cNvPr>
          <p:cNvSpPr txBox="1">
            <a:spLocks/>
          </p:cNvSpPr>
          <p:nvPr/>
        </p:nvSpPr>
        <p:spPr>
          <a:xfrm>
            <a:off x="8185797" y="2800135"/>
            <a:ext cx="3124201" cy="245578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“Clicks are down across the board. The winners will be the firms that can prove </a:t>
            </a:r>
            <a:r>
              <a:rPr lang="en-US" i="1"/>
              <a:t>pipeline impact</a:t>
            </a:r>
            <a:r>
              <a:rPr lang="en-US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6361041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F0315-B89E-458C-6858-0B36F0A19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FA2536-3314-5840-45A4-38D91505D3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AI’S IMPACT ON GROWTH, PRICING &amp; E.V.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F60F8-E961-10B6-8DD3-0658E6AF6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25</a:t>
            </a:fld>
            <a:endParaRPr lang="en-US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233FC370-3360-1841-B069-F4541D01B612}"/>
              </a:ext>
            </a:extLst>
          </p:cNvPr>
          <p:cNvSpPr/>
          <p:nvPr/>
        </p:nvSpPr>
        <p:spPr>
          <a:xfrm>
            <a:off x="1844040" y="1691640"/>
            <a:ext cx="2743200" cy="3474720"/>
          </a:xfrm>
          <a:prstGeom prst="rect">
            <a:avLst/>
          </a:prstGeom>
          <a:solidFill>
            <a:srgbClr val="001B30"/>
          </a:solidFill>
          <a:ln w="12700">
            <a:solidFill>
              <a:srgbClr val="001B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D29242B4-CCFC-75F5-6FB3-8CC109EA9F64}"/>
              </a:ext>
            </a:extLst>
          </p:cNvPr>
          <p:cNvSpPr/>
          <p:nvPr/>
        </p:nvSpPr>
        <p:spPr>
          <a:xfrm>
            <a:off x="1844040" y="1691640"/>
            <a:ext cx="2743200" cy="73152"/>
          </a:xfrm>
          <a:prstGeom prst="rect">
            <a:avLst/>
          </a:prstGeom>
          <a:solidFill>
            <a:srgbClr val="8B0000"/>
          </a:solidFill>
          <a:ln w="12700">
            <a:solidFill>
              <a:srgbClr val="8B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EBA94A4E-4142-B557-56B5-E6879D46B378}"/>
              </a:ext>
            </a:extLst>
          </p:cNvPr>
          <p:cNvSpPr/>
          <p:nvPr/>
        </p:nvSpPr>
        <p:spPr>
          <a:xfrm>
            <a:off x="1953768" y="1828800"/>
            <a:ext cx="2560320" cy="6858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2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AI WILL COMPRESS</a:t>
            </a:r>
            <a:endParaRPr lang="en-US" sz="1200"/>
          </a:p>
          <a:p>
            <a:pPr marL="0" indent="0" algn="l">
              <a:buNone/>
            </a:pPr>
            <a:r>
              <a:rPr lang="en-US" sz="12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COMPLIANCE MARGINS</a:t>
            </a:r>
            <a:endParaRPr lang="en-US" sz="12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26EF9E58-543A-79AA-E25D-392B37F2184E}"/>
              </a:ext>
            </a:extLst>
          </p:cNvPr>
          <p:cNvSpPr/>
          <p:nvPr/>
        </p:nvSpPr>
        <p:spPr>
          <a:xfrm>
            <a:off x="1953768" y="2560320"/>
            <a:ext cx="2560320" cy="25146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100">
                <a:solidFill>
                  <a:srgbClr val="94CCE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Commoditized services — tax prep, bookkeeping, basic audit — are becoming automated. Pricing power lives in judgment, relationships, and advisory depth. Firms that don't shift their mix will see EBITDA erode.</a:t>
            </a:r>
            <a:endParaRPr lang="en-US" sz="1100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FE7538CF-A984-47BB-8661-016A3A977304}"/>
              </a:ext>
            </a:extLst>
          </p:cNvPr>
          <p:cNvSpPr/>
          <p:nvPr/>
        </p:nvSpPr>
        <p:spPr>
          <a:xfrm>
            <a:off x="4724400" y="1691640"/>
            <a:ext cx="2743200" cy="3474720"/>
          </a:xfrm>
          <a:prstGeom prst="rect">
            <a:avLst/>
          </a:prstGeom>
          <a:solidFill>
            <a:srgbClr val="001B30"/>
          </a:solidFill>
          <a:ln w="12700">
            <a:solidFill>
              <a:srgbClr val="001B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46A0E38A-200D-B949-BAA9-9F2408042EFE}"/>
              </a:ext>
            </a:extLst>
          </p:cNvPr>
          <p:cNvSpPr/>
          <p:nvPr/>
        </p:nvSpPr>
        <p:spPr>
          <a:xfrm>
            <a:off x="4724400" y="1691640"/>
            <a:ext cx="2743200" cy="73152"/>
          </a:xfrm>
          <a:prstGeom prst="rect">
            <a:avLst/>
          </a:prstGeom>
          <a:solidFill>
            <a:srgbClr val="008269"/>
          </a:solidFill>
          <a:ln w="12700">
            <a:solidFill>
              <a:srgbClr val="0082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5C3734C8-B552-C9FE-7902-85A37565F000}"/>
              </a:ext>
            </a:extLst>
          </p:cNvPr>
          <p:cNvSpPr/>
          <p:nvPr/>
        </p:nvSpPr>
        <p:spPr>
          <a:xfrm>
            <a:off x="4834128" y="1828800"/>
            <a:ext cx="2560320" cy="6858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2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AI CREATES NEW</a:t>
            </a:r>
            <a:endParaRPr lang="en-US" sz="1200"/>
          </a:p>
          <a:p>
            <a:pPr marL="0" indent="0" algn="l">
              <a:buNone/>
            </a:pPr>
            <a:r>
              <a:rPr lang="en-US" sz="12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GROWTH LEVERS</a:t>
            </a:r>
            <a:endParaRPr lang="en-US" sz="120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91A6F1DC-D76D-FC6D-8C9F-D17FA2A780A2}"/>
              </a:ext>
            </a:extLst>
          </p:cNvPr>
          <p:cNvSpPr/>
          <p:nvPr/>
        </p:nvSpPr>
        <p:spPr>
          <a:xfrm>
            <a:off x="4834128" y="2560320"/>
            <a:ext cx="2560320" cy="25146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100">
                <a:solidFill>
                  <a:srgbClr val="94CCE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Firms deploying AI in business development, content marketing, and client segmentation are outpacing competitors. Digital + AI = scalable BD that doesn't require adding headcount.</a:t>
            </a:r>
            <a:endParaRPr lang="en-US" sz="1100"/>
          </a:p>
        </p:txBody>
      </p:sp>
      <p:sp>
        <p:nvSpPr>
          <p:cNvPr id="14" name="Shape 11">
            <a:extLst>
              <a:ext uri="{FF2B5EF4-FFF2-40B4-BE49-F238E27FC236}">
                <a16:creationId xmlns:a16="http://schemas.microsoft.com/office/drawing/2014/main" id="{E25257C3-DBFB-183C-1653-0A266C12AA39}"/>
              </a:ext>
            </a:extLst>
          </p:cNvPr>
          <p:cNvSpPr/>
          <p:nvPr/>
        </p:nvSpPr>
        <p:spPr>
          <a:xfrm>
            <a:off x="7604760" y="1691640"/>
            <a:ext cx="2743200" cy="3474720"/>
          </a:xfrm>
          <a:prstGeom prst="rect">
            <a:avLst/>
          </a:prstGeom>
          <a:solidFill>
            <a:srgbClr val="001B30"/>
          </a:solidFill>
          <a:ln w="12700">
            <a:solidFill>
              <a:srgbClr val="001B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>
            <a:extLst>
              <a:ext uri="{FF2B5EF4-FFF2-40B4-BE49-F238E27FC236}">
                <a16:creationId xmlns:a16="http://schemas.microsoft.com/office/drawing/2014/main" id="{3C94343D-3676-8CE6-6F66-46C7E3D9224D}"/>
              </a:ext>
            </a:extLst>
          </p:cNvPr>
          <p:cNvSpPr/>
          <p:nvPr/>
        </p:nvSpPr>
        <p:spPr>
          <a:xfrm>
            <a:off x="7604760" y="1691640"/>
            <a:ext cx="2743200" cy="73152"/>
          </a:xfrm>
          <a:prstGeom prst="rect">
            <a:avLst/>
          </a:prstGeom>
          <a:solidFill>
            <a:srgbClr val="4A4E69"/>
          </a:solidFill>
          <a:ln w="12700">
            <a:solidFill>
              <a:srgbClr val="4A4E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3BB14847-65B9-657D-2FF8-D27540AD81F5}"/>
              </a:ext>
            </a:extLst>
          </p:cNvPr>
          <p:cNvSpPr/>
          <p:nvPr/>
        </p:nvSpPr>
        <p:spPr>
          <a:xfrm>
            <a:off x="7714488" y="1828800"/>
            <a:ext cx="2560320" cy="6858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2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AI RESHAPES THE</a:t>
            </a:r>
            <a:endParaRPr lang="en-US" sz="1200"/>
          </a:p>
          <a:p>
            <a:pPr marL="0" indent="0" algn="l">
              <a:buNone/>
            </a:pPr>
            <a:r>
              <a:rPr lang="en-US" sz="12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VALUE CONVERSATION</a:t>
            </a:r>
            <a:endParaRPr lang="en-US" sz="1200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37D26440-68DD-1B89-91B0-F63B44E1661B}"/>
              </a:ext>
            </a:extLst>
          </p:cNvPr>
          <p:cNvSpPr/>
          <p:nvPr/>
        </p:nvSpPr>
        <p:spPr>
          <a:xfrm>
            <a:off x="7714488" y="2560320"/>
            <a:ext cx="2560320" cy="25146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100">
                <a:solidFill>
                  <a:srgbClr val="94CCE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Clients will expect faster, cheaper transactional work. The premium goes to trusted advisors who can interpret, counsel, and navigate complexity. Your pricing model must reflect this shift.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208403315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F0315-B89E-458C-6858-0B36F0A19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FA2536-3314-5840-45A4-38D91505D3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INORGANIC GROWTH – M&amp;A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F60F8-E961-10B6-8DD3-0658E6AF6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26</a:t>
            </a:fld>
            <a:endParaRPr lang="en-US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22F8FF99-666E-4111-3F95-5ECE61A7523D}"/>
              </a:ext>
            </a:extLst>
          </p:cNvPr>
          <p:cNvSpPr/>
          <p:nvPr/>
        </p:nvSpPr>
        <p:spPr>
          <a:xfrm>
            <a:off x="1747520" y="2121408"/>
            <a:ext cx="8412480" cy="50292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22CF6B5A-0253-65FA-86F4-15937E6E87B0}"/>
              </a:ext>
            </a:extLst>
          </p:cNvPr>
          <p:cNvSpPr/>
          <p:nvPr/>
        </p:nvSpPr>
        <p:spPr>
          <a:xfrm>
            <a:off x="1747520" y="2121408"/>
            <a:ext cx="1645920" cy="502920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AB68B869-AFFE-5405-AC81-66B81431CE55}"/>
              </a:ext>
            </a:extLst>
          </p:cNvPr>
          <p:cNvSpPr/>
          <p:nvPr/>
        </p:nvSpPr>
        <p:spPr>
          <a:xfrm>
            <a:off x="1784096" y="2121408"/>
            <a:ext cx="1609344" cy="5029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9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Traditional Partnership</a:t>
            </a:r>
            <a:endParaRPr lang="en-US" sz="900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2B86764D-6854-1C1E-15AE-14C8BCE251B6}"/>
              </a:ext>
            </a:extLst>
          </p:cNvPr>
          <p:cNvSpPr/>
          <p:nvPr/>
        </p:nvSpPr>
        <p:spPr>
          <a:xfrm>
            <a:off x="3430016" y="2121408"/>
            <a:ext cx="1645920" cy="502920"/>
          </a:xfrm>
          <a:prstGeom prst="rect">
            <a:avLst/>
          </a:prstGeom>
          <a:solidFill>
            <a:srgbClr val="005F73"/>
          </a:solidFill>
          <a:ln w="12700">
            <a:solidFill>
              <a:srgbClr val="005F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7D303E61-01E3-D74D-F448-4B464108847E}"/>
              </a:ext>
            </a:extLst>
          </p:cNvPr>
          <p:cNvSpPr/>
          <p:nvPr/>
        </p:nvSpPr>
        <p:spPr>
          <a:xfrm>
            <a:off x="3466592" y="2121408"/>
            <a:ext cx="1609344" cy="5029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9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Minority Capital</a:t>
            </a:r>
            <a:endParaRPr lang="en-US" sz="900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7F1777B7-3B24-6CAE-BEE2-D99A21BD5A95}"/>
              </a:ext>
            </a:extLst>
          </p:cNvPr>
          <p:cNvSpPr/>
          <p:nvPr/>
        </p:nvSpPr>
        <p:spPr>
          <a:xfrm>
            <a:off x="5112512" y="2121408"/>
            <a:ext cx="1645920" cy="502920"/>
          </a:xfrm>
          <a:prstGeom prst="rect">
            <a:avLst/>
          </a:prstGeom>
          <a:solidFill>
            <a:srgbClr val="008269"/>
          </a:solidFill>
          <a:ln w="12700">
            <a:solidFill>
              <a:srgbClr val="0082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FCAEFD0D-5D73-6EA7-8973-D187439BA52B}"/>
              </a:ext>
            </a:extLst>
          </p:cNvPr>
          <p:cNvSpPr/>
          <p:nvPr/>
        </p:nvSpPr>
        <p:spPr>
          <a:xfrm>
            <a:off x="5149088" y="2121408"/>
            <a:ext cx="1609344" cy="5029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9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Majority PE</a:t>
            </a:r>
            <a:endParaRPr lang="en-US" sz="900"/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754C346B-CDAF-F133-BE64-148291F3CCB5}"/>
              </a:ext>
            </a:extLst>
          </p:cNvPr>
          <p:cNvSpPr/>
          <p:nvPr/>
        </p:nvSpPr>
        <p:spPr>
          <a:xfrm>
            <a:off x="6795008" y="2121408"/>
            <a:ext cx="1645920" cy="502920"/>
          </a:xfrm>
          <a:prstGeom prst="rect">
            <a:avLst/>
          </a:prstGeom>
          <a:solidFill>
            <a:srgbClr val="31363A"/>
          </a:solidFill>
          <a:ln w="12700">
            <a:solidFill>
              <a:srgbClr val="3136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96C4F6E5-43F6-2852-6527-81C5FEAC9796}"/>
              </a:ext>
            </a:extLst>
          </p:cNvPr>
          <p:cNvSpPr/>
          <p:nvPr/>
        </p:nvSpPr>
        <p:spPr>
          <a:xfrm>
            <a:off x="6831584" y="2121408"/>
            <a:ext cx="1609344" cy="5029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9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ESOP</a:t>
            </a:r>
            <a:endParaRPr lang="en-US" sz="900"/>
          </a:p>
        </p:txBody>
      </p:sp>
      <p:sp>
        <p:nvSpPr>
          <p:cNvPr id="15" name="Shape 12">
            <a:extLst>
              <a:ext uri="{FF2B5EF4-FFF2-40B4-BE49-F238E27FC236}">
                <a16:creationId xmlns:a16="http://schemas.microsoft.com/office/drawing/2014/main" id="{1BC07F56-86F4-CB7F-CD91-8C8C441468AA}"/>
              </a:ext>
            </a:extLst>
          </p:cNvPr>
          <p:cNvSpPr/>
          <p:nvPr/>
        </p:nvSpPr>
        <p:spPr>
          <a:xfrm>
            <a:off x="8477504" y="2121408"/>
            <a:ext cx="1645920" cy="502920"/>
          </a:xfrm>
          <a:prstGeom prst="rect">
            <a:avLst/>
          </a:prstGeom>
          <a:solidFill>
            <a:srgbClr val="4A4E69"/>
          </a:solidFill>
          <a:ln w="12700">
            <a:solidFill>
              <a:srgbClr val="4A4E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89D4E324-B3F8-3AE0-A885-FE478E90D1BF}"/>
              </a:ext>
            </a:extLst>
          </p:cNvPr>
          <p:cNvSpPr/>
          <p:nvPr/>
        </p:nvSpPr>
        <p:spPr>
          <a:xfrm>
            <a:off x="8514080" y="2121408"/>
            <a:ext cx="1609344" cy="5029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9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Public / Platform</a:t>
            </a:r>
            <a:endParaRPr lang="en-US" sz="900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E046797D-3418-BBDF-0924-85C167DFA0F8}"/>
              </a:ext>
            </a:extLst>
          </p:cNvPr>
          <p:cNvSpPr/>
          <p:nvPr/>
        </p:nvSpPr>
        <p:spPr>
          <a:xfrm>
            <a:off x="1747520" y="2642616"/>
            <a:ext cx="8412480" cy="25603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900" i="1">
                <a:solidFill>
                  <a:srgbClr val="A9ACA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← Independence  ─────────────────────────────────────────────────────  Scale / Capital →</a:t>
            </a:r>
            <a:endParaRPr lang="en-US" sz="900"/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AF988993-D1B8-4D68-ADC1-2C921515660D}"/>
              </a:ext>
            </a:extLst>
          </p:cNvPr>
          <p:cNvSpPr/>
          <p:nvPr/>
        </p:nvSpPr>
        <p:spPr>
          <a:xfrm>
            <a:off x="1747520" y="2990088"/>
            <a:ext cx="2743200" cy="283464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6">
            <a:extLst>
              <a:ext uri="{FF2B5EF4-FFF2-40B4-BE49-F238E27FC236}">
                <a16:creationId xmlns:a16="http://schemas.microsoft.com/office/drawing/2014/main" id="{D4C2D8B4-7B0B-B67D-E240-128CB828587B}"/>
              </a:ext>
            </a:extLst>
          </p:cNvPr>
          <p:cNvSpPr/>
          <p:nvPr/>
        </p:nvSpPr>
        <p:spPr>
          <a:xfrm>
            <a:off x="1747520" y="2990088"/>
            <a:ext cx="2743200" cy="384048"/>
          </a:xfrm>
          <a:prstGeom prst="rect">
            <a:avLst/>
          </a:prstGeom>
          <a:solidFill>
            <a:srgbClr val="008269"/>
          </a:solidFill>
          <a:ln w="12700">
            <a:solidFill>
              <a:srgbClr val="0082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>
            <a:extLst>
              <a:ext uri="{FF2B5EF4-FFF2-40B4-BE49-F238E27FC236}">
                <a16:creationId xmlns:a16="http://schemas.microsoft.com/office/drawing/2014/main" id="{92FAC517-01CC-0516-0CA9-A4DF212D2F4D}"/>
              </a:ext>
            </a:extLst>
          </p:cNvPr>
          <p:cNvSpPr/>
          <p:nvPr/>
        </p:nvSpPr>
        <p:spPr>
          <a:xfrm>
            <a:off x="1820672" y="3008376"/>
            <a:ext cx="2633472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Buy-Side Priorities</a:t>
            </a:r>
            <a:endParaRPr lang="en-US" sz="1100"/>
          </a:p>
        </p:txBody>
      </p:sp>
      <p:sp>
        <p:nvSpPr>
          <p:cNvPr id="21" name="Text 18">
            <a:extLst>
              <a:ext uri="{FF2B5EF4-FFF2-40B4-BE49-F238E27FC236}">
                <a16:creationId xmlns:a16="http://schemas.microsoft.com/office/drawing/2014/main" id="{56BAE1D1-3F43-C77D-44A4-D72D018D19E9}"/>
              </a:ext>
            </a:extLst>
          </p:cNvPr>
          <p:cNvSpPr/>
          <p:nvPr/>
        </p:nvSpPr>
        <p:spPr>
          <a:xfrm>
            <a:off x="1857248" y="3429000"/>
            <a:ext cx="2578608" cy="2304288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spcAft>
                <a:spcPts val="500"/>
              </a:spcAft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Industry depth &amp; advisory capability</a:t>
            </a:r>
            <a:endParaRPr lang="en-US" sz="105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Geographic expansion</a:t>
            </a:r>
            <a:endParaRPr lang="en-US" sz="105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Leadership pipeline acquisition</a:t>
            </a:r>
            <a:endParaRPr lang="en-US" sz="105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Technology &amp; infrastructure</a:t>
            </a:r>
            <a:endParaRPr lang="en-US" sz="105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Platform for scale</a:t>
            </a:r>
            <a:endParaRPr lang="en-US" sz="1050"/>
          </a:p>
        </p:txBody>
      </p:sp>
      <p:sp>
        <p:nvSpPr>
          <p:cNvPr id="22" name="Shape 19">
            <a:extLst>
              <a:ext uri="{FF2B5EF4-FFF2-40B4-BE49-F238E27FC236}">
                <a16:creationId xmlns:a16="http://schemas.microsoft.com/office/drawing/2014/main" id="{12869F90-61B3-37A7-521A-2E29273DF1E6}"/>
              </a:ext>
            </a:extLst>
          </p:cNvPr>
          <p:cNvSpPr/>
          <p:nvPr/>
        </p:nvSpPr>
        <p:spPr>
          <a:xfrm>
            <a:off x="4627880" y="2990088"/>
            <a:ext cx="2743200" cy="283464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>
            <a:extLst>
              <a:ext uri="{FF2B5EF4-FFF2-40B4-BE49-F238E27FC236}">
                <a16:creationId xmlns:a16="http://schemas.microsoft.com/office/drawing/2014/main" id="{058215CB-CF90-6E27-4669-39D2E3A7FDDD}"/>
              </a:ext>
            </a:extLst>
          </p:cNvPr>
          <p:cNvSpPr/>
          <p:nvPr/>
        </p:nvSpPr>
        <p:spPr>
          <a:xfrm>
            <a:off x="4627880" y="2990088"/>
            <a:ext cx="2743200" cy="384048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>
            <a:extLst>
              <a:ext uri="{FF2B5EF4-FFF2-40B4-BE49-F238E27FC236}">
                <a16:creationId xmlns:a16="http://schemas.microsoft.com/office/drawing/2014/main" id="{5527DA9C-ABE1-3365-A33A-02DD6031C34F}"/>
              </a:ext>
            </a:extLst>
          </p:cNvPr>
          <p:cNvSpPr/>
          <p:nvPr/>
        </p:nvSpPr>
        <p:spPr>
          <a:xfrm>
            <a:off x="4701032" y="3008376"/>
            <a:ext cx="2633472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Sell-Side Priorities</a:t>
            </a:r>
            <a:endParaRPr lang="en-US" sz="1100"/>
          </a:p>
        </p:txBody>
      </p:sp>
      <p:sp>
        <p:nvSpPr>
          <p:cNvPr id="25" name="Text 22">
            <a:extLst>
              <a:ext uri="{FF2B5EF4-FFF2-40B4-BE49-F238E27FC236}">
                <a16:creationId xmlns:a16="http://schemas.microsoft.com/office/drawing/2014/main" id="{5767EF5E-4A09-8AC4-5A7C-85F1FEBF6F5C}"/>
              </a:ext>
            </a:extLst>
          </p:cNvPr>
          <p:cNvSpPr/>
          <p:nvPr/>
        </p:nvSpPr>
        <p:spPr>
          <a:xfrm>
            <a:off x="4737608" y="3429000"/>
            <a:ext cx="2578608" cy="2304288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spcAft>
                <a:spcPts val="500"/>
              </a:spcAft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Succession planning with capital upside</a:t>
            </a:r>
            <a:endParaRPr lang="en-US" sz="105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Investment in technology &amp; transformation</a:t>
            </a:r>
            <a:endParaRPr lang="en-US" sz="105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Liquidity and partner optionality</a:t>
            </a:r>
            <a:endParaRPr lang="en-US" sz="105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Access to larger firm infrastructure</a:t>
            </a:r>
            <a:endParaRPr lang="en-US" sz="105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Alignment with a growth-oriented culture</a:t>
            </a:r>
            <a:endParaRPr lang="en-US" sz="1050"/>
          </a:p>
        </p:txBody>
      </p:sp>
      <p:sp>
        <p:nvSpPr>
          <p:cNvPr id="26" name="Shape 23">
            <a:extLst>
              <a:ext uri="{FF2B5EF4-FFF2-40B4-BE49-F238E27FC236}">
                <a16:creationId xmlns:a16="http://schemas.microsoft.com/office/drawing/2014/main" id="{2A8E59DB-721A-401B-A610-F27AF770F532}"/>
              </a:ext>
            </a:extLst>
          </p:cNvPr>
          <p:cNvSpPr/>
          <p:nvPr/>
        </p:nvSpPr>
        <p:spPr>
          <a:xfrm>
            <a:off x="7508240" y="2990088"/>
            <a:ext cx="2743200" cy="283464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4">
            <a:extLst>
              <a:ext uri="{FF2B5EF4-FFF2-40B4-BE49-F238E27FC236}">
                <a16:creationId xmlns:a16="http://schemas.microsoft.com/office/drawing/2014/main" id="{B12FBAA4-F070-92ED-9D8C-68F3EB5D1AE3}"/>
              </a:ext>
            </a:extLst>
          </p:cNvPr>
          <p:cNvSpPr/>
          <p:nvPr/>
        </p:nvSpPr>
        <p:spPr>
          <a:xfrm>
            <a:off x="7508240" y="2990088"/>
            <a:ext cx="2743200" cy="384048"/>
          </a:xfrm>
          <a:prstGeom prst="rect">
            <a:avLst/>
          </a:prstGeom>
          <a:solidFill>
            <a:srgbClr val="31363A"/>
          </a:solidFill>
          <a:ln w="12700">
            <a:solidFill>
              <a:srgbClr val="3136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>
            <a:extLst>
              <a:ext uri="{FF2B5EF4-FFF2-40B4-BE49-F238E27FC236}">
                <a16:creationId xmlns:a16="http://schemas.microsoft.com/office/drawing/2014/main" id="{098FF032-75F3-95BB-FAE1-F4373776BE16}"/>
              </a:ext>
            </a:extLst>
          </p:cNvPr>
          <p:cNvSpPr/>
          <p:nvPr/>
        </p:nvSpPr>
        <p:spPr>
          <a:xfrm>
            <a:off x="7581392" y="3008376"/>
            <a:ext cx="2633472" cy="34747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Critical Success Factors</a:t>
            </a:r>
            <a:endParaRPr lang="en-US" sz="1100"/>
          </a:p>
        </p:txBody>
      </p:sp>
      <p:sp>
        <p:nvSpPr>
          <p:cNvPr id="29" name="Text 26">
            <a:extLst>
              <a:ext uri="{FF2B5EF4-FFF2-40B4-BE49-F238E27FC236}">
                <a16:creationId xmlns:a16="http://schemas.microsoft.com/office/drawing/2014/main" id="{655CD3A4-E79B-926C-EF7C-E7DB00E2C5DC}"/>
              </a:ext>
            </a:extLst>
          </p:cNvPr>
          <p:cNvSpPr/>
          <p:nvPr/>
        </p:nvSpPr>
        <p:spPr>
          <a:xfrm>
            <a:off x="7617968" y="3429000"/>
            <a:ext cx="2578608" cy="2304288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spcAft>
                <a:spcPts val="500"/>
              </a:spcAft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Alignment &gt; Structure (culture must fit)</a:t>
            </a:r>
            <a:endParaRPr lang="en-US" sz="105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Know your value story before the process starts</a:t>
            </a:r>
            <a:endParaRPr lang="en-US" sz="105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Integration planning starts Day 1</a:t>
            </a:r>
            <a:endParaRPr lang="en-US" sz="105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People/Purpose/Performance triangle</a:t>
            </a:r>
            <a:endParaRPr lang="en-US" sz="1050"/>
          </a:p>
          <a:p>
            <a:pPr marL="0" indent="0" algn="l">
              <a:spcAft>
                <a:spcPts val="500"/>
              </a:spcAft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Enterprise value readiness — even if staying independent</a:t>
            </a:r>
            <a:endParaRPr lang="en-US" sz="1050"/>
          </a:p>
        </p:txBody>
      </p:sp>
      <p:sp>
        <p:nvSpPr>
          <p:cNvPr id="30" name="Shape 29">
            <a:extLst>
              <a:ext uri="{FF2B5EF4-FFF2-40B4-BE49-F238E27FC236}">
                <a16:creationId xmlns:a16="http://schemas.microsoft.com/office/drawing/2014/main" id="{338DBA6C-AA5D-5C4B-0296-F4D1ED638FEA}"/>
              </a:ext>
            </a:extLst>
          </p:cNvPr>
          <p:cNvSpPr/>
          <p:nvPr/>
        </p:nvSpPr>
        <p:spPr>
          <a:xfrm>
            <a:off x="9885680" y="5824728"/>
            <a:ext cx="457200" cy="228600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30">
            <a:extLst>
              <a:ext uri="{FF2B5EF4-FFF2-40B4-BE49-F238E27FC236}">
                <a16:creationId xmlns:a16="http://schemas.microsoft.com/office/drawing/2014/main" id="{24B36425-339C-DD75-51EA-DFDC1A248A12}"/>
              </a:ext>
            </a:extLst>
          </p:cNvPr>
          <p:cNvSpPr/>
          <p:nvPr/>
        </p:nvSpPr>
        <p:spPr>
          <a:xfrm>
            <a:off x="9885680" y="5824728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7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WRC</a:t>
            </a:r>
            <a:endParaRPr lang="en-US" sz="700"/>
          </a:p>
        </p:txBody>
      </p:sp>
    </p:spTree>
    <p:extLst>
      <p:ext uri="{BB962C8B-B14F-4D97-AF65-F5344CB8AC3E}">
        <p14:creationId xmlns:p14="http://schemas.microsoft.com/office/powerpoint/2010/main" val="6855000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F0315-B89E-458C-6858-0B36F0A19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FA2536-3314-5840-45A4-38D91505D3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PRIVATE EQUITY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F60F8-E961-10B6-8DD3-0658E6AF6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27</a:t>
            </a:fld>
            <a:endParaRPr lang="en-US"/>
          </a:p>
        </p:txBody>
      </p:sp>
      <p:pic>
        <p:nvPicPr>
          <p:cNvPr id="3" name="Picture 2" descr="Chart showing private equity courts accountancies">
            <a:extLst>
              <a:ext uri="{FF2B5EF4-FFF2-40B4-BE49-F238E27FC236}">
                <a16:creationId xmlns:a16="http://schemas.microsoft.com/office/drawing/2014/main" id="{BFD3DDB5-A4DE-6D1B-16A4-EFE0590C8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958" y="1516741"/>
            <a:ext cx="7477762" cy="534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424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F0315-B89E-458C-6858-0B36F0A19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FA2536-3314-5840-45A4-38D91505D3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PRIORITIES FOR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F60F8-E961-10B6-8DD3-0658E6AF6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28</a:t>
            </a:fld>
            <a:endParaRPr lang="en-US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A7886715-2ED1-52CB-28E7-785BBD1120B6}"/>
              </a:ext>
            </a:extLst>
          </p:cNvPr>
          <p:cNvSpPr/>
          <p:nvPr/>
        </p:nvSpPr>
        <p:spPr>
          <a:xfrm>
            <a:off x="1823720" y="1833880"/>
            <a:ext cx="2743200" cy="393192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5E6DF7C7-0D52-5B4A-42CB-8EFAB562DAAA}"/>
              </a:ext>
            </a:extLst>
          </p:cNvPr>
          <p:cNvSpPr/>
          <p:nvPr/>
        </p:nvSpPr>
        <p:spPr>
          <a:xfrm>
            <a:off x="1823720" y="1833880"/>
            <a:ext cx="2743200" cy="475488"/>
          </a:xfrm>
          <a:prstGeom prst="rect">
            <a:avLst/>
          </a:prstGeom>
          <a:solidFill>
            <a:srgbClr val="008269"/>
          </a:solidFill>
          <a:ln w="12700">
            <a:solidFill>
              <a:srgbClr val="0082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B1C5A3E3-23DD-703A-F1F6-52DF761539BB}"/>
              </a:ext>
            </a:extLst>
          </p:cNvPr>
          <p:cNvSpPr/>
          <p:nvPr/>
        </p:nvSpPr>
        <p:spPr>
          <a:xfrm>
            <a:off x="1896872" y="1852168"/>
            <a:ext cx="2633472" cy="31089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DO NOW</a:t>
            </a:r>
            <a:endParaRPr lang="en-US" sz="130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22797D6F-3157-239C-3C73-551C44C97A73}"/>
              </a:ext>
            </a:extLst>
          </p:cNvPr>
          <p:cNvSpPr/>
          <p:nvPr/>
        </p:nvSpPr>
        <p:spPr>
          <a:xfrm>
            <a:off x="1915160" y="23368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900" i="1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Highest urgency, highest impact</a:t>
            </a:r>
            <a:endParaRPr lang="en-US" sz="90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D6FCF1A5-1414-1E17-83F5-956CCAB1EB96}"/>
              </a:ext>
            </a:extLst>
          </p:cNvPr>
          <p:cNvSpPr/>
          <p:nvPr/>
        </p:nvSpPr>
        <p:spPr>
          <a:xfrm>
            <a:off x="1960880" y="2656840"/>
            <a:ext cx="2542032" cy="5303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  Define or refresh your Ideal Client Profile</a:t>
            </a:r>
            <a:endParaRPr lang="en-US" sz="1050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64339064-BB72-42D0-4ED8-30C15A81970E}"/>
              </a:ext>
            </a:extLst>
          </p:cNvPr>
          <p:cNvSpPr/>
          <p:nvPr/>
        </p:nvSpPr>
        <p:spPr>
          <a:xfrm>
            <a:off x="1960880" y="3178048"/>
            <a:ext cx="2542032" cy="0"/>
          </a:xfrm>
          <a:prstGeom prst="line">
            <a:avLst/>
          </a:prstGeom>
          <a:noFill/>
          <a:ln w="6350">
            <a:solidFill>
              <a:srgbClr val="A9ACA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D7DE47DE-B288-4F9B-9C83-80E6AD582835}"/>
              </a:ext>
            </a:extLst>
          </p:cNvPr>
          <p:cNvSpPr/>
          <p:nvPr/>
        </p:nvSpPr>
        <p:spPr>
          <a:xfrm>
            <a:off x="1960880" y="3251200"/>
            <a:ext cx="2542032" cy="5303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  Analyze services per client — find white space</a:t>
            </a:r>
            <a:endParaRPr lang="en-US" sz="1050"/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0B49097E-2333-0A63-DBD0-AAD5FE99A9E2}"/>
              </a:ext>
            </a:extLst>
          </p:cNvPr>
          <p:cNvSpPr/>
          <p:nvPr/>
        </p:nvSpPr>
        <p:spPr>
          <a:xfrm>
            <a:off x="1960880" y="3772408"/>
            <a:ext cx="2542032" cy="0"/>
          </a:xfrm>
          <a:prstGeom prst="line">
            <a:avLst/>
          </a:prstGeom>
          <a:noFill/>
          <a:ln w="6350">
            <a:solidFill>
              <a:srgbClr val="A9ACA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100B7332-824C-79D0-67D1-3BE63D527781}"/>
              </a:ext>
            </a:extLst>
          </p:cNvPr>
          <p:cNvSpPr/>
          <p:nvPr/>
        </p:nvSpPr>
        <p:spPr>
          <a:xfrm>
            <a:off x="1960880" y="3845560"/>
            <a:ext cx="2542032" cy="5303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  Stand up a growth dashboard with role-based KPIs</a:t>
            </a:r>
            <a:endParaRPr lang="en-US" sz="1050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9E0F39FD-00B1-3527-3094-60401DF0CEC0}"/>
              </a:ext>
            </a:extLst>
          </p:cNvPr>
          <p:cNvSpPr/>
          <p:nvPr/>
        </p:nvSpPr>
        <p:spPr>
          <a:xfrm>
            <a:off x="1960880" y="4366768"/>
            <a:ext cx="2542032" cy="0"/>
          </a:xfrm>
          <a:prstGeom prst="line">
            <a:avLst/>
          </a:prstGeom>
          <a:noFill/>
          <a:ln w="6350">
            <a:solidFill>
              <a:srgbClr val="A9ACA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0334304B-FC4B-355D-1AC6-7EE1E568BD7F}"/>
              </a:ext>
            </a:extLst>
          </p:cNvPr>
          <p:cNvSpPr/>
          <p:nvPr/>
        </p:nvSpPr>
        <p:spPr>
          <a:xfrm>
            <a:off x="1960880" y="4439920"/>
            <a:ext cx="2542032" cy="5303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  Assess your digital presence vs. competitors</a:t>
            </a:r>
            <a:endParaRPr lang="en-US" sz="1050"/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FC0354B3-E55D-EA85-FD31-B86CCDB48DF3}"/>
              </a:ext>
            </a:extLst>
          </p:cNvPr>
          <p:cNvSpPr/>
          <p:nvPr/>
        </p:nvSpPr>
        <p:spPr>
          <a:xfrm>
            <a:off x="1960880" y="4961128"/>
            <a:ext cx="2542032" cy="0"/>
          </a:xfrm>
          <a:prstGeom prst="line">
            <a:avLst/>
          </a:prstGeom>
          <a:noFill/>
          <a:ln w="6350">
            <a:solidFill>
              <a:srgbClr val="A9ACA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15EB717A-2948-005F-2369-A5EB9331EE67}"/>
              </a:ext>
            </a:extLst>
          </p:cNvPr>
          <p:cNvSpPr/>
          <p:nvPr/>
        </p:nvSpPr>
        <p:spPr>
          <a:xfrm>
            <a:off x="1960880" y="5034280"/>
            <a:ext cx="2542032" cy="5303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  Know your enterprise value story</a:t>
            </a:r>
            <a:endParaRPr lang="en-US" sz="1050"/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0DC89FF2-E8FA-363C-8725-18003181409E}"/>
              </a:ext>
            </a:extLst>
          </p:cNvPr>
          <p:cNvSpPr/>
          <p:nvPr/>
        </p:nvSpPr>
        <p:spPr>
          <a:xfrm>
            <a:off x="4704080" y="1833880"/>
            <a:ext cx="2743200" cy="393192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6">
            <a:extLst>
              <a:ext uri="{FF2B5EF4-FFF2-40B4-BE49-F238E27FC236}">
                <a16:creationId xmlns:a16="http://schemas.microsoft.com/office/drawing/2014/main" id="{9DFC553C-44D4-D957-5824-30FB1D304AF2}"/>
              </a:ext>
            </a:extLst>
          </p:cNvPr>
          <p:cNvSpPr/>
          <p:nvPr/>
        </p:nvSpPr>
        <p:spPr>
          <a:xfrm>
            <a:off x="4704080" y="1833880"/>
            <a:ext cx="2743200" cy="475488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9349A2AD-23C9-377E-C27B-AE55823DC727}"/>
              </a:ext>
            </a:extLst>
          </p:cNvPr>
          <p:cNvSpPr/>
          <p:nvPr/>
        </p:nvSpPr>
        <p:spPr>
          <a:xfrm>
            <a:off x="4777232" y="1852168"/>
            <a:ext cx="2633472" cy="31089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PLAN THIS YEAR</a:t>
            </a:r>
            <a:endParaRPr lang="en-US" sz="130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D8E52592-011C-A169-42B7-AE8C400824F4}"/>
              </a:ext>
            </a:extLst>
          </p:cNvPr>
          <p:cNvSpPr/>
          <p:nvPr/>
        </p:nvSpPr>
        <p:spPr>
          <a:xfrm>
            <a:off x="4795520" y="23368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900" i="1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Strategic bets for sustainable scale</a:t>
            </a:r>
            <a:endParaRPr lang="en-US" sz="900"/>
          </a:p>
        </p:txBody>
      </p:sp>
      <p:sp>
        <p:nvSpPr>
          <p:cNvPr id="23" name="Text 19">
            <a:extLst>
              <a:ext uri="{FF2B5EF4-FFF2-40B4-BE49-F238E27FC236}">
                <a16:creationId xmlns:a16="http://schemas.microsoft.com/office/drawing/2014/main" id="{8674B02C-3126-667A-4381-89F2B2E4721D}"/>
              </a:ext>
            </a:extLst>
          </p:cNvPr>
          <p:cNvSpPr/>
          <p:nvPr/>
        </p:nvSpPr>
        <p:spPr>
          <a:xfrm>
            <a:off x="4841240" y="2656840"/>
            <a:ext cx="2542032" cy="5303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  Develop 2–3 vertical specialization plays</a:t>
            </a:r>
            <a:endParaRPr lang="en-US" sz="1050"/>
          </a:p>
        </p:txBody>
      </p:sp>
      <p:sp>
        <p:nvSpPr>
          <p:cNvPr id="24" name="Shape 20">
            <a:extLst>
              <a:ext uri="{FF2B5EF4-FFF2-40B4-BE49-F238E27FC236}">
                <a16:creationId xmlns:a16="http://schemas.microsoft.com/office/drawing/2014/main" id="{B70BDCFB-6B54-DC4C-7355-4ADFAB59D123}"/>
              </a:ext>
            </a:extLst>
          </p:cNvPr>
          <p:cNvSpPr/>
          <p:nvPr/>
        </p:nvSpPr>
        <p:spPr>
          <a:xfrm>
            <a:off x="4841240" y="3178048"/>
            <a:ext cx="2542032" cy="0"/>
          </a:xfrm>
          <a:prstGeom prst="line">
            <a:avLst/>
          </a:prstGeom>
          <a:noFill/>
          <a:ln w="6350">
            <a:solidFill>
              <a:srgbClr val="A9ACA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1">
            <a:extLst>
              <a:ext uri="{FF2B5EF4-FFF2-40B4-BE49-F238E27FC236}">
                <a16:creationId xmlns:a16="http://schemas.microsoft.com/office/drawing/2014/main" id="{26D4D2F5-F26D-F3AC-6448-243A459B5A6D}"/>
              </a:ext>
            </a:extLst>
          </p:cNvPr>
          <p:cNvSpPr/>
          <p:nvPr/>
        </p:nvSpPr>
        <p:spPr>
          <a:xfrm>
            <a:off x="4841240" y="3251200"/>
            <a:ext cx="2542032" cy="5303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  Launch or rebuild your digital lead engine</a:t>
            </a:r>
            <a:endParaRPr lang="en-US" sz="1050"/>
          </a:p>
        </p:txBody>
      </p:sp>
      <p:sp>
        <p:nvSpPr>
          <p:cNvPr id="26" name="Shape 22">
            <a:extLst>
              <a:ext uri="{FF2B5EF4-FFF2-40B4-BE49-F238E27FC236}">
                <a16:creationId xmlns:a16="http://schemas.microsoft.com/office/drawing/2014/main" id="{61B5B6C5-9256-D7EF-F368-A53D0F6996E8}"/>
              </a:ext>
            </a:extLst>
          </p:cNvPr>
          <p:cNvSpPr/>
          <p:nvPr/>
        </p:nvSpPr>
        <p:spPr>
          <a:xfrm>
            <a:off x="4841240" y="3772408"/>
            <a:ext cx="2542032" cy="0"/>
          </a:xfrm>
          <a:prstGeom prst="line">
            <a:avLst/>
          </a:prstGeom>
          <a:noFill/>
          <a:ln w="6350">
            <a:solidFill>
              <a:srgbClr val="A9ACA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3">
            <a:extLst>
              <a:ext uri="{FF2B5EF4-FFF2-40B4-BE49-F238E27FC236}">
                <a16:creationId xmlns:a16="http://schemas.microsoft.com/office/drawing/2014/main" id="{1B66BD5A-2643-82CD-368E-769116EBF575}"/>
              </a:ext>
            </a:extLst>
          </p:cNvPr>
          <p:cNvSpPr/>
          <p:nvPr/>
        </p:nvSpPr>
        <p:spPr>
          <a:xfrm>
            <a:off x="4841240" y="3845560"/>
            <a:ext cx="2542032" cy="5303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  Build M&amp;A readiness: financials, culture, story</a:t>
            </a:r>
            <a:endParaRPr lang="en-US" sz="1050"/>
          </a:p>
        </p:txBody>
      </p:sp>
      <p:sp>
        <p:nvSpPr>
          <p:cNvPr id="28" name="Shape 24">
            <a:extLst>
              <a:ext uri="{FF2B5EF4-FFF2-40B4-BE49-F238E27FC236}">
                <a16:creationId xmlns:a16="http://schemas.microsoft.com/office/drawing/2014/main" id="{DDF38FC6-E55C-AD6A-DCD2-2E115C89CC4C}"/>
              </a:ext>
            </a:extLst>
          </p:cNvPr>
          <p:cNvSpPr/>
          <p:nvPr/>
        </p:nvSpPr>
        <p:spPr>
          <a:xfrm>
            <a:off x="4841240" y="4366768"/>
            <a:ext cx="2542032" cy="0"/>
          </a:xfrm>
          <a:prstGeom prst="line">
            <a:avLst/>
          </a:prstGeom>
          <a:noFill/>
          <a:ln w="6350">
            <a:solidFill>
              <a:srgbClr val="A9ACA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5">
            <a:extLst>
              <a:ext uri="{FF2B5EF4-FFF2-40B4-BE49-F238E27FC236}">
                <a16:creationId xmlns:a16="http://schemas.microsoft.com/office/drawing/2014/main" id="{F18E4C5C-554A-4485-ED3F-B01EF5192462}"/>
              </a:ext>
            </a:extLst>
          </p:cNvPr>
          <p:cNvSpPr/>
          <p:nvPr/>
        </p:nvSpPr>
        <p:spPr>
          <a:xfrm>
            <a:off x="4841240" y="4439920"/>
            <a:ext cx="2542032" cy="5303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  Implement structured pipeline tracking (CRM)</a:t>
            </a:r>
            <a:endParaRPr lang="en-US" sz="1050"/>
          </a:p>
        </p:txBody>
      </p:sp>
      <p:sp>
        <p:nvSpPr>
          <p:cNvPr id="30" name="Shape 26">
            <a:extLst>
              <a:ext uri="{FF2B5EF4-FFF2-40B4-BE49-F238E27FC236}">
                <a16:creationId xmlns:a16="http://schemas.microsoft.com/office/drawing/2014/main" id="{019F836D-DE1E-137F-3BDD-6E36593E1075}"/>
              </a:ext>
            </a:extLst>
          </p:cNvPr>
          <p:cNvSpPr/>
          <p:nvPr/>
        </p:nvSpPr>
        <p:spPr>
          <a:xfrm>
            <a:off x="4841240" y="4961128"/>
            <a:ext cx="2542032" cy="0"/>
          </a:xfrm>
          <a:prstGeom prst="line">
            <a:avLst/>
          </a:prstGeom>
          <a:noFill/>
          <a:ln w="6350">
            <a:solidFill>
              <a:srgbClr val="A9ACA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7">
            <a:extLst>
              <a:ext uri="{FF2B5EF4-FFF2-40B4-BE49-F238E27FC236}">
                <a16:creationId xmlns:a16="http://schemas.microsoft.com/office/drawing/2014/main" id="{4C743ADF-9477-42F1-9680-407A8022E9DF}"/>
              </a:ext>
            </a:extLst>
          </p:cNvPr>
          <p:cNvSpPr/>
          <p:nvPr/>
        </p:nvSpPr>
        <p:spPr>
          <a:xfrm>
            <a:off x="4841240" y="5034280"/>
            <a:ext cx="2542032" cy="5303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  Design AI adoption roadmap for BD + delivery</a:t>
            </a:r>
            <a:endParaRPr lang="en-US" sz="1050"/>
          </a:p>
        </p:txBody>
      </p:sp>
      <p:sp>
        <p:nvSpPr>
          <p:cNvPr id="32" name="Shape 28">
            <a:extLst>
              <a:ext uri="{FF2B5EF4-FFF2-40B4-BE49-F238E27FC236}">
                <a16:creationId xmlns:a16="http://schemas.microsoft.com/office/drawing/2014/main" id="{353DA9A3-D9DC-AC04-5540-27E174260ECF}"/>
              </a:ext>
            </a:extLst>
          </p:cNvPr>
          <p:cNvSpPr/>
          <p:nvPr/>
        </p:nvSpPr>
        <p:spPr>
          <a:xfrm>
            <a:off x="7584440" y="1833880"/>
            <a:ext cx="2743200" cy="3931920"/>
          </a:xfrm>
          <a:prstGeom prst="rect">
            <a:avLst/>
          </a:prstGeom>
          <a:solidFill>
            <a:srgbClr val="E8E8E8"/>
          </a:solidFill>
          <a:ln w="1270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29">
            <a:extLst>
              <a:ext uri="{FF2B5EF4-FFF2-40B4-BE49-F238E27FC236}">
                <a16:creationId xmlns:a16="http://schemas.microsoft.com/office/drawing/2014/main" id="{D4257B1E-DAFC-4F25-9CC9-6B6CF8C04493}"/>
              </a:ext>
            </a:extLst>
          </p:cNvPr>
          <p:cNvSpPr/>
          <p:nvPr/>
        </p:nvSpPr>
        <p:spPr>
          <a:xfrm>
            <a:off x="7584440" y="1833880"/>
            <a:ext cx="2743200" cy="475488"/>
          </a:xfrm>
          <a:prstGeom prst="rect">
            <a:avLst/>
          </a:prstGeom>
          <a:solidFill>
            <a:srgbClr val="8B0000"/>
          </a:solidFill>
          <a:ln w="12700">
            <a:solidFill>
              <a:srgbClr val="8B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0">
            <a:extLst>
              <a:ext uri="{FF2B5EF4-FFF2-40B4-BE49-F238E27FC236}">
                <a16:creationId xmlns:a16="http://schemas.microsoft.com/office/drawing/2014/main" id="{14C7CBF6-914B-C73F-829B-C78FB995E5B5}"/>
              </a:ext>
            </a:extLst>
          </p:cNvPr>
          <p:cNvSpPr/>
          <p:nvPr/>
        </p:nvSpPr>
        <p:spPr>
          <a:xfrm>
            <a:off x="7657592" y="1852168"/>
            <a:ext cx="2633472" cy="31089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AVOID THESE TRAPS</a:t>
            </a:r>
            <a:endParaRPr lang="en-US" sz="1300"/>
          </a:p>
        </p:txBody>
      </p:sp>
      <p:sp>
        <p:nvSpPr>
          <p:cNvPr id="35" name="Text 31">
            <a:extLst>
              <a:ext uri="{FF2B5EF4-FFF2-40B4-BE49-F238E27FC236}">
                <a16:creationId xmlns:a16="http://schemas.microsoft.com/office/drawing/2014/main" id="{5D57C62D-4330-3375-EEA5-D5D24D536410}"/>
              </a:ext>
            </a:extLst>
          </p:cNvPr>
          <p:cNvSpPr/>
          <p:nvPr/>
        </p:nvSpPr>
        <p:spPr>
          <a:xfrm>
            <a:off x="7675880" y="23368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900" i="1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Common mistakes killing growth</a:t>
            </a:r>
            <a:endParaRPr lang="en-US" sz="900"/>
          </a:p>
        </p:txBody>
      </p:sp>
      <p:sp>
        <p:nvSpPr>
          <p:cNvPr id="36" name="Text 32">
            <a:extLst>
              <a:ext uri="{FF2B5EF4-FFF2-40B4-BE49-F238E27FC236}">
                <a16:creationId xmlns:a16="http://schemas.microsoft.com/office/drawing/2014/main" id="{E39B95FF-D36B-34B5-CF71-E318665EEB3E}"/>
              </a:ext>
            </a:extLst>
          </p:cNvPr>
          <p:cNvSpPr/>
          <p:nvPr/>
        </p:nvSpPr>
        <p:spPr>
          <a:xfrm>
            <a:off x="7721600" y="2656840"/>
            <a:ext cx="2542032" cy="5303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  Waiting for the market to come to you</a:t>
            </a:r>
            <a:endParaRPr lang="en-US" sz="1050"/>
          </a:p>
        </p:txBody>
      </p:sp>
      <p:sp>
        <p:nvSpPr>
          <p:cNvPr id="37" name="Shape 33">
            <a:extLst>
              <a:ext uri="{FF2B5EF4-FFF2-40B4-BE49-F238E27FC236}">
                <a16:creationId xmlns:a16="http://schemas.microsoft.com/office/drawing/2014/main" id="{6126171E-910F-5775-914B-5E680F2FE089}"/>
              </a:ext>
            </a:extLst>
          </p:cNvPr>
          <p:cNvSpPr/>
          <p:nvPr/>
        </p:nvSpPr>
        <p:spPr>
          <a:xfrm>
            <a:off x="7721600" y="3178048"/>
            <a:ext cx="2542032" cy="0"/>
          </a:xfrm>
          <a:prstGeom prst="line">
            <a:avLst/>
          </a:prstGeom>
          <a:noFill/>
          <a:ln w="6350">
            <a:solidFill>
              <a:srgbClr val="A9ACA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4">
            <a:extLst>
              <a:ext uri="{FF2B5EF4-FFF2-40B4-BE49-F238E27FC236}">
                <a16:creationId xmlns:a16="http://schemas.microsoft.com/office/drawing/2014/main" id="{5C17BE78-3701-710E-EC11-21EA9DD590CD}"/>
              </a:ext>
            </a:extLst>
          </p:cNvPr>
          <p:cNvSpPr/>
          <p:nvPr/>
        </p:nvSpPr>
        <p:spPr>
          <a:xfrm>
            <a:off x="7721600" y="3251200"/>
            <a:ext cx="2542032" cy="5303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  Relying on one rainmaker for all new business</a:t>
            </a:r>
            <a:endParaRPr lang="en-US" sz="1050"/>
          </a:p>
        </p:txBody>
      </p:sp>
      <p:sp>
        <p:nvSpPr>
          <p:cNvPr id="39" name="Shape 35">
            <a:extLst>
              <a:ext uri="{FF2B5EF4-FFF2-40B4-BE49-F238E27FC236}">
                <a16:creationId xmlns:a16="http://schemas.microsoft.com/office/drawing/2014/main" id="{EA28B6E6-09ED-E517-53F0-A77890116094}"/>
              </a:ext>
            </a:extLst>
          </p:cNvPr>
          <p:cNvSpPr/>
          <p:nvPr/>
        </p:nvSpPr>
        <p:spPr>
          <a:xfrm>
            <a:off x="7721600" y="3772408"/>
            <a:ext cx="2542032" cy="0"/>
          </a:xfrm>
          <a:prstGeom prst="line">
            <a:avLst/>
          </a:prstGeom>
          <a:noFill/>
          <a:ln w="6350">
            <a:solidFill>
              <a:srgbClr val="A9ACA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6">
            <a:extLst>
              <a:ext uri="{FF2B5EF4-FFF2-40B4-BE49-F238E27FC236}">
                <a16:creationId xmlns:a16="http://schemas.microsoft.com/office/drawing/2014/main" id="{74755F76-3B30-3A34-93A7-555F4B581961}"/>
              </a:ext>
            </a:extLst>
          </p:cNvPr>
          <p:cNvSpPr/>
          <p:nvPr/>
        </p:nvSpPr>
        <p:spPr>
          <a:xfrm>
            <a:off x="7721600" y="3845560"/>
            <a:ext cx="2542032" cy="5303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  Treating compliance revenue as growth</a:t>
            </a:r>
            <a:endParaRPr lang="en-US" sz="1050"/>
          </a:p>
        </p:txBody>
      </p:sp>
      <p:sp>
        <p:nvSpPr>
          <p:cNvPr id="41" name="Shape 37">
            <a:extLst>
              <a:ext uri="{FF2B5EF4-FFF2-40B4-BE49-F238E27FC236}">
                <a16:creationId xmlns:a16="http://schemas.microsoft.com/office/drawing/2014/main" id="{24674036-87B4-158F-0C24-491088CF4750}"/>
              </a:ext>
            </a:extLst>
          </p:cNvPr>
          <p:cNvSpPr/>
          <p:nvPr/>
        </p:nvSpPr>
        <p:spPr>
          <a:xfrm>
            <a:off x="7721600" y="4366768"/>
            <a:ext cx="2542032" cy="0"/>
          </a:xfrm>
          <a:prstGeom prst="line">
            <a:avLst/>
          </a:prstGeom>
          <a:noFill/>
          <a:ln w="6350">
            <a:solidFill>
              <a:srgbClr val="A9ACA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38">
            <a:extLst>
              <a:ext uri="{FF2B5EF4-FFF2-40B4-BE49-F238E27FC236}">
                <a16:creationId xmlns:a16="http://schemas.microsoft.com/office/drawing/2014/main" id="{582609A1-EE1F-63E9-30DD-507CA410CD38}"/>
              </a:ext>
            </a:extLst>
          </p:cNvPr>
          <p:cNvSpPr/>
          <p:nvPr/>
        </p:nvSpPr>
        <p:spPr>
          <a:xfrm>
            <a:off x="7721600" y="4439920"/>
            <a:ext cx="2542032" cy="5303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  Underinvesting in mid-level leader development</a:t>
            </a:r>
            <a:endParaRPr lang="en-US" sz="1050"/>
          </a:p>
        </p:txBody>
      </p:sp>
      <p:sp>
        <p:nvSpPr>
          <p:cNvPr id="43" name="Shape 39">
            <a:extLst>
              <a:ext uri="{FF2B5EF4-FFF2-40B4-BE49-F238E27FC236}">
                <a16:creationId xmlns:a16="http://schemas.microsoft.com/office/drawing/2014/main" id="{3CB4546B-5597-B6C9-A36E-290F8B6EBB55}"/>
              </a:ext>
            </a:extLst>
          </p:cNvPr>
          <p:cNvSpPr/>
          <p:nvPr/>
        </p:nvSpPr>
        <p:spPr>
          <a:xfrm>
            <a:off x="7721600" y="4961128"/>
            <a:ext cx="2542032" cy="0"/>
          </a:xfrm>
          <a:prstGeom prst="line">
            <a:avLst/>
          </a:prstGeom>
          <a:noFill/>
          <a:ln w="6350">
            <a:solidFill>
              <a:srgbClr val="A9ACA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40">
            <a:extLst>
              <a:ext uri="{FF2B5EF4-FFF2-40B4-BE49-F238E27FC236}">
                <a16:creationId xmlns:a16="http://schemas.microsoft.com/office/drawing/2014/main" id="{44411EFD-A169-EA57-09D0-EAAA32B8FE31}"/>
              </a:ext>
            </a:extLst>
          </p:cNvPr>
          <p:cNvSpPr/>
          <p:nvPr/>
        </p:nvSpPr>
        <p:spPr>
          <a:xfrm>
            <a:off x="7721600" y="5034280"/>
            <a:ext cx="2542032" cy="530352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50">
                <a:solidFill>
                  <a:srgbClr val="3136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  Ignoring enterprise value until it's too late</a:t>
            </a:r>
            <a:endParaRPr lang="en-US" sz="1050"/>
          </a:p>
        </p:txBody>
      </p:sp>
      <p:sp>
        <p:nvSpPr>
          <p:cNvPr id="45" name="Text 41">
            <a:extLst>
              <a:ext uri="{FF2B5EF4-FFF2-40B4-BE49-F238E27FC236}">
                <a16:creationId xmlns:a16="http://schemas.microsoft.com/office/drawing/2014/main" id="{AF5C36BA-FD84-CFF8-FA2D-E407E442EDED}"/>
              </a:ext>
            </a:extLst>
          </p:cNvPr>
          <p:cNvSpPr/>
          <p:nvPr/>
        </p:nvSpPr>
        <p:spPr>
          <a:xfrm>
            <a:off x="1732280" y="5857240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800">
                <a:solidFill>
                  <a:srgbClr val="A9ACAD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© Winding River Consulting 2025</a:t>
            </a:r>
            <a:endParaRPr lang="en-US" sz="800"/>
          </a:p>
        </p:txBody>
      </p:sp>
      <p:sp>
        <p:nvSpPr>
          <p:cNvPr id="46" name="Text 42">
            <a:extLst>
              <a:ext uri="{FF2B5EF4-FFF2-40B4-BE49-F238E27FC236}">
                <a16:creationId xmlns:a16="http://schemas.microsoft.com/office/drawing/2014/main" id="{EE82A7C7-294D-4B25-761B-E7575C2A1547}"/>
              </a:ext>
            </a:extLst>
          </p:cNvPr>
          <p:cNvSpPr/>
          <p:nvPr/>
        </p:nvSpPr>
        <p:spPr>
          <a:xfrm>
            <a:off x="1732280" y="58572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800">
                <a:solidFill>
                  <a:srgbClr val="002845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17</a:t>
            </a:r>
            <a:endParaRPr lang="en-US" sz="800"/>
          </a:p>
        </p:txBody>
      </p:sp>
      <p:sp>
        <p:nvSpPr>
          <p:cNvPr id="47" name="Shape 43">
            <a:extLst>
              <a:ext uri="{FF2B5EF4-FFF2-40B4-BE49-F238E27FC236}">
                <a16:creationId xmlns:a16="http://schemas.microsoft.com/office/drawing/2014/main" id="{088C9755-682F-1DDF-A960-5E0E8295F801}"/>
              </a:ext>
            </a:extLst>
          </p:cNvPr>
          <p:cNvSpPr/>
          <p:nvPr/>
        </p:nvSpPr>
        <p:spPr>
          <a:xfrm>
            <a:off x="9961880" y="5720080"/>
            <a:ext cx="457200" cy="228600"/>
          </a:xfrm>
          <a:prstGeom prst="rect">
            <a:avLst/>
          </a:prstGeom>
          <a:solidFill>
            <a:srgbClr val="002845"/>
          </a:solidFill>
          <a:ln w="12700">
            <a:solidFill>
              <a:srgbClr val="0028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44">
            <a:extLst>
              <a:ext uri="{FF2B5EF4-FFF2-40B4-BE49-F238E27FC236}">
                <a16:creationId xmlns:a16="http://schemas.microsoft.com/office/drawing/2014/main" id="{EC7ACF59-D05B-9EA7-BE53-FC6F58F92BB7}"/>
              </a:ext>
            </a:extLst>
          </p:cNvPr>
          <p:cNvSpPr/>
          <p:nvPr/>
        </p:nvSpPr>
        <p:spPr>
          <a:xfrm>
            <a:off x="9961880" y="57200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700" b="1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WRC</a:t>
            </a:r>
            <a:endParaRPr lang="en-US" sz="700"/>
          </a:p>
        </p:txBody>
      </p:sp>
    </p:spTree>
    <p:extLst>
      <p:ext uri="{BB962C8B-B14F-4D97-AF65-F5344CB8AC3E}">
        <p14:creationId xmlns:p14="http://schemas.microsoft.com/office/powerpoint/2010/main" val="20114701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F0315-B89E-458C-6858-0B36F0A19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FA2536-3314-5840-45A4-38D91505D3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GROWTH IN ACTION – CONTENT AT SCALE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F60F8-E961-10B6-8DD3-0658E6AF6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29</a:t>
            </a:fld>
            <a:endParaRPr lang="en-US"/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A695288F-DCE9-07E2-1773-38150DC7FC0E}"/>
              </a:ext>
            </a:extLst>
          </p:cNvPr>
          <p:cNvSpPr txBox="1">
            <a:spLocks/>
          </p:cNvSpPr>
          <p:nvPr/>
        </p:nvSpPr>
        <p:spPr>
          <a:xfrm>
            <a:off x="551267" y="2340243"/>
            <a:ext cx="7155819" cy="370172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100" kern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Expand upon JMCOs digital culture to build out tailored niche strategies identified by the firms leadership as growth priorities including construction, HR, higher education, government and healthcare.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kern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Strategic Goals:</a:t>
            </a:r>
          </a:p>
          <a:p>
            <a:r>
              <a:rPr lang="en-US">
                <a:solidFill>
                  <a:srgbClr val="4C535C"/>
                </a:solidFill>
                <a:latin typeface="Segoe UI Variable Display" pitchFamily="2" charset="0"/>
              </a:rPr>
              <a:t>Our challenge was to deliver improvement across several key areas:</a:t>
            </a:r>
          </a:p>
          <a:p>
            <a:pPr lvl="1"/>
            <a:r>
              <a:rPr lang="en-US">
                <a:solidFill>
                  <a:srgbClr val="4C535C"/>
                </a:solidFill>
                <a:latin typeface="Segoe UI Variable Display" pitchFamily="2" charset="0"/>
              </a:rPr>
              <a:t>Strengthen each practice’s digital presence</a:t>
            </a:r>
          </a:p>
          <a:p>
            <a:pPr lvl="1"/>
            <a:r>
              <a:rPr lang="en-US">
                <a:solidFill>
                  <a:srgbClr val="4C535C"/>
                </a:solidFill>
                <a:latin typeface="Segoe UI Variable Display" pitchFamily="2" charset="0"/>
              </a:rPr>
              <a:t>Grow visibility for the practices and their leaders among their target audiences</a:t>
            </a:r>
          </a:p>
          <a:p>
            <a:pPr lvl="1"/>
            <a:r>
              <a:rPr lang="en-US">
                <a:solidFill>
                  <a:srgbClr val="4C535C"/>
                </a:solidFill>
                <a:latin typeface="Segoe UI Variable Display" pitchFamily="2" charset="0"/>
              </a:rPr>
              <a:t>Generate inbound leads</a:t>
            </a:r>
          </a:p>
          <a:p>
            <a:pPr lvl="1"/>
            <a:r>
              <a:rPr lang="en-US">
                <a:solidFill>
                  <a:srgbClr val="4C535C"/>
                </a:solidFill>
                <a:latin typeface="Segoe UI Variable Display" pitchFamily="2" charset="0"/>
              </a:rPr>
              <a:t>Drive new revenue directly attributable to digital</a:t>
            </a:r>
          </a:p>
          <a:p>
            <a:br>
              <a:rPr lang="en-US" sz="1800" kern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D55DB3-A4CB-45B8-EF44-434B121B6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9059" y="1504250"/>
            <a:ext cx="2916356" cy="149106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F829F04-1BE9-DA45-0B43-87D776000F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7086" y="2731088"/>
            <a:ext cx="2703125" cy="140237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F297210-194B-13B6-4CBB-706FD6F96D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9699" y="4222157"/>
            <a:ext cx="2703125" cy="131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44382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F0315-B89E-458C-6858-0B36F0A19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FA2536-3314-5840-45A4-38D91505D3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GROWTH IN ACTION – DATA DRIVEN TECH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F60F8-E961-10B6-8DD3-0658E6AF6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t>30</a:t>
            </a:fld>
            <a:endParaRPr lang="en-US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710700D-E95C-51B9-0806-F5F437ECB0E4}"/>
              </a:ext>
            </a:extLst>
          </p:cNvPr>
          <p:cNvSpPr txBox="1">
            <a:spLocks/>
          </p:cNvSpPr>
          <p:nvPr/>
        </p:nvSpPr>
        <p:spPr>
          <a:xfrm>
            <a:off x="551267" y="1765301"/>
            <a:ext cx="10530879" cy="427667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300" kern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transform CRM from a data repository into a strategic growth enabler — a unified platform that drives collaboration, accountability, and insight across all service lines.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b="1" kern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kern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Strategic Goals: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Reimagine the sales process:</a:t>
            </a:r>
            <a:r>
              <a:rPr lang="en-US" sz="1800" kern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Move from inconsistent, reactive data entry to a standardized, guided process that reflects FIRM’s modern GTM motion.</a:t>
            </a:r>
            <a:endParaRPr lang="en-US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Strengthen data integrity:</a:t>
            </a:r>
            <a:r>
              <a:rPr lang="en-US" sz="1800" kern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Establish data governance, ownership, and accuracy as the foundation for adoption and decision-making.</a:t>
            </a:r>
            <a:endParaRPr lang="en-US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Enable smarter GTM approaches:</a:t>
            </a:r>
            <a:r>
              <a:rPr lang="en-US" sz="1800" kern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Use CRM insights to understand client lifecycle, cross-sell opportunities, and profitability.</a:t>
            </a:r>
            <a:endParaRPr lang="en-US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Integrate core technologies:</a:t>
            </a:r>
            <a:r>
              <a:rPr lang="en-US" sz="1800" kern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Ensure seamless connections to HubSpot, Intacct, Practice MGT, Clay, and future platforms.</a:t>
            </a:r>
            <a:endParaRPr lang="en-US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Drive adoption and accountability:</a:t>
            </a:r>
            <a:r>
              <a:rPr lang="en-US" sz="1800" kern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CRM success begins with leadership modeling and cascades through every level.</a:t>
            </a:r>
            <a:endParaRPr lang="en-US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b="1" kern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Prioritize change management:</a:t>
            </a:r>
            <a:r>
              <a:rPr lang="en-US" sz="1800" kern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Manage behavioral and cultural shifts intentionally through training and communication.</a:t>
            </a:r>
            <a:endParaRPr lang="en-US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br>
              <a:rPr lang="en-US" sz="1800" kern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48460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People attending a meeting">
            <a:extLst>
              <a:ext uri="{FF2B5EF4-FFF2-40B4-BE49-F238E27FC236}">
                <a16:creationId xmlns:a16="http://schemas.microsoft.com/office/drawing/2014/main" id="{12FD3CAF-8E5A-5F4E-8056-19D786D0A2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35000"/>
          </a:blip>
          <a:srcRect l="25323" r="23575"/>
          <a:stretch>
            <a:fillRect/>
          </a:stretch>
        </p:blipFill>
        <p:spPr>
          <a:xfrm>
            <a:off x="6935205" y="0"/>
            <a:ext cx="5256795" cy="685800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D8B0C3-AAC3-B74B-B8C4-2BA876DC12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b="0"/>
          </a:p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976F3A6-57CC-1C46-98F1-0D53A6091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466" y="0"/>
            <a:ext cx="887505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675552-F44F-2A49-AEEF-B24A02D2B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006" y="716255"/>
            <a:ext cx="4320318" cy="179858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B41E972-4740-448A-536C-155B1350A44F}"/>
              </a:ext>
            </a:extLst>
          </p:cNvPr>
          <p:cNvSpPr/>
          <p:nvPr/>
        </p:nvSpPr>
        <p:spPr>
          <a:xfrm>
            <a:off x="6428640" y="1293644"/>
            <a:ext cx="4756727" cy="45997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463CA7BB-7F87-32C3-3D77-1CE26A5AE58D}"/>
              </a:ext>
            </a:extLst>
          </p:cNvPr>
          <p:cNvSpPr txBox="1">
            <a:spLocks/>
          </p:cNvSpPr>
          <p:nvPr/>
        </p:nvSpPr>
        <p:spPr>
          <a:xfrm>
            <a:off x="8388698" y="610217"/>
            <a:ext cx="2456873" cy="61476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200" b="1">
                <a:latin typeface="Century Gothic" panose="020B0502020202020204" pitchFamily="34" charset="0"/>
              </a:rPr>
              <a:t>SCAN HERE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4A015D70-671F-BEC6-1B26-E87EF50197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4006" y="3418184"/>
            <a:ext cx="6415574" cy="247516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3200" b="1">
                <a:latin typeface="Century Gothic" panose="020B0502020202020204" pitchFamily="34" charset="0"/>
              </a:rPr>
              <a:t>Scan the QR Code</a:t>
            </a:r>
          </a:p>
          <a:p>
            <a:pPr>
              <a:lnSpc>
                <a:spcPct val="120000"/>
              </a:lnSpc>
            </a:pPr>
            <a:br>
              <a:rPr lang="en-US" sz="1600" b="1">
                <a:latin typeface="Century Gothic" panose="020B0502020202020204" pitchFamily="34" charset="0"/>
              </a:rPr>
            </a:br>
            <a:r>
              <a:rPr lang="en-US" sz="2800" spc="300">
                <a:latin typeface="Century Gothic" panose="020B0502020202020204" pitchFamily="34" charset="0"/>
              </a:rPr>
              <a:t>To complete our survey</a:t>
            </a:r>
          </a:p>
          <a:p>
            <a:pPr>
              <a:lnSpc>
                <a:spcPct val="120000"/>
              </a:lnSpc>
            </a:pPr>
            <a:r>
              <a:rPr lang="en-US" sz="2800" spc="300">
                <a:latin typeface="Century Gothic" panose="020B0502020202020204" pitchFamily="34" charset="0"/>
              </a:rPr>
              <a:t>and receive CPE credits</a:t>
            </a:r>
          </a:p>
          <a:p>
            <a:pPr>
              <a:lnSpc>
                <a:spcPct val="150000"/>
              </a:lnSpc>
            </a:pPr>
            <a:endParaRPr lang="en-US" sz="2400"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C5FD8A-28CF-016E-21B8-30139322EB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1053" y="5689748"/>
            <a:ext cx="1256761" cy="1116070"/>
          </a:xfrm>
          <a:prstGeom prst="rect">
            <a:avLst/>
          </a:prstGeom>
        </p:spPr>
      </p:pic>
      <p:pic>
        <p:nvPicPr>
          <p:cNvPr id="2" name="Picture 1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16083D76-426B-E6B0-B22D-EF203190DD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3688" y="2013614"/>
            <a:ext cx="3069608" cy="314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434631"/>
      </p:ext>
    </p:extLst>
  </p:cSld>
  <p:clrMapOvr>
    <a:masterClrMapping/>
  </p:clrMapOvr>
</p:sld>
</file>

<file path=ppt/theme/theme1.xml><?xml version="1.0" encoding="utf-8"?>
<a:theme xmlns:a="http://schemas.openxmlformats.org/drawingml/2006/main" name="White Backrgound">
  <a:themeElements>
    <a:clrScheme name="WRC 1">
      <a:dk1>
        <a:srgbClr val="002845"/>
      </a:dk1>
      <a:lt1>
        <a:srgbClr val="FFFFFF"/>
      </a:lt1>
      <a:dk2>
        <a:srgbClr val="303438"/>
      </a:dk2>
      <a:lt2>
        <a:srgbClr val="E8E8E8"/>
      </a:lt2>
      <a:accent1>
        <a:srgbClr val="82CDF0"/>
      </a:accent1>
      <a:accent2>
        <a:srgbClr val="008269"/>
      </a:accent2>
      <a:accent3>
        <a:srgbClr val="96C23A"/>
      </a:accent3>
      <a:accent4>
        <a:srgbClr val="93CCEC"/>
      </a:accent4>
      <a:accent5>
        <a:srgbClr val="C3BA9B"/>
      </a:accent5>
      <a:accent6>
        <a:srgbClr val="A0A29E"/>
      </a:accent6>
      <a:hlink>
        <a:srgbClr val="6F697F"/>
      </a:hlink>
      <a:folHlink>
        <a:srgbClr val="877F6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Dark Background">
  <a:themeElements>
    <a:clrScheme name="Custom 40">
      <a:dk1>
        <a:srgbClr val="002845"/>
      </a:dk1>
      <a:lt1>
        <a:srgbClr val="FFFFFF"/>
      </a:lt1>
      <a:dk2>
        <a:srgbClr val="303438"/>
      </a:dk2>
      <a:lt2>
        <a:srgbClr val="E8E8E8"/>
      </a:lt2>
      <a:accent1>
        <a:srgbClr val="82CDF0"/>
      </a:accent1>
      <a:accent2>
        <a:srgbClr val="008269"/>
      </a:accent2>
      <a:accent3>
        <a:srgbClr val="96C23A"/>
      </a:accent3>
      <a:accent4>
        <a:srgbClr val="93CCEC"/>
      </a:accent4>
      <a:accent5>
        <a:srgbClr val="C3BA9B"/>
      </a:accent5>
      <a:accent6>
        <a:srgbClr val="A0A29E"/>
      </a:accent6>
      <a:hlink>
        <a:srgbClr val="6F697F"/>
      </a:hlink>
      <a:folHlink>
        <a:srgbClr val="877F6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Resourc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ACBC77AA26464A80CDE7109AE5BF07" ma:contentTypeVersion="13" ma:contentTypeDescription="Create a new document." ma:contentTypeScope="" ma:versionID="5aa18b29c14926df67e68124d734edfb">
  <xsd:schema xmlns:xsd="http://www.w3.org/2001/XMLSchema" xmlns:xs="http://www.w3.org/2001/XMLSchema" xmlns:p="http://schemas.microsoft.com/office/2006/metadata/properties" xmlns:ns2="18b43a46-12fa-42e1-aa51-1a706ba37d9c" xmlns:ns3="3d4605a3-51d9-4e8b-9c52-7f93f9ee9ed4" targetNamespace="http://schemas.microsoft.com/office/2006/metadata/properties" ma:root="true" ma:fieldsID="adbf8859a51b15b8904f2f83c3018ca7" ns2:_="" ns3:_="">
    <xsd:import namespace="18b43a46-12fa-42e1-aa51-1a706ba37d9c"/>
    <xsd:import namespace="3d4605a3-51d9-4e8b-9c52-7f93f9ee9e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BillingMetadata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b43a46-12fa-42e1-aa51-1a706ba37d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b7f6ea1-1079-435c-a896-4e5d7f7fb1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4605a3-51d9-4e8b-9c52-7f93f9ee9ed4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bc726db-9cfb-4de7-81b3-497660abacb6}" ma:internalName="TaxCatchAll" ma:showField="CatchAllData" ma:web="3d4605a3-51d9-4e8b-9c52-7f93f9ee9e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8b43a46-12fa-42e1-aa51-1a706ba37d9c">
      <Terms xmlns="http://schemas.microsoft.com/office/infopath/2007/PartnerControls"/>
    </lcf76f155ced4ddcb4097134ff3c332f>
    <TaxCatchAll xmlns="3d4605a3-51d9-4e8b-9c52-7f93f9ee9ed4" xsi:nil="true"/>
  </documentManagement>
</p:properties>
</file>

<file path=customXml/itemProps1.xml><?xml version="1.0" encoding="utf-8"?>
<ds:datastoreItem xmlns:ds="http://schemas.openxmlformats.org/officeDocument/2006/customXml" ds:itemID="{CA7BB684-E674-4A24-BA20-83B1C9CC5AD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3616D9-51C4-4FBA-8DE3-1E4E27B864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b43a46-12fa-42e1-aa51-1a706ba37d9c"/>
    <ds:schemaRef ds:uri="3d4605a3-51d9-4e8b-9c52-7f93f9ee9e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271A58-C4EA-463F-AD6D-5A3F19BA2801}">
  <ds:schemaRefs>
    <ds:schemaRef ds:uri="18b43a46-12fa-42e1-aa51-1a706ba37d9c"/>
    <ds:schemaRef ds:uri="3d4605a3-51d9-4e8b-9c52-7f93f9ee9ed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31</Slides>
  <Notes>0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White Backrgound</vt:lpstr>
      <vt:lpstr>Custom Design</vt:lpstr>
      <vt:lpstr>Dark Background</vt:lpstr>
      <vt:lpstr>Resources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naufalfikrana1212</dc:creator>
  <cp:revision>5</cp:revision>
  <dcterms:created xsi:type="dcterms:W3CDTF">2025-05-22T04:25:35Z</dcterms:created>
  <dcterms:modified xsi:type="dcterms:W3CDTF">2026-09-25T17:51:13Z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0x010100A5ACBC77AA26464A80CDE7109AE5BF07</vt:lpwstr>
  </property>
  <property fmtid="{D5CDD505-2E9C-101B-9397-08002B2CF9AE}" pid="3" name="MediaServiceImageTags">
    <vt:lpwstr/>
  </property>
  <property fmtid="{D5CDD505-2E9C-101B-9397-08002B2CF9AE}" pid="4" name="Order">
    <vt:r8>1656000</vt:r8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</Properties>
</file>