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40"/>
  </p:notesMasterIdLst>
  <p:sldIdLst>
    <p:sldId id="256" r:id="rId5"/>
    <p:sldId id="309" r:id="rId6"/>
    <p:sldId id="257" r:id="rId7"/>
    <p:sldId id="275" r:id="rId8"/>
    <p:sldId id="258" r:id="rId9"/>
    <p:sldId id="276" r:id="rId10"/>
    <p:sldId id="259" r:id="rId11"/>
    <p:sldId id="260" r:id="rId12"/>
    <p:sldId id="261" r:id="rId13"/>
    <p:sldId id="308" r:id="rId14"/>
    <p:sldId id="297" r:id="rId15"/>
    <p:sldId id="283" r:id="rId16"/>
    <p:sldId id="268" r:id="rId17"/>
    <p:sldId id="277" r:id="rId18"/>
    <p:sldId id="278" r:id="rId19"/>
    <p:sldId id="279" r:id="rId20"/>
    <p:sldId id="280" r:id="rId21"/>
    <p:sldId id="281" r:id="rId22"/>
    <p:sldId id="282" r:id="rId23"/>
    <p:sldId id="284" r:id="rId24"/>
    <p:sldId id="285" r:id="rId25"/>
    <p:sldId id="263" r:id="rId26"/>
    <p:sldId id="286" r:id="rId27"/>
    <p:sldId id="288" r:id="rId28"/>
    <p:sldId id="287" r:id="rId29"/>
    <p:sldId id="264" r:id="rId30"/>
    <p:sldId id="289" r:id="rId31"/>
    <p:sldId id="290" r:id="rId32"/>
    <p:sldId id="296" r:id="rId33"/>
    <p:sldId id="291" r:id="rId34"/>
    <p:sldId id="271" r:id="rId35"/>
    <p:sldId id="292" r:id="rId36"/>
    <p:sldId id="294" r:id="rId37"/>
    <p:sldId id="295" r:id="rId38"/>
    <p:sldId id="274" r:id="rId39"/>
  </p:sldIdLst>
  <p:sldSz cx="9144000" cy="5143500" type="screen16x9"/>
  <p:notesSz cx="6858000" cy="9144000"/>
  <p:embeddedFontLst>
    <p:embeddedFont>
      <p:font typeface="Gill Sans"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Montserrat ExtraBold" panose="00000900000000000000" pitchFamily="2" charset="0"/>
      <p:bold r:id="rId47"/>
      <p:boldItalic r:id="rId48"/>
    </p:embeddedFont>
    <p:embeddedFont>
      <p:font typeface="Montserrat Light" panose="00000400000000000000" pitchFamily="2" charset="0"/>
      <p:regular r:id="rId49"/>
      <p:bold r:id="rId50"/>
      <p:italic r:id="rId51"/>
      <p:boldItalic r:id="rId52"/>
    </p:embeddedFont>
    <p:embeddedFont>
      <p:font typeface="Montserrat SemiBold" panose="000007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15" y="667"/>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King" userId="41371746-2cd2-42b7-a9bb-62fcb6c58d02" providerId="ADAL" clId="{64D625FD-692B-42DF-B93D-5152981AB5C8}"/>
    <pc:docChg chg="delSld">
      <pc:chgData name="Taylor King" userId="41371746-2cd2-42b7-a9bb-62fcb6c58d02" providerId="ADAL" clId="{64D625FD-692B-42DF-B93D-5152981AB5C8}" dt="2025-03-28T18:12:39.724" v="9" actId="2696"/>
      <pc:docMkLst>
        <pc:docMk/>
      </pc:docMkLst>
      <pc:sldChg chg="del">
        <pc:chgData name="Taylor King" userId="41371746-2cd2-42b7-a9bb-62fcb6c58d02" providerId="ADAL" clId="{64D625FD-692B-42DF-B93D-5152981AB5C8}" dt="2025-03-28T18:12:13.053" v="0" actId="2696"/>
        <pc:sldMkLst>
          <pc:docMk/>
          <pc:sldMk cId="1702381647" sldId="298"/>
        </pc:sldMkLst>
      </pc:sldChg>
      <pc:sldChg chg="del">
        <pc:chgData name="Taylor King" userId="41371746-2cd2-42b7-a9bb-62fcb6c58d02" providerId="ADAL" clId="{64D625FD-692B-42DF-B93D-5152981AB5C8}" dt="2025-03-28T18:12:16.492" v="1" actId="2696"/>
        <pc:sldMkLst>
          <pc:docMk/>
          <pc:sldMk cId="210248399" sldId="299"/>
        </pc:sldMkLst>
      </pc:sldChg>
      <pc:sldChg chg="del">
        <pc:chgData name="Taylor King" userId="41371746-2cd2-42b7-a9bb-62fcb6c58d02" providerId="ADAL" clId="{64D625FD-692B-42DF-B93D-5152981AB5C8}" dt="2025-03-28T18:12:19.084" v="2" actId="2696"/>
        <pc:sldMkLst>
          <pc:docMk/>
          <pc:sldMk cId="4251056097" sldId="300"/>
        </pc:sldMkLst>
      </pc:sldChg>
      <pc:sldChg chg="del">
        <pc:chgData name="Taylor King" userId="41371746-2cd2-42b7-a9bb-62fcb6c58d02" providerId="ADAL" clId="{64D625FD-692B-42DF-B93D-5152981AB5C8}" dt="2025-03-28T18:12:21.552" v="3" actId="2696"/>
        <pc:sldMkLst>
          <pc:docMk/>
          <pc:sldMk cId="1819589831" sldId="301"/>
        </pc:sldMkLst>
      </pc:sldChg>
      <pc:sldChg chg="del">
        <pc:chgData name="Taylor King" userId="41371746-2cd2-42b7-a9bb-62fcb6c58d02" providerId="ADAL" clId="{64D625FD-692B-42DF-B93D-5152981AB5C8}" dt="2025-03-28T18:12:24.803" v="4" actId="2696"/>
        <pc:sldMkLst>
          <pc:docMk/>
          <pc:sldMk cId="2564087933" sldId="302"/>
        </pc:sldMkLst>
      </pc:sldChg>
      <pc:sldChg chg="del">
        <pc:chgData name="Taylor King" userId="41371746-2cd2-42b7-a9bb-62fcb6c58d02" providerId="ADAL" clId="{64D625FD-692B-42DF-B93D-5152981AB5C8}" dt="2025-03-28T18:12:27.171" v="5" actId="2696"/>
        <pc:sldMkLst>
          <pc:docMk/>
          <pc:sldMk cId="3665330600" sldId="303"/>
        </pc:sldMkLst>
      </pc:sldChg>
      <pc:sldChg chg="del">
        <pc:chgData name="Taylor King" userId="41371746-2cd2-42b7-a9bb-62fcb6c58d02" providerId="ADAL" clId="{64D625FD-692B-42DF-B93D-5152981AB5C8}" dt="2025-03-28T18:12:31.134" v="6" actId="2696"/>
        <pc:sldMkLst>
          <pc:docMk/>
          <pc:sldMk cId="2881153434" sldId="304"/>
        </pc:sldMkLst>
      </pc:sldChg>
      <pc:sldChg chg="del">
        <pc:chgData name="Taylor King" userId="41371746-2cd2-42b7-a9bb-62fcb6c58d02" providerId="ADAL" clId="{64D625FD-692B-42DF-B93D-5152981AB5C8}" dt="2025-03-28T18:12:34.628" v="7" actId="2696"/>
        <pc:sldMkLst>
          <pc:docMk/>
          <pc:sldMk cId="795338318" sldId="305"/>
        </pc:sldMkLst>
      </pc:sldChg>
      <pc:sldChg chg="del">
        <pc:chgData name="Taylor King" userId="41371746-2cd2-42b7-a9bb-62fcb6c58d02" providerId="ADAL" clId="{64D625FD-692B-42DF-B93D-5152981AB5C8}" dt="2025-03-28T18:12:36.990" v="8" actId="2696"/>
        <pc:sldMkLst>
          <pc:docMk/>
          <pc:sldMk cId="2801000241" sldId="306"/>
        </pc:sldMkLst>
      </pc:sldChg>
      <pc:sldChg chg="del">
        <pc:chgData name="Taylor King" userId="41371746-2cd2-42b7-a9bb-62fcb6c58d02" providerId="ADAL" clId="{64D625FD-692B-42DF-B93D-5152981AB5C8}" dt="2025-03-28T18:12:39.724" v="9" actId="2696"/>
        <pc:sldMkLst>
          <pc:docMk/>
          <pc:sldMk cId="1495880948" sldId="307"/>
        </pc:sldMkLst>
      </pc:sldChg>
    </pc:docChg>
  </pc:docChgLst>
  <pc:docChgLst>
    <pc:chgData name="Taylor King" userId="41371746-2cd2-42b7-a9bb-62fcb6c58d02" providerId="ADAL" clId="{0F890FF8-CFE7-46B7-B995-D4E033BEF5A7}"/>
    <pc:docChg chg="addSld delSld">
      <pc:chgData name="Taylor King" userId="41371746-2cd2-42b7-a9bb-62fcb6c58d02" providerId="ADAL" clId="{0F890FF8-CFE7-46B7-B995-D4E033BEF5A7}" dt="2025-05-07T18:31:31.848" v="1" actId="2696"/>
      <pc:docMkLst>
        <pc:docMk/>
      </pc:docMkLst>
      <pc:sldChg chg="add del">
        <pc:chgData name="Taylor King" userId="41371746-2cd2-42b7-a9bb-62fcb6c58d02" providerId="ADAL" clId="{0F890FF8-CFE7-46B7-B995-D4E033BEF5A7}" dt="2025-05-07T18:31:31.848" v="1" actId="2696"/>
        <pc:sldMkLst>
          <pc:docMk/>
          <pc:sldMk cId="3462057559"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09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424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488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48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436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480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802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92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81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65C746A-9E11-1A73-E571-EAB535246328}"/>
            </a:ext>
          </a:extLst>
        </p:cNvPr>
        <p:cNvGrpSpPr/>
        <p:nvPr/>
      </p:nvGrpSpPr>
      <p:grpSpPr>
        <a:xfrm>
          <a:off x="0" y="0"/>
          <a:ext cx="0" cy="0"/>
          <a:chOff x="0" y="0"/>
          <a:chExt cx="0" cy="0"/>
        </a:xfrm>
      </p:grpSpPr>
      <p:sp>
        <p:nvSpPr>
          <p:cNvPr id="164" name="Google Shape;164;g26cb1dbb2a1_2_113:notes">
            <a:extLst>
              <a:ext uri="{FF2B5EF4-FFF2-40B4-BE49-F238E27FC236}">
                <a16:creationId xmlns:a16="http://schemas.microsoft.com/office/drawing/2014/main" id="{DB7CC9F0-55C9-C6AC-1959-1E8C90F9C932}"/>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a:extLst>
              <a:ext uri="{FF2B5EF4-FFF2-40B4-BE49-F238E27FC236}">
                <a16:creationId xmlns:a16="http://schemas.microsoft.com/office/drawing/2014/main" id="{A7F191A5-242B-EA3D-D52B-22D5BAC8FF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386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46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052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cb1dbb2a1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6cb1dbb2a1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72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08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781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19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10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662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522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6cb1dbb2a1_2_2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26cb1dbb2a1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918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6200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cb1dbb2a1_2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26cb1dbb2a1_2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28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1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079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6cb1dbb2a1_2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26cb1dbb2a1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5" name="Google Shape;65;p15"/>
          <p:cNvGrpSpPr/>
          <p:nvPr/>
        </p:nvGrpSpPr>
        <p:grpSpPr>
          <a:xfrm>
            <a:off x="5693657" y="-44826"/>
            <a:ext cx="4326643" cy="5097569"/>
            <a:chOff x="9420343" y="1223269"/>
            <a:chExt cx="3606564" cy="4249187"/>
          </a:xfrm>
        </p:grpSpPr>
        <p:sp>
          <p:nvSpPr>
            <p:cNvPr id="66" name="Google Shape;66;p15"/>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7" name="Google Shape;67;p15"/>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8" name="Google Shape;68;p15"/>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69" name="Google Shape;69;p15"/>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0" name="Google Shape;70;p15"/>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1" name="Google Shape;71;p15"/>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2" name="Google Shape;72;p15"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6"/>
          <p:cNvSpPr/>
          <p:nvPr/>
        </p:nvSpPr>
        <p:spPr>
          <a:xfrm>
            <a:off x="0" y="0"/>
            <a:ext cx="9144000" cy="5143501"/>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5" name="Google Shape;75;p16"/>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6" name="Google Shape;76;p16"/>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8" name="Google Shape;78;p16"/>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79" name="Google Shape;79;p16"/>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0" name="Google Shape;80;p16"/>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8"/>
        <p:cNvGrpSpPr/>
        <p:nvPr/>
      </p:nvGrpSpPr>
      <p:grpSpPr>
        <a:xfrm>
          <a:off x="0" y="0"/>
          <a:ext cx="0" cy="0"/>
          <a:chOff x="0" y="0"/>
          <a:chExt cx="0" cy="0"/>
        </a:xfrm>
      </p:grpSpPr>
      <p:sp>
        <p:nvSpPr>
          <p:cNvPr id="89" name="Google Shape;89;p18"/>
          <p:cNvSpPr/>
          <p:nvPr/>
        </p:nvSpPr>
        <p:spPr>
          <a:xfrm>
            <a:off x="0" y="0"/>
            <a:ext cx="9144000" cy="4556104"/>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grpSp>
        <p:nvGrpSpPr>
          <p:cNvPr id="90" name="Google Shape;90;p18"/>
          <p:cNvGrpSpPr/>
          <p:nvPr/>
        </p:nvGrpSpPr>
        <p:grpSpPr>
          <a:xfrm>
            <a:off x="5693657" y="-44826"/>
            <a:ext cx="4326643" cy="5097569"/>
            <a:chOff x="9420343" y="1223269"/>
            <a:chExt cx="3606564" cy="4249187"/>
          </a:xfrm>
        </p:grpSpPr>
        <p:sp>
          <p:nvSpPr>
            <p:cNvPr id="91" name="Google Shape;91;p18"/>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2" name="Google Shape;92;p18"/>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3" name="Google Shape;93;p18"/>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94" name="Google Shape;94;p18"/>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pic>
        <p:nvPicPr>
          <p:cNvPr id="95" name="Google Shape;95;p18"/>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96" name="Google Shape;96;p18"/>
          <p:cNvSpPr txBox="1">
            <a:spLocks noGrp="1"/>
          </p:cNvSpPr>
          <p:nvPr>
            <p:ph type="title"/>
          </p:nvPr>
        </p:nvSpPr>
        <p:spPr>
          <a:xfrm>
            <a:off x="628650" y="591329"/>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300"/>
              <a:buFont typeface="Montserrat ExtraBo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8"/>
          <p:cNvSpPr txBox="1">
            <a:spLocks noGrp="1"/>
          </p:cNvSpPr>
          <p:nvPr>
            <p:ph type="sldNum" idx="12"/>
          </p:nvPr>
        </p:nvSpPr>
        <p:spPr>
          <a:xfrm>
            <a:off x="6457950" y="47035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foto.wuestenigel.com/traditional-middle-eastern-fast-food-shawarma/"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reeimageslive.co.uk/free_stock_image/youghurt-raspberries-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rawpixel.com/image/450066/premium-illustration-image-obesity-motivation-appeti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en.wikipedia.org/wiki/Chick-fil-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en.wikipedia.org/wiki/McDonald'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stateofmind13.com/2015/12/07/lebanons-cheesecake-factory-was-very-ba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pngall.com/subway-png/download/2985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franklinmatters.org/2014/03/eat-at-panera-support-all-night-party.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publicdomainpictures.net/en/view-image.php?image=281621&amp;picture=weight-lifting-silhouette" TargetMode="External"/><Relationship Id="rId5" Type="http://schemas.openxmlformats.org/officeDocument/2006/relationships/image" Target="../media/image47.jpeg"/><Relationship Id="rId4" Type="http://schemas.openxmlformats.org/officeDocument/2006/relationships/hyperlink" Target="https://www.pxfuel.com/en/free-photo-qlwjj"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s://mirincondemariposas.blogspot.com/2021/04/recosiendo-mariposas-y-lunares.html" TargetMode="External"/><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iphonemod.net/tik-tok-duet.html" TargetMode="External"/><Relationship Id="rId5" Type="http://schemas.openxmlformats.org/officeDocument/2006/relationships/image" Target="../media/image60.jpeg"/><Relationship Id="rId4" Type="http://schemas.openxmlformats.org/officeDocument/2006/relationships/hyperlink" Target="https://pixabay.com/en/facebook-logo-social-network-7653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https://www.youtube.com/embed/1tgZojaSyrk?start=5&amp;feature=oembed" TargetMode="Externa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hyperlink" Target="mailto:Motiv8matt@aol.com"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21.svg"/><Relationship Id="rId4" Type="http://schemas.openxmlformats.org/officeDocument/2006/relationships/image" Target="../media/image10.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4800" dirty="0">
                <a:solidFill>
                  <a:schemeClr val="lt1"/>
                </a:solidFill>
              </a:rPr>
              <a:t>WELCOME BACK!</a:t>
            </a:r>
            <a:br>
              <a:rPr lang="en" sz="4800" dirty="0">
                <a:solidFill>
                  <a:schemeClr val="lt1"/>
                </a:solidFill>
              </a:rPr>
            </a:br>
            <a:r>
              <a:rPr lang="en" sz="1800" dirty="0">
                <a:solidFill>
                  <a:schemeClr val="lt1"/>
                </a:solidFill>
              </a:rPr>
              <a:t>(Hope You’re Not Too Sore)</a:t>
            </a:r>
            <a:endParaRPr sz="1800" dirty="0"/>
          </a:p>
        </p:txBody>
      </p:sp>
      <p:sp>
        <p:nvSpPr>
          <p:cNvPr id="170" name="Google Shape;170;p29"/>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1" name="Google Shape;171;p29"/>
          <p:cNvGrpSpPr/>
          <p:nvPr/>
        </p:nvGrpSpPr>
        <p:grpSpPr>
          <a:xfrm>
            <a:off x="1952625" y="3549254"/>
            <a:ext cx="5238750" cy="535781"/>
            <a:chOff x="3035300" y="4275139"/>
            <a:chExt cx="6985000" cy="714374"/>
          </a:xfrm>
        </p:grpSpPr>
        <p:grpSp>
          <p:nvGrpSpPr>
            <p:cNvPr id="172" name="Google Shape;172;p29"/>
            <p:cNvGrpSpPr/>
            <p:nvPr/>
          </p:nvGrpSpPr>
          <p:grpSpPr>
            <a:xfrm>
              <a:off x="3035300" y="4275139"/>
              <a:ext cx="3060700" cy="714374"/>
              <a:chOff x="2762250" y="4275139"/>
              <a:chExt cx="3060700" cy="714374"/>
            </a:xfrm>
          </p:grpSpPr>
          <p:sp>
            <p:nvSpPr>
              <p:cNvPr id="173" name="Google Shape;173;p29"/>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dirty="0">
                    <a:solidFill>
                      <a:srgbClr val="FAF8FC"/>
                    </a:solidFill>
                    <a:latin typeface="Montserrat Light"/>
                    <a:sym typeface="Montserrat Light"/>
                  </a:rPr>
                  <a:t>May 2025</a:t>
                </a:r>
                <a:endParaRPr dirty="0"/>
              </a:p>
            </p:txBody>
          </p:sp>
        </p:grpSp>
        <p:grpSp>
          <p:nvGrpSpPr>
            <p:cNvPr id="175" name="Google Shape;175;p29"/>
            <p:cNvGrpSpPr/>
            <p:nvPr/>
          </p:nvGrpSpPr>
          <p:grpSpPr>
            <a:xfrm>
              <a:off x="6959600" y="4275139"/>
              <a:ext cx="3060700" cy="714374"/>
              <a:chOff x="6527800" y="4275139"/>
              <a:chExt cx="3060700" cy="714374"/>
            </a:xfrm>
          </p:grpSpPr>
          <p:sp>
            <p:nvSpPr>
              <p:cNvPr id="176" name="Google Shape;176;p29"/>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dirty="0">
                    <a:solidFill>
                      <a:srgbClr val="FAF8FC"/>
                    </a:solidFill>
                    <a:latin typeface="Montserrat Light"/>
                    <a:ea typeface="Montserrat Light"/>
                    <a:cs typeface="Montserrat Light"/>
                    <a:sym typeface="Montserrat Light"/>
                  </a:rPr>
                  <a:t>Cohort 19</a:t>
                </a:r>
                <a:endParaRPr sz="1100" dirty="0"/>
              </a:p>
            </p:txBody>
          </p:sp>
        </p:gr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777178" y="105528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1026" name="Picture 2">
            <a:extLst>
              <a:ext uri="{FF2B5EF4-FFF2-40B4-BE49-F238E27FC236}">
                <a16:creationId xmlns:a16="http://schemas.microsoft.com/office/drawing/2014/main" id="{D761C244-0F94-9624-15F1-577DA501D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182" y="101632"/>
            <a:ext cx="4493636" cy="494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61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83597" y="373521"/>
            <a:ext cx="8376805" cy="1318238"/>
          </a:xfrm>
          <a:prstGeom prst="rect">
            <a:avLst/>
          </a:prstGeom>
          <a:noFill/>
          <a:ln>
            <a:noFill/>
          </a:ln>
        </p:spPr>
        <p:txBody>
          <a:bodyPr spcFirstLastPara="1" wrap="square" lIns="68575" tIns="34275" rIns="68575" bIns="34275" anchor="b" anchorCtr="0">
            <a:noAutofit/>
          </a:bodyPr>
          <a:lstStyle/>
          <a:p>
            <a:pPr algn="l" defTabSz="914126" eaLnBrk="1" fontAlgn="auto" hangingPunct="1">
              <a:spcBef>
                <a:spcPts val="0"/>
              </a:spcBef>
              <a:spcAft>
                <a:spcPts val="0"/>
              </a:spcAft>
              <a:defRPr/>
            </a:pPr>
            <a:r>
              <a:rPr lang="en-US" sz="2400" b="1" kern="0">
                <a:solidFill>
                  <a:srgbClr val="000000"/>
                </a:solidFill>
                <a:latin typeface="Montserrat" charset="0"/>
                <a:cs typeface="Montserrat" charset="0"/>
                <a:sym typeface="Lato Light"/>
              </a:rPr>
              <a:t>Nutrition: Calories in </a:t>
            </a:r>
            <a:br>
              <a:rPr lang="en-US" sz="2400" b="1" kern="0">
                <a:solidFill>
                  <a:srgbClr val="000000"/>
                </a:solidFill>
                <a:latin typeface="Montserrat" charset="0"/>
                <a:cs typeface="Montserrat" charset="0"/>
                <a:sym typeface="Lato Light"/>
              </a:rPr>
            </a:br>
            <a:r>
              <a:rPr lang="en-US" sz="2400" b="1" kern="0">
                <a:solidFill>
                  <a:srgbClr val="000000"/>
                </a:solidFill>
                <a:latin typeface="Montserrat" charset="0"/>
                <a:cs typeface="Montserrat" charset="0"/>
                <a:sym typeface="Lato Light"/>
              </a:rPr>
              <a:t>a Big Mac, Large Fry, </a:t>
            </a:r>
            <a:br>
              <a:rPr lang="en-US" sz="2400" b="1" kern="0">
                <a:solidFill>
                  <a:srgbClr val="000000"/>
                </a:solidFill>
                <a:latin typeface="Montserrat" charset="0"/>
                <a:cs typeface="Montserrat" charset="0"/>
                <a:sym typeface="Lato Light"/>
              </a:rPr>
            </a:br>
            <a:r>
              <a:rPr lang="en-US" sz="2400" b="1" kern="0">
                <a:solidFill>
                  <a:srgbClr val="000000"/>
                </a:solidFill>
                <a:latin typeface="Montserrat" charset="0"/>
                <a:cs typeface="Montserrat" charset="0"/>
                <a:sym typeface="Lato Light"/>
              </a:rPr>
              <a:t>and Large Coke</a:t>
            </a:r>
          </a:p>
        </p:txBody>
      </p:sp>
      <p:pic>
        <p:nvPicPr>
          <p:cNvPr id="5" name="Picture 4">
            <a:extLst>
              <a:ext uri="{FF2B5EF4-FFF2-40B4-BE49-F238E27FC236}">
                <a16:creationId xmlns:a16="http://schemas.microsoft.com/office/drawing/2014/main" id="{0FBD6873-6FD4-23B6-147F-9D8A238260D6}"/>
              </a:ext>
            </a:extLst>
          </p:cNvPr>
          <p:cNvPicPr>
            <a:picLocks noChangeAspect="1"/>
          </p:cNvPicPr>
          <p:nvPr/>
        </p:nvPicPr>
        <p:blipFill>
          <a:blip r:embed="rId3"/>
          <a:stretch>
            <a:fillRect/>
          </a:stretch>
        </p:blipFill>
        <p:spPr>
          <a:xfrm>
            <a:off x="5262631" y="295147"/>
            <a:ext cx="1944122" cy="4141941"/>
          </a:xfrm>
          <a:prstGeom prst="rect">
            <a:avLst/>
          </a:prstGeom>
        </p:spPr>
      </p:pic>
      <p:pic>
        <p:nvPicPr>
          <p:cNvPr id="7" name="Picture 6" descr="A sandwich and french fries on a table">
            <a:extLst>
              <a:ext uri="{FF2B5EF4-FFF2-40B4-BE49-F238E27FC236}">
                <a16:creationId xmlns:a16="http://schemas.microsoft.com/office/drawing/2014/main" id="{E3F7697A-CA0F-1770-72C7-A840656468E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6839" y="2041232"/>
            <a:ext cx="3266671" cy="2178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D4735E3-2F88-07B1-BA63-321DAE96C7A0}"/>
              </a:ext>
            </a:extLst>
          </p:cNvPr>
          <p:cNvSpPr txBox="1"/>
          <p:nvPr/>
        </p:nvSpPr>
        <p:spPr>
          <a:xfrm>
            <a:off x="614701" y="7261514"/>
            <a:ext cx="1705474" cy="507831"/>
          </a:xfrm>
          <a:prstGeom prst="rect">
            <a:avLst/>
          </a:prstGeom>
          <a:noFill/>
        </p:spPr>
        <p:txBody>
          <a:bodyPr wrap="square" rtlCol="0">
            <a:spAutoFit/>
          </a:bodyPr>
          <a:lstStyle/>
          <a:p>
            <a:r>
              <a:rPr lang="en-US" sz="900">
                <a:hlinkClick r:id="rId5" tooltip="https://foto.wuestenigel.com/traditional-middle-eastern-fast-food-shawarma/"/>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73736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Google Shape;290;p41">
            <a:extLst>
              <a:ext uri="{FF2B5EF4-FFF2-40B4-BE49-F238E27FC236}">
                <a16:creationId xmlns:a16="http://schemas.microsoft.com/office/drawing/2014/main" id="{139F2DE4-C53B-68E7-AB84-053449FBC7FC}"/>
              </a:ext>
            </a:extLst>
          </p:cNvPr>
          <p:cNvSpPr txBox="1">
            <a:spLocks/>
          </p:cNvSpPr>
          <p:nvPr/>
        </p:nvSpPr>
        <p:spPr>
          <a:xfrm>
            <a:off x="293224" y="46264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3200"/>
              <a:t>Diet &amp; Nutrition</a:t>
            </a:r>
          </a:p>
        </p:txBody>
      </p:sp>
      <p:pic>
        <p:nvPicPr>
          <p:cNvPr id="6" name="Picture 5">
            <a:extLst>
              <a:ext uri="{FF2B5EF4-FFF2-40B4-BE49-F238E27FC236}">
                <a16:creationId xmlns:a16="http://schemas.microsoft.com/office/drawing/2014/main" id="{62222A3A-6538-8929-69F3-49B75FDAA82E}"/>
              </a:ext>
            </a:extLst>
          </p:cNvPr>
          <p:cNvPicPr>
            <a:picLocks noChangeAspect="1"/>
          </p:cNvPicPr>
          <p:nvPr/>
        </p:nvPicPr>
        <p:blipFill>
          <a:blip r:embed="rId3"/>
          <a:stretch>
            <a:fillRect/>
          </a:stretch>
        </p:blipFill>
        <p:spPr>
          <a:xfrm>
            <a:off x="526271" y="1315713"/>
            <a:ext cx="3214294" cy="2295598"/>
          </a:xfrm>
          <a:prstGeom prst="rect">
            <a:avLst/>
          </a:prstGeom>
        </p:spPr>
      </p:pic>
      <p:pic>
        <p:nvPicPr>
          <p:cNvPr id="9" name="Picture 8">
            <a:extLst>
              <a:ext uri="{FF2B5EF4-FFF2-40B4-BE49-F238E27FC236}">
                <a16:creationId xmlns:a16="http://schemas.microsoft.com/office/drawing/2014/main" id="{416E25D7-C3B9-E0B3-6879-607614F563A0}"/>
              </a:ext>
            </a:extLst>
          </p:cNvPr>
          <p:cNvPicPr>
            <a:picLocks noChangeAspect="1"/>
          </p:cNvPicPr>
          <p:nvPr/>
        </p:nvPicPr>
        <p:blipFill>
          <a:blip r:embed="rId4"/>
          <a:stretch>
            <a:fillRect/>
          </a:stretch>
        </p:blipFill>
        <p:spPr>
          <a:xfrm>
            <a:off x="4782204" y="1315713"/>
            <a:ext cx="3532462" cy="2235962"/>
          </a:xfrm>
          <a:prstGeom prst="rect">
            <a:avLst/>
          </a:prstGeom>
        </p:spPr>
      </p:pic>
      <p:sp>
        <p:nvSpPr>
          <p:cNvPr id="11" name="Google Shape;290;p41">
            <a:extLst>
              <a:ext uri="{FF2B5EF4-FFF2-40B4-BE49-F238E27FC236}">
                <a16:creationId xmlns:a16="http://schemas.microsoft.com/office/drawing/2014/main" id="{FDD31979-35CA-8D0B-50EA-5A0C07382934}"/>
              </a:ext>
            </a:extLst>
          </p:cNvPr>
          <p:cNvSpPr txBox="1">
            <a:spLocks noGrp="1"/>
          </p:cNvSpPr>
          <p:nvPr>
            <p:ph type="title"/>
          </p:nvPr>
        </p:nvSpPr>
        <p:spPr>
          <a:xfrm>
            <a:off x="628650" y="4197983"/>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1600">
                <a:latin typeface="Montserrat Light" panose="00000400000000000000" pitchFamily="2" charset="0"/>
              </a:rPr>
              <a:t>Making good choices will result in weight loss and healthier habits</a:t>
            </a:r>
          </a:p>
        </p:txBody>
      </p:sp>
      <p:sp>
        <p:nvSpPr>
          <p:cNvPr id="12" name="Google Shape;290;p41">
            <a:extLst>
              <a:ext uri="{FF2B5EF4-FFF2-40B4-BE49-F238E27FC236}">
                <a16:creationId xmlns:a16="http://schemas.microsoft.com/office/drawing/2014/main" id="{2C8C4C57-B325-7F06-0BAB-0EDFDA7BE353}"/>
              </a:ext>
            </a:extLst>
          </p:cNvPr>
          <p:cNvSpPr txBox="1">
            <a:spLocks/>
          </p:cNvSpPr>
          <p:nvPr/>
        </p:nvSpPr>
        <p:spPr>
          <a:xfrm>
            <a:off x="686814" y="3637947"/>
            <a:ext cx="25543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1200"/>
              <a:t>Quarter Pounder, Large Fries, Coke </a:t>
            </a:r>
            <a:r>
              <a:rPr lang="en-US" sz="1200">
                <a:solidFill>
                  <a:srgbClr val="00B0F0"/>
                </a:solidFill>
              </a:rPr>
              <a:t>1320 Calories</a:t>
            </a:r>
            <a:endParaRPr lang="en-US" sz="1600">
              <a:solidFill>
                <a:srgbClr val="00B0F0"/>
              </a:solidFill>
            </a:endParaRPr>
          </a:p>
        </p:txBody>
      </p:sp>
      <p:sp>
        <p:nvSpPr>
          <p:cNvPr id="13" name="Google Shape;290;p41">
            <a:extLst>
              <a:ext uri="{FF2B5EF4-FFF2-40B4-BE49-F238E27FC236}">
                <a16:creationId xmlns:a16="http://schemas.microsoft.com/office/drawing/2014/main" id="{60A7D52E-C202-F420-A557-BE05C8850931}"/>
              </a:ext>
            </a:extLst>
          </p:cNvPr>
          <p:cNvSpPr txBox="1">
            <a:spLocks/>
          </p:cNvSpPr>
          <p:nvPr/>
        </p:nvSpPr>
        <p:spPr>
          <a:xfrm>
            <a:off x="5125027" y="3573856"/>
            <a:ext cx="25543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1200"/>
              <a:t>Turkey sandwich, 2 apples, &amp; Water </a:t>
            </a:r>
            <a:r>
              <a:rPr lang="en-US" sz="1200">
                <a:solidFill>
                  <a:srgbClr val="00B0F0"/>
                </a:solidFill>
              </a:rPr>
              <a:t>510 Calories</a:t>
            </a:r>
            <a:endParaRPr lang="en-US" sz="1600">
              <a:solidFill>
                <a:srgbClr val="00B0F0"/>
              </a:solidFill>
            </a:endParaRPr>
          </a:p>
        </p:txBody>
      </p:sp>
    </p:spTree>
    <p:extLst>
      <p:ext uri="{BB962C8B-B14F-4D97-AF65-F5344CB8AC3E}">
        <p14:creationId xmlns:p14="http://schemas.microsoft.com/office/powerpoint/2010/main" val="184195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Nutrition: Positive Options</a:t>
            </a:r>
            <a:endParaRPr/>
          </a:p>
        </p:txBody>
      </p:sp>
      <p:sp>
        <p:nvSpPr>
          <p:cNvPr id="291" name="Google Shape;291;p41"/>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254000" lvl="0" indent="-254000" algn="l" rtl="0">
              <a:lnSpc>
                <a:spcPct val="90000"/>
              </a:lnSpc>
              <a:spcBef>
                <a:spcPts val="0"/>
              </a:spcBef>
              <a:spcAft>
                <a:spcPts val="0"/>
              </a:spcAft>
              <a:buClr>
                <a:schemeClr val="dk2"/>
              </a:buClr>
              <a:buSzPts val="1800"/>
              <a:buFont typeface="Arial"/>
              <a:buChar char="•"/>
            </a:pPr>
            <a:r>
              <a:rPr lang="en-US"/>
              <a:t>Unsalted mixed nuts</a:t>
            </a:r>
          </a:p>
          <a:p>
            <a:pPr marL="254000" lvl="0" indent="-254000" algn="l" rtl="0">
              <a:lnSpc>
                <a:spcPct val="90000"/>
              </a:lnSpc>
              <a:spcBef>
                <a:spcPts val="0"/>
              </a:spcBef>
              <a:spcAft>
                <a:spcPts val="0"/>
              </a:spcAft>
              <a:buClr>
                <a:schemeClr val="dk2"/>
              </a:buClr>
              <a:buSzPts val="1800"/>
              <a:buFont typeface="Arial"/>
              <a:buChar char="•"/>
            </a:pPr>
            <a:r>
              <a:rPr lang="en-US"/>
              <a:t>Greek yogurt and berries</a:t>
            </a:r>
          </a:p>
          <a:p>
            <a:pPr marL="254000" lvl="0" indent="-254000" algn="l" rtl="0">
              <a:lnSpc>
                <a:spcPct val="90000"/>
              </a:lnSpc>
              <a:spcBef>
                <a:spcPts val="0"/>
              </a:spcBef>
              <a:spcAft>
                <a:spcPts val="0"/>
              </a:spcAft>
              <a:buClr>
                <a:schemeClr val="dk2"/>
              </a:buClr>
              <a:buSzPts val="1800"/>
              <a:buFont typeface="Arial"/>
              <a:buChar char="•"/>
            </a:pPr>
            <a:r>
              <a:rPr lang="en-US"/>
              <a:t>Apple slices with peanut butter</a:t>
            </a:r>
          </a:p>
          <a:p>
            <a:pPr marL="254000" lvl="0" indent="-254000" algn="l" rtl="0">
              <a:lnSpc>
                <a:spcPct val="90000"/>
              </a:lnSpc>
              <a:spcBef>
                <a:spcPts val="0"/>
              </a:spcBef>
              <a:spcAft>
                <a:spcPts val="0"/>
              </a:spcAft>
              <a:buClr>
                <a:schemeClr val="dk2"/>
              </a:buClr>
              <a:buSzPts val="1800"/>
              <a:buFont typeface="Arial"/>
              <a:buChar char="•"/>
            </a:pPr>
            <a:r>
              <a:rPr lang="en-US"/>
              <a:t>Cottage cheese with berries</a:t>
            </a:r>
          </a:p>
          <a:p>
            <a:pPr marL="254000" lvl="0" indent="-254000" algn="l" rtl="0">
              <a:lnSpc>
                <a:spcPct val="90000"/>
              </a:lnSpc>
              <a:spcBef>
                <a:spcPts val="0"/>
              </a:spcBef>
              <a:spcAft>
                <a:spcPts val="0"/>
              </a:spcAft>
              <a:buClr>
                <a:schemeClr val="dk2"/>
              </a:buClr>
              <a:buSzPts val="1800"/>
              <a:buFont typeface="Arial"/>
              <a:buChar char="•"/>
            </a:pPr>
            <a:r>
              <a:rPr lang="en-US"/>
              <a:t>Cucumber with hummus</a:t>
            </a:r>
          </a:p>
          <a:p>
            <a:pPr marL="254000" lvl="0" indent="-254000" algn="l" rtl="0">
              <a:lnSpc>
                <a:spcPct val="90000"/>
              </a:lnSpc>
              <a:spcBef>
                <a:spcPts val="0"/>
              </a:spcBef>
              <a:spcAft>
                <a:spcPts val="0"/>
              </a:spcAft>
              <a:buClr>
                <a:schemeClr val="dk2"/>
              </a:buClr>
              <a:buSzPts val="1800"/>
              <a:buFont typeface="Arial"/>
              <a:buChar char="•"/>
            </a:pPr>
            <a:r>
              <a:rPr lang="en-US"/>
              <a:t>A piece of fruit</a:t>
            </a:r>
          </a:p>
          <a:p>
            <a:pPr marL="254000" lvl="0" indent="-254000" algn="l" rtl="0">
              <a:lnSpc>
                <a:spcPct val="90000"/>
              </a:lnSpc>
              <a:spcBef>
                <a:spcPts val="0"/>
              </a:spcBef>
              <a:spcAft>
                <a:spcPts val="0"/>
              </a:spcAft>
              <a:buClr>
                <a:schemeClr val="dk2"/>
              </a:buClr>
              <a:buSzPts val="1800"/>
              <a:buFont typeface="Arial"/>
              <a:buChar char="•"/>
            </a:pPr>
            <a:r>
              <a:rPr lang="en-US"/>
              <a:t>Hard boiled eggs</a:t>
            </a:r>
          </a:p>
          <a:p>
            <a:pPr marL="254000" lvl="0" indent="-254000" algn="l" rtl="0">
              <a:lnSpc>
                <a:spcPct val="90000"/>
              </a:lnSpc>
              <a:spcBef>
                <a:spcPts val="0"/>
              </a:spcBef>
              <a:spcAft>
                <a:spcPts val="0"/>
              </a:spcAft>
              <a:buClr>
                <a:schemeClr val="dk2"/>
              </a:buClr>
              <a:buSzPts val="1800"/>
              <a:buFont typeface="Arial"/>
              <a:buChar char="•"/>
            </a:pPr>
            <a:r>
              <a:rPr lang="en-US"/>
              <a:t>Carrots with fat free ranch</a:t>
            </a:r>
          </a:p>
          <a:p>
            <a:pPr marL="254000" lvl="0" indent="-254000" algn="l" rtl="0">
              <a:lnSpc>
                <a:spcPct val="90000"/>
              </a:lnSpc>
              <a:spcBef>
                <a:spcPts val="0"/>
              </a:spcBef>
              <a:spcAft>
                <a:spcPts val="0"/>
              </a:spcAft>
              <a:buClr>
                <a:schemeClr val="dk2"/>
              </a:buClr>
              <a:buSzPts val="1800"/>
              <a:buFont typeface="Arial"/>
              <a:buChar char="•"/>
            </a:pPr>
            <a:r>
              <a:rPr lang="en-US"/>
              <a:t>Protein shake</a:t>
            </a:r>
          </a:p>
          <a:p>
            <a:pPr marL="254000" lvl="0" indent="-254000" algn="l" rtl="0">
              <a:lnSpc>
                <a:spcPct val="90000"/>
              </a:lnSpc>
              <a:spcBef>
                <a:spcPts val="0"/>
              </a:spcBef>
              <a:spcAft>
                <a:spcPts val="0"/>
              </a:spcAft>
              <a:buClr>
                <a:schemeClr val="dk2"/>
              </a:buClr>
              <a:buSzPts val="1800"/>
              <a:buFont typeface="Arial"/>
              <a:buChar char="•"/>
            </a:pPr>
            <a:r>
              <a:rPr lang="en-US"/>
              <a:t>Lean meats; chicken, beef, fish, turkey</a:t>
            </a:r>
          </a:p>
          <a:p>
            <a:pPr marL="254000" lvl="0" indent="-254000" algn="l" rtl="0">
              <a:lnSpc>
                <a:spcPct val="90000"/>
              </a:lnSpc>
              <a:spcBef>
                <a:spcPts val="0"/>
              </a:spcBef>
              <a:spcAft>
                <a:spcPts val="0"/>
              </a:spcAft>
              <a:buClr>
                <a:schemeClr val="dk2"/>
              </a:buClr>
              <a:buSzPts val="1800"/>
              <a:buFont typeface="Arial"/>
              <a:buChar char="•"/>
            </a:pPr>
            <a:endParaRPr lang="en-US"/>
          </a:p>
          <a:p>
            <a:pPr marL="254000" lvl="0" indent="-254000" algn="l" rtl="0">
              <a:lnSpc>
                <a:spcPct val="90000"/>
              </a:lnSpc>
              <a:spcBef>
                <a:spcPts val="0"/>
              </a:spcBef>
              <a:spcAft>
                <a:spcPts val="0"/>
              </a:spcAft>
              <a:buClr>
                <a:schemeClr val="dk2"/>
              </a:buClr>
              <a:buSzPts val="1800"/>
              <a:buFont typeface="Arial"/>
              <a:buChar char="•"/>
            </a:pPr>
            <a:r>
              <a:rPr lang="en-US"/>
              <a:t>Consider using a meal service during busy season</a:t>
            </a:r>
          </a:p>
        </p:txBody>
      </p:sp>
      <p:pic>
        <p:nvPicPr>
          <p:cNvPr id="3" name="Picture 2" descr="A bowl of raspberries and cream&#10;&#10;Description automatically generated">
            <a:extLst>
              <a:ext uri="{FF2B5EF4-FFF2-40B4-BE49-F238E27FC236}">
                <a16:creationId xmlns:a16="http://schemas.microsoft.com/office/drawing/2014/main" id="{A38AED26-437D-5731-16E4-BEC0C976EE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71177" y="1316478"/>
            <a:ext cx="3772823" cy="2510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ED32388-64FE-F850-727A-625131B46762}"/>
              </a:ext>
            </a:extLst>
          </p:cNvPr>
          <p:cNvSpPr txBox="1"/>
          <p:nvPr/>
        </p:nvSpPr>
        <p:spPr>
          <a:xfrm>
            <a:off x="707197" y="5143500"/>
            <a:ext cx="7729605" cy="230832"/>
          </a:xfrm>
          <a:prstGeom prst="rect">
            <a:avLst/>
          </a:prstGeom>
          <a:noFill/>
        </p:spPr>
        <p:txBody>
          <a:bodyPr wrap="square" rtlCol="0">
            <a:spAutoFit/>
          </a:bodyPr>
          <a:lstStyle/>
          <a:p>
            <a:r>
              <a:rPr lang="en-US" sz="900">
                <a:hlinkClick r:id="rId4" tooltip="https://www.freeimageslive.co.uk/free_stock_image/youghurt-raspberries-jpg"/>
              </a:rPr>
              <a:t>This Photo</a:t>
            </a:r>
            <a:r>
              <a:rPr lang="en-US" sz="900"/>
              <a:t> by Unknown Author is licensed under </a:t>
            </a:r>
            <a:r>
              <a:rPr lang="en-US" sz="900">
                <a:hlinkClick r:id="rId5" tooltip="https://creativecommons.org/licenses/by/3.0/"/>
              </a:rPr>
              <a:t>CC BY</a:t>
            </a:r>
            <a:endParaRPr lang="en-US"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Popular Snacks with High Calorie Count</a:t>
            </a:r>
            <a:endParaRPr sz="2800"/>
          </a:p>
        </p:txBody>
      </p:sp>
      <p:sp>
        <p:nvSpPr>
          <p:cNvPr id="291" name="Google Shape;291;p41"/>
          <p:cNvSpPr txBox="1">
            <a:spLocks noGrp="1"/>
          </p:cNvSpPr>
          <p:nvPr>
            <p:ph type="body" idx="1"/>
          </p:nvPr>
        </p:nvSpPr>
        <p:spPr>
          <a:xfrm>
            <a:off x="628650" y="1627822"/>
            <a:ext cx="7886700" cy="2931797"/>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Soda</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Ice cream</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Pizza</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Cookies and doughnuts</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French fries</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Potato chips</a:t>
            </a:r>
          </a:p>
          <a:p>
            <a:pPr marL="285750" lvl="0" indent="-285750" algn="l" rtl="0">
              <a:lnSpc>
                <a:spcPct val="90000"/>
              </a:lnSpc>
              <a:spcBef>
                <a:spcPts val="0"/>
              </a:spcBef>
              <a:spcAft>
                <a:spcPts val="0"/>
              </a:spcAft>
              <a:buClr>
                <a:schemeClr val="dk2"/>
              </a:buClr>
              <a:buSzPts val="1800"/>
              <a:buFont typeface="Arial" panose="020B0604020202020204" pitchFamily="34" charset="0"/>
              <a:buChar char="•"/>
            </a:pPr>
            <a:r>
              <a:rPr lang="en-US" dirty="0"/>
              <a:t>Candy</a:t>
            </a:r>
          </a:p>
        </p:txBody>
      </p:sp>
      <p:pic>
        <p:nvPicPr>
          <p:cNvPr id="8" name="Picture 7" descr="A group of people holding food&#10;&#10;Description automatically generated">
            <a:extLst>
              <a:ext uri="{FF2B5EF4-FFF2-40B4-BE49-F238E27FC236}">
                <a16:creationId xmlns:a16="http://schemas.microsoft.com/office/drawing/2014/main" id="{AD9DBAEF-75F6-8120-6E39-2870FEC13D0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65964" y="1257110"/>
            <a:ext cx="4073236" cy="2961243"/>
          </a:xfrm>
          <a:prstGeom prst="rect">
            <a:avLst/>
          </a:prstGeom>
        </p:spPr>
      </p:pic>
    </p:spTree>
    <p:extLst>
      <p:ext uri="{BB962C8B-B14F-4D97-AF65-F5344CB8AC3E}">
        <p14:creationId xmlns:p14="http://schemas.microsoft.com/office/powerpoint/2010/main" val="202773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Fast-Food Resturants that Serve Healthy Foods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837181" y="2806133"/>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Light" panose="00000400000000000000" pitchFamily="2" charset="0"/>
              </a:rPr>
              <a:t>Healthy options: grilled chicken nuggets, grilled market salad, and multi-grain breakfast oatmeal.</a:t>
            </a:r>
          </a:p>
        </p:txBody>
      </p:sp>
      <p:sp>
        <p:nvSpPr>
          <p:cNvPr id="11" name="Google Shape;290;p41">
            <a:extLst>
              <a:ext uri="{FF2B5EF4-FFF2-40B4-BE49-F238E27FC236}">
                <a16:creationId xmlns:a16="http://schemas.microsoft.com/office/drawing/2014/main" id="{0A84426B-C193-6667-0D3B-F8BF148D1437}"/>
              </a:ext>
            </a:extLst>
          </p:cNvPr>
          <p:cNvSpPr txBox="1">
            <a:spLocks/>
          </p:cNvSpPr>
          <p:nvPr/>
        </p:nvSpPr>
        <p:spPr>
          <a:xfrm>
            <a:off x="837181" y="153726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a:solidFill>
                  <a:srgbClr val="92D050"/>
                </a:solidFill>
              </a:rPr>
              <a:t>1</a:t>
            </a:r>
            <a:endParaRPr lang="en-US" sz="2800"/>
          </a:p>
        </p:txBody>
      </p:sp>
      <p:pic>
        <p:nvPicPr>
          <p:cNvPr id="16" name="Picture 15" descr="A red text on a black background&#10;&#10;Description automatically generated">
            <a:extLst>
              <a:ext uri="{FF2B5EF4-FFF2-40B4-BE49-F238E27FC236}">
                <a16:creationId xmlns:a16="http://schemas.microsoft.com/office/drawing/2014/main" id="{FC527697-EAF1-CC42-AA67-7454060FA7C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98304" y="1490929"/>
            <a:ext cx="2389755" cy="1080821"/>
          </a:xfrm>
          <a:prstGeom prst="rect">
            <a:avLst/>
          </a:prstGeom>
        </p:spPr>
      </p:pic>
    </p:spTree>
    <p:extLst>
      <p:ext uri="{BB962C8B-B14F-4D97-AF65-F5344CB8AC3E}">
        <p14:creationId xmlns:p14="http://schemas.microsoft.com/office/powerpoint/2010/main" val="3953714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Fast-Food Resturants that Serve Healthy Foods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837181" y="3110593"/>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latin typeface="Montserrat Light" panose="00000400000000000000" pitchFamily="2" charset="0"/>
              </a:rPr>
              <a:t>Healthy options: Several healthy salads made with chicken, vegetables and fruit</a:t>
            </a:r>
          </a:p>
        </p:txBody>
      </p:sp>
      <p:sp>
        <p:nvSpPr>
          <p:cNvPr id="11" name="Google Shape;290;p41">
            <a:extLst>
              <a:ext uri="{FF2B5EF4-FFF2-40B4-BE49-F238E27FC236}">
                <a16:creationId xmlns:a16="http://schemas.microsoft.com/office/drawing/2014/main" id="{0A84426B-C193-6667-0D3B-F8BF148D1437}"/>
              </a:ext>
            </a:extLst>
          </p:cNvPr>
          <p:cNvSpPr txBox="1">
            <a:spLocks/>
          </p:cNvSpPr>
          <p:nvPr/>
        </p:nvSpPr>
        <p:spPr>
          <a:xfrm>
            <a:off x="837181" y="153726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a:solidFill>
                  <a:srgbClr val="92D050"/>
                </a:solidFill>
              </a:rPr>
              <a:t>2</a:t>
            </a:r>
            <a:endParaRPr lang="en-US" sz="2800"/>
          </a:p>
        </p:txBody>
      </p:sp>
      <p:pic>
        <p:nvPicPr>
          <p:cNvPr id="3" name="Picture 2" descr="A red and yellow logo">
            <a:extLst>
              <a:ext uri="{FF2B5EF4-FFF2-40B4-BE49-F238E27FC236}">
                <a16:creationId xmlns:a16="http://schemas.microsoft.com/office/drawing/2014/main" id="{7B72B150-A329-4BB5-9272-6546B71A22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8101" y="1537268"/>
            <a:ext cx="1538069" cy="1167534"/>
          </a:xfrm>
          <a:prstGeom prst="rect">
            <a:avLst/>
          </a:prstGeom>
        </p:spPr>
      </p:pic>
    </p:spTree>
    <p:extLst>
      <p:ext uri="{BB962C8B-B14F-4D97-AF65-F5344CB8AC3E}">
        <p14:creationId xmlns:p14="http://schemas.microsoft.com/office/powerpoint/2010/main" val="247314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Fast-Food Resturants that Serve Healthy Foods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762753" y="3247500"/>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Light" panose="00000400000000000000" pitchFamily="2" charset="0"/>
              </a:rPr>
              <a:t>Healthy options: Steak, fish, seafood, salads, various appetizers</a:t>
            </a:r>
          </a:p>
        </p:txBody>
      </p:sp>
      <p:sp>
        <p:nvSpPr>
          <p:cNvPr id="11" name="Google Shape;290;p41">
            <a:extLst>
              <a:ext uri="{FF2B5EF4-FFF2-40B4-BE49-F238E27FC236}">
                <a16:creationId xmlns:a16="http://schemas.microsoft.com/office/drawing/2014/main" id="{0A84426B-C193-6667-0D3B-F8BF148D1437}"/>
              </a:ext>
            </a:extLst>
          </p:cNvPr>
          <p:cNvSpPr txBox="1">
            <a:spLocks/>
          </p:cNvSpPr>
          <p:nvPr/>
        </p:nvSpPr>
        <p:spPr>
          <a:xfrm>
            <a:off x="837181" y="153726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a:solidFill>
                  <a:srgbClr val="92D050"/>
                </a:solidFill>
              </a:rPr>
              <a:t>3</a:t>
            </a:r>
            <a:endParaRPr lang="en-US" sz="2800"/>
          </a:p>
        </p:txBody>
      </p:sp>
      <p:pic>
        <p:nvPicPr>
          <p:cNvPr id="4" name="Picture 3" descr="A black and gold text">
            <a:extLst>
              <a:ext uri="{FF2B5EF4-FFF2-40B4-BE49-F238E27FC236}">
                <a16:creationId xmlns:a16="http://schemas.microsoft.com/office/drawing/2014/main" id="{C6D89A7A-CDF1-50DB-E249-5A46E2ED13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0126" y="1702371"/>
            <a:ext cx="2578323" cy="1222017"/>
          </a:xfrm>
          <a:prstGeom prst="rect">
            <a:avLst/>
          </a:prstGeom>
        </p:spPr>
      </p:pic>
    </p:spTree>
    <p:extLst>
      <p:ext uri="{BB962C8B-B14F-4D97-AF65-F5344CB8AC3E}">
        <p14:creationId xmlns:p14="http://schemas.microsoft.com/office/powerpoint/2010/main" val="108984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Fast-Food Resturants that Serve Healthy Foods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837181" y="3387460"/>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latin typeface="Montserrat Light" panose="00000400000000000000" pitchFamily="2" charset="0"/>
              </a:rPr>
              <a:t>Healthy options: Whole-grain bread, plus plenty of vegetables</a:t>
            </a:r>
          </a:p>
        </p:txBody>
      </p:sp>
      <p:sp>
        <p:nvSpPr>
          <p:cNvPr id="11" name="Google Shape;290;p41">
            <a:extLst>
              <a:ext uri="{FF2B5EF4-FFF2-40B4-BE49-F238E27FC236}">
                <a16:creationId xmlns:a16="http://schemas.microsoft.com/office/drawing/2014/main" id="{0A84426B-C193-6667-0D3B-F8BF148D1437}"/>
              </a:ext>
            </a:extLst>
          </p:cNvPr>
          <p:cNvSpPr txBox="1">
            <a:spLocks/>
          </p:cNvSpPr>
          <p:nvPr/>
        </p:nvSpPr>
        <p:spPr>
          <a:xfrm>
            <a:off x="837181" y="153726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a:solidFill>
                  <a:srgbClr val="92D050"/>
                </a:solidFill>
              </a:rPr>
              <a:t>4 </a:t>
            </a:r>
            <a:endParaRPr lang="en-US" sz="2800"/>
          </a:p>
        </p:txBody>
      </p:sp>
      <p:pic>
        <p:nvPicPr>
          <p:cNvPr id="3" name="Picture 2" descr="A close up of a logo">
            <a:extLst>
              <a:ext uri="{FF2B5EF4-FFF2-40B4-BE49-F238E27FC236}">
                <a16:creationId xmlns:a16="http://schemas.microsoft.com/office/drawing/2014/main" id="{0EEFC813-341E-9A82-DA51-CE9974E0AA1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05593" y="1633635"/>
            <a:ext cx="3023812" cy="1417412"/>
          </a:xfrm>
          <a:prstGeom prst="rect">
            <a:avLst/>
          </a:prstGeom>
        </p:spPr>
      </p:pic>
    </p:spTree>
    <p:extLst>
      <p:ext uri="{BB962C8B-B14F-4D97-AF65-F5344CB8AC3E}">
        <p14:creationId xmlns:p14="http://schemas.microsoft.com/office/powerpoint/2010/main" val="36212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Fast-Food Resturants that Serve Healthy Foods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822313" y="3219241"/>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latin typeface="Montserrat Light" panose="00000400000000000000" pitchFamily="2" charset="0"/>
              </a:rPr>
              <a:t>Healthy options: Variety of healthy soups and salads</a:t>
            </a:r>
          </a:p>
          <a:p>
            <a:endParaRPr lang="en-US" sz="2000" dirty="0"/>
          </a:p>
        </p:txBody>
      </p:sp>
      <p:sp>
        <p:nvSpPr>
          <p:cNvPr id="11" name="Google Shape;290;p41">
            <a:extLst>
              <a:ext uri="{FF2B5EF4-FFF2-40B4-BE49-F238E27FC236}">
                <a16:creationId xmlns:a16="http://schemas.microsoft.com/office/drawing/2014/main" id="{0A84426B-C193-6667-0D3B-F8BF148D1437}"/>
              </a:ext>
            </a:extLst>
          </p:cNvPr>
          <p:cNvSpPr txBox="1">
            <a:spLocks/>
          </p:cNvSpPr>
          <p:nvPr/>
        </p:nvSpPr>
        <p:spPr>
          <a:xfrm>
            <a:off x="822313" y="1768211"/>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dirty="0">
                <a:solidFill>
                  <a:srgbClr val="92D050"/>
                </a:solidFill>
              </a:rPr>
              <a:t>5 </a:t>
            </a:r>
            <a:endParaRPr lang="en-US" sz="2800" dirty="0"/>
          </a:p>
        </p:txBody>
      </p:sp>
      <p:pic>
        <p:nvPicPr>
          <p:cNvPr id="4" name="Picture 3" descr="A logo of a bread company&#10;&#10;Description automatically generated">
            <a:extLst>
              <a:ext uri="{FF2B5EF4-FFF2-40B4-BE49-F238E27FC236}">
                <a16:creationId xmlns:a16="http://schemas.microsoft.com/office/drawing/2014/main" id="{9B3388C0-E79E-1CA8-7920-B7085407EF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61486" y="1694985"/>
            <a:ext cx="1789546" cy="1213252"/>
          </a:xfrm>
          <a:prstGeom prst="rect">
            <a:avLst/>
          </a:prstGeom>
        </p:spPr>
      </p:pic>
    </p:spTree>
    <p:extLst>
      <p:ext uri="{BB962C8B-B14F-4D97-AF65-F5344CB8AC3E}">
        <p14:creationId xmlns:p14="http://schemas.microsoft.com/office/powerpoint/2010/main" val="254455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5FD792-516D-9417-26B1-53DB57F02477}"/>
            </a:ext>
          </a:extLst>
        </p:cNvPr>
        <p:cNvGrpSpPr/>
        <p:nvPr/>
      </p:nvGrpSpPr>
      <p:grpSpPr>
        <a:xfrm>
          <a:off x="0" y="0"/>
          <a:ext cx="0" cy="0"/>
          <a:chOff x="0" y="0"/>
          <a:chExt cx="0" cy="0"/>
        </a:xfrm>
      </p:grpSpPr>
      <p:pic>
        <p:nvPicPr>
          <p:cNvPr id="167" name="Google Shape;167;p29" descr="A city with many tall buildings&#10;&#10;Description automatically generated">
            <a:extLst>
              <a:ext uri="{FF2B5EF4-FFF2-40B4-BE49-F238E27FC236}">
                <a16:creationId xmlns:a16="http://schemas.microsoft.com/office/drawing/2014/main" id="{0B4443B0-7E24-54A7-6D31-3942907D8B86}"/>
              </a:ext>
            </a:extLst>
          </p:cNvPr>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a:extLst>
              <a:ext uri="{FF2B5EF4-FFF2-40B4-BE49-F238E27FC236}">
                <a16:creationId xmlns:a16="http://schemas.microsoft.com/office/drawing/2014/main" id="{E3FFAEE2-8C7D-9303-F6A2-182F6FCBA9F6}"/>
              </a:ext>
            </a:extLst>
          </p:cNvPr>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169" name="Google Shape;169;p29">
            <a:extLst>
              <a:ext uri="{FF2B5EF4-FFF2-40B4-BE49-F238E27FC236}">
                <a16:creationId xmlns:a16="http://schemas.microsoft.com/office/drawing/2014/main" id="{BED36EB9-39E2-D4E7-8B15-79077C16D879}"/>
              </a:ext>
            </a:extLst>
          </p:cNvPr>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3200">
                <a:solidFill>
                  <a:schemeClr val="lt1"/>
                </a:solidFill>
              </a:rPr>
              <a:t>Self-care &amp; </a:t>
            </a:r>
            <a:br>
              <a:rPr lang="en" sz="3200">
                <a:solidFill>
                  <a:schemeClr val="lt1"/>
                </a:solidFill>
              </a:rPr>
            </a:br>
            <a:r>
              <a:rPr lang="en" sz="3200">
                <a:solidFill>
                  <a:schemeClr val="lt1"/>
                </a:solidFill>
              </a:rPr>
              <a:t>Energy Management</a:t>
            </a:r>
            <a:endParaRPr sz="3200"/>
          </a:p>
        </p:txBody>
      </p:sp>
      <p:sp>
        <p:nvSpPr>
          <p:cNvPr id="170" name="Google Shape;170;p29">
            <a:extLst>
              <a:ext uri="{FF2B5EF4-FFF2-40B4-BE49-F238E27FC236}">
                <a16:creationId xmlns:a16="http://schemas.microsoft.com/office/drawing/2014/main" id="{4D9E8658-9AA2-7E1D-92C5-1B8D376E20A8}"/>
              </a:ext>
            </a:extLst>
          </p:cNvPr>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1" name="Google Shape;171;p29">
            <a:extLst>
              <a:ext uri="{FF2B5EF4-FFF2-40B4-BE49-F238E27FC236}">
                <a16:creationId xmlns:a16="http://schemas.microsoft.com/office/drawing/2014/main" id="{E66A07AC-DB78-DFE3-DBB5-EEC7A1B7AC82}"/>
              </a:ext>
            </a:extLst>
          </p:cNvPr>
          <p:cNvGrpSpPr/>
          <p:nvPr/>
        </p:nvGrpSpPr>
        <p:grpSpPr>
          <a:xfrm>
            <a:off x="1952625" y="3549254"/>
            <a:ext cx="5238750" cy="535781"/>
            <a:chOff x="3035300" y="4275139"/>
            <a:chExt cx="6985000" cy="714374"/>
          </a:xfrm>
        </p:grpSpPr>
        <p:grpSp>
          <p:nvGrpSpPr>
            <p:cNvPr id="172" name="Google Shape;172;p29">
              <a:extLst>
                <a:ext uri="{FF2B5EF4-FFF2-40B4-BE49-F238E27FC236}">
                  <a16:creationId xmlns:a16="http://schemas.microsoft.com/office/drawing/2014/main" id="{51DDB04E-ED19-1279-F6CF-C0BA3F556D37}"/>
                </a:ext>
              </a:extLst>
            </p:cNvPr>
            <p:cNvGrpSpPr/>
            <p:nvPr/>
          </p:nvGrpSpPr>
          <p:grpSpPr>
            <a:xfrm>
              <a:off x="3035300" y="4275139"/>
              <a:ext cx="3060700" cy="714374"/>
              <a:chOff x="2762250" y="4275139"/>
              <a:chExt cx="3060700" cy="714374"/>
            </a:xfrm>
          </p:grpSpPr>
          <p:sp>
            <p:nvSpPr>
              <p:cNvPr id="173" name="Google Shape;173;p29">
                <a:extLst>
                  <a:ext uri="{FF2B5EF4-FFF2-40B4-BE49-F238E27FC236}">
                    <a16:creationId xmlns:a16="http://schemas.microsoft.com/office/drawing/2014/main" id="{1F4DDE87-3F9C-433D-C07D-A2424AEA576E}"/>
                  </a:ext>
                </a:extLst>
              </p:cNvPr>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174" name="Google Shape;174;p29">
                <a:extLst>
                  <a:ext uri="{FF2B5EF4-FFF2-40B4-BE49-F238E27FC236}">
                    <a16:creationId xmlns:a16="http://schemas.microsoft.com/office/drawing/2014/main" id="{853128AB-E605-D8B0-CCE7-3D4D72AC156F}"/>
                  </a:ext>
                </a:extLst>
              </p:cNvPr>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AF8FC"/>
                    </a:solidFill>
                    <a:effectLst/>
                    <a:uLnTx/>
                    <a:uFillTx/>
                    <a:latin typeface="Montserrat Light"/>
                    <a:ea typeface="Montserrat Light"/>
                    <a:cs typeface="Montserrat Light"/>
                    <a:sym typeface="Montserrat Light"/>
                  </a:rPr>
                  <a:t>May 2025</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5" name="Google Shape;175;p29">
              <a:extLst>
                <a:ext uri="{FF2B5EF4-FFF2-40B4-BE49-F238E27FC236}">
                  <a16:creationId xmlns:a16="http://schemas.microsoft.com/office/drawing/2014/main" id="{8CAD39A5-9E61-D47B-A840-1D8355F42322}"/>
                </a:ext>
              </a:extLst>
            </p:cNvPr>
            <p:cNvGrpSpPr/>
            <p:nvPr/>
          </p:nvGrpSpPr>
          <p:grpSpPr>
            <a:xfrm>
              <a:off x="6959600" y="4275139"/>
              <a:ext cx="3060700" cy="714374"/>
              <a:chOff x="6527800" y="4275139"/>
              <a:chExt cx="3060700" cy="714374"/>
            </a:xfrm>
          </p:grpSpPr>
          <p:sp>
            <p:nvSpPr>
              <p:cNvPr id="176" name="Google Shape;176;p29">
                <a:extLst>
                  <a:ext uri="{FF2B5EF4-FFF2-40B4-BE49-F238E27FC236}">
                    <a16:creationId xmlns:a16="http://schemas.microsoft.com/office/drawing/2014/main" id="{D8BFDD20-2A55-E5B1-A4D5-D73D3FD98136}"/>
                  </a:ext>
                </a:extLst>
              </p:cNvPr>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177" name="Google Shape;177;p29">
                <a:extLst>
                  <a:ext uri="{FF2B5EF4-FFF2-40B4-BE49-F238E27FC236}">
                    <a16:creationId xmlns:a16="http://schemas.microsoft.com/office/drawing/2014/main" id="{CEEE1A37-533C-A366-6C40-A35AEE9A8113}"/>
                  </a:ext>
                </a:extLst>
              </p:cNvPr>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AF8FC"/>
                    </a:solidFill>
                    <a:effectLst/>
                    <a:uLnTx/>
                    <a:uFillTx/>
                    <a:latin typeface="Montserrat Light"/>
                    <a:ea typeface="Montserrat Light"/>
                    <a:cs typeface="Montserrat Light"/>
                    <a:sym typeface="Montserrat Light"/>
                  </a:rPr>
                  <a:t>Matt Terlop</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8" name="Google Shape;178;p29" descr="A logo with white text&#10;&#10;Description automatically generated">
            <a:extLst>
              <a:ext uri="{FF2B5EF4-FFF2-40B4-BE49-F238E27FC236}">
                <a16:creationId xmlns:a16="http://schemas.microsoft.com/office/drawing/2014/main" id="{2AD4D1A0-1613-0395-B85E-23E2B2CE001E}"/>
              </a:ext>
            </a:extLst>
          </p:cNvPr>
          <p:cNvPicPr preferRelativeResize="0"/>
          <p:nvPr/>
        </p:nvPicPr>
        <p:blipFill rotWithShape="1">
          <a:blip r:embed="rId4">
            <a:alphaModFix/>
          </a:blip>
          <a:srcRect/>
          <a:stretch/>
        </p:blipFill>
        <p:spPr>
          <a:xfrm>
            <a:off x="3777178" y="1055282"/>
            <a:ext cx="1589645" cy="651857"/>
          </a:xfrm>
          <a:prstGeom prst="rect">
            <a:avLst/>
          </a:prstGeom>
          <a:noFill/>
          <a:ln>
            <a:noFill/>
          </a:ln>
        </p:spPr>
      </p:pic>
      <p:sp>
        <p:nvSpPr>
          <p:cNvPr id="179" name="Google Shape;179;p29">
            <a:extLst>
              <a:ext uri="{FF2B5EF4-FFF2-40B4-BE49-F238E27FC236}">
                <a16:creationId xmlns:a16="http://schemas.microsoft.com/office/drawing/2014/main" id="{EA8883BC-01FD-9DC6-5606-1FD5FDD3E4A1}"/>
              </a:ext>
            </a:extLst>
          </p:cNvPr>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757575"/>
                </a:solidFill>
                <a:effectLst/>
                <a:uLnTx/>
                <a:uFillTx/>
                <a:latin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900" b="0" i="0" u="none" strike="noStrike" kern="0" cap="none" spc="0" normalizeH="0" baseline="0" noProof="0">
              <a:ln>
                <a:noFill/>
              </a:ln>
              <a:solidFill>
                <a:srgbClr val="757575"/>
              </a:solidFill>
              <a:effectLst/>
              <a:uLnTx/>
              <a:uFillTx/>
              <a:latin typeface="Montserrat"/>
              <a:sym typeface="Montserrat"/>
            </a:endParaRPr>
          </a:p>
        </p:txBody>
      </p:sp>
    </p:spTree>
    <p:extLst>
      <p:ext uri="{BB962C8B-B14F-4D97-AF65-F5344CB8AC3E}">
        <p14:creationId xmlns:p14="http://schemas.microsoft.com/office/powerpoint/2010/main" val="291039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90;p41">
            <a:extLst>
              <a:ext uri="{FF2B5EF4-FFF2-40B4-BE49-F238E27FC236}">
                <a16:creationId xmlns:a16="http://schemas.microsoft.com/office/drawing/2014/main" id="{82408E5D-7FFA-F5FC-81AD-BBCD353F5CB2}"/>
              </a:ext>
            </a:extLst>
          </p:cNvPr>
          <p:cNvSpPr txBox="1">
            <a:spLocks noGrp="1"/>
          </p:cNvSpPr>
          <p:nvPr>
            <p:ph type="title"/>
          </p:nvPr>
        </p:nvSpPr>
        <p:spPr>
          <a:xfrm>
            <a:off x="462606"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Diet &amp; Nutrition</a:t>
            </a:r>
            <a:endParaRPr sz="2800"/>
          </a:p>
        </p:txBody>
      </p:sp>
      <p:sp>
        <p:nvSpPr>
          <p:cNvPr id="3" name="Google Shape;290;p41">
            <a:extLst>
              <a:ext uri="{FF2B5EF4-FFF2-40B4-BE49-F238E27FC236}">
                <a16:creationId xmlns:a16="http://schemas.microsoft.com/office/drawing/2014/main" id="{0AEB2B0E-1882-4A9A-3DCE-05AC225103C1}"/>
              </a:ext>
            </a:extLst>
          </p:cNvPr>
          <p:cNvSpPr txBox="1">
            <a:spLocks/>
          </p:cNvSpPr>
          <p:nvPr/>
        </p:nvSpPr>
        <p:spPr>
          <a:xfrm>
            <a:off x="462606" y="1279953"/>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2800"/>
              <a:t>Everyone knows what the right choices are…</a:t>
            </a:r>
          </a:p>
        </p:txBody>
      </p:sp>
      <p:sp>
        <p:nvSpPr>
          <p:cNvPr id="4" name="Google Shape;290;p41">
            <a:extLst>
              <a:ext uri="{FF2B5EF4-FFF2-40B4-BE49-F238E27FC236}">
                <a16:creationId xmlns:a16="http://schemas.microsoft.com/office/drawing/2014/main" id="{66EC428B-890D-F139-DD0F-DD0352377779}"/>
              </a:ext>
            </a:extLst>
          </p:cNvPr>
          <p:cNvSpPr txBox="1">
            <a:spLocks/>
          </p:cNvSpPr>
          <p:nvPr/>
        </p:nvSpPr>
        <p:spPr>
          <a:xfrm>
            <a:off x="545205" y="2796748"/>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2800">
                <a:solidFill>
                  <a:srgbClr val="00B0F0"/>
                </a:solidFill>
              </a:rPr>
              <a:t>…cultivate the discipline to make those choices.</a:t>
            </a:r>
          </a:p>
        </p:txBody>
      </p:sp>
    </p:spTree>
    <p:extLst>
      <p:ext uri="{BB962C8B-B14F-4D97-AF65-F5344CB8AC3E}">
        <p14:creationId xmlns:p14="http://schemas.microsoft.com/office/powerpoint/2010/main" val="235187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Nutrition: The Bottom Line</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624098" y="3204898"/>
            <a:ext cx="8091604"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dirty="0"/>
              <a:t>People gain weight because they eat more calories than they burn.</a:t>
            </a:r>
          </a:p>
          <a:p>
            <a:endParaRPr lang="en-US" sz="2000" dirty="0"/>
          </a:p>
        </p:txBody>
      </p:sp>
      <p:sp>
        <p:nvSpPr>
          <p:cNvPr id="2" name="Google Shape;290;p41">
            <a:extLst>
              <a:ext uri="{FF2B5EF4-FFF2-40B4-BE49-F238E27FC236}">
                <a16:creationId xmlns:a16="http://schemas.microsoft.com/office/drawing/2014/main" id="{5BF32DCC-217D-7616-823E-4F8EC38CACC2}"/>
              </a:ext>
            </a:extLst>
          </p:cNvPr>
          <p:cNvSpPr txBox="1">
            <a:spLocks/>
          </p:cNvSpPr>
          <p:nvPr/>
        </p:nvSpPr>
        <p:spPr>
          <a:xfrm>
            <a:off x="624098" y="3630344"/>
            <a:ext cx="7886699" cy="366076"/>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dirty="0">
                <a:latin typeface="Montserrat Light" panose="00000400000000000000" pitchFamily="2" charset="0"/>
              </a:rPr>
              <a:t>It should be noted that no single food on this list will make you fat if you enjoy it occasionally as part of a </a:t>
            </a:r>
            <a:r>
              <a:rPr lang="en-US" sz="1400" dirty="0">
                <a:solidFill>
                  <a:srgbClr val="00B0F0"/>
                </a:solidFill>
                <a:latin typeface="Montserrat Light" panose="00000400000000000000" pitchFamily="2" charset="0"/>
              </a:rPr>
              <a:t>balanced diet. </a:t>
            </a:r>
            <a:r>
              <a:rPr lang="en-US" sz="1400" dirty="0">
                <a:latin typeface="Montserrat Light" panose="00000400000000000000" pitchFamily="2" charset="0"/>
              </a:rPr>
              <a:t>However regular and excessive consumption of these foods will likely make you gain weight over time</a:t>
            </a:r>
          </a:p>
          <a:p>
            <a:endParaRPr lang="en-US" sz="2000" dirty="0"/>
          </a:p>
        </p:txBody>
      </p:sp>
      <p:pic>
        <p:nvPicPr>
          <p:cNvPr id="5" name="Picture 4">
            <a:extLst>
              <a:ext uri="{FF2B5EF4-FFF2-40B4-BE49-F238E27FC236}">
                <a16:creationId xmlns:a16="http://schemas.microsoft.com/office/drawing/2014/main" id="{E80D85DB-EE40-828B-16A9-2A25E3C223E1}"/>
              </a:ext>
            </a:extLst>
          </p:cNvPr>
          <p:cNvPicPr>
            <a:picLocks noChangeAspect="1"/>
          </p:cNvPicPr>
          <p:nvPr/>
        </p:nvPicPr>
        <p:blipFill>
          <a:blip r:embed="rId3"/>
          <a:stretch>
            <a:fillRect/>
          </a:stretch>
        </p:blipFill>
        <p:spPr>
          <a:xfrm>
            <a:off x="3481278" y="1481399"/>
            <a:ext cx="1975275" cy="1975275"/>
          </a:xfrm>
          <a:prstGeom prst="rect">
            <a:avLst/>
          </a:prstGeom>
        </p:spPr>
      </p:pic>
      <p:pic>
        <p:nvPicPr>
          <p:cNvPr id="6" name="Picture 5">
            <a:extLst>
              <a:ext uri="{FF2B5EF4-FFF2-40B4-BE49-F238E27FC236}">
                <a16:creationId xmlns:a16="http://schemas.microsoft.com/office/drawing/2014/main" id="{B82215FA-B536-4C1A-B344-49442D06AB12}"/>
              </a:ext>
            </a:extLst>
          </p:cNvPr>
          <p:cNvPicPr>
            <a:picLocks noChangeAspect="1"/>
          </p:cNvPicPr>
          <p:nvPr/>
        </p:nvPicPr>
        <p:blipFill>
          <a:blip r:embed="rId4"/>
          <a:stretch>
            <a:fillRect/>
          </a:stretch>
        </p:blipFill>
        <p:spPr>
          <a:xfrm>
            <a:off x="5145467" y="1490681"/>
            <a:ext cx="1547863" cy="362460"/>
          </a:xfrm>
          <a:prstGeom prst="rect">
            <a:avLst/>
          </a:prstGeom>
        </p:spPr>
      </p:pic>
      <p:pic>
        <p:nvPicPr>
          <p:cNvPr id="7" name="Picture 6">
            <a:extLst>
              <a:ext uri="{FF2B5EF4-FFF2-40B4-BE49-F238E27FC236}">
                <a16:creationId xmlns:a16="http://schemas.microsoft.com/office/drawing/2014/main" id="{42A250A3-6798-0A82-2367-FC5ADBC14105}"/>
              </a:ext>
            </a:extLst>
          </p:cNvPr>
          <p:cNvPicPr>
            <a:picLocks noChangeAspect="1"/>
          </p:cNvPicPr>
          <p:nvPr/>
        </p:nvPicPr>
        <p:blipFill>
          <a:blip r:embed="rId5"/>
          <a:stretch>
            <a:fillRect/>
          </a:stretch>
        </p:blipFill>
        <p:spPr>
          <a:xfrm>
            <a:off x="1823694" y="1853141"/>
            <a:ext cx="1343693" cy="357868"/>
          </a:xfrm>
          <a:prstGeom prst="rect">
            <a:avLst/>
          </a:prstGeom>
        </p:spPr>
      </p:pic>
      <p:pic>
        <p:nvPicPr>
          <p:cNvPr id="8" name="Picture 7">
            <a:extLst>
              <a:ext uri="{FF2B5EF4-FFF2-40B4-BE49-F238E27FC236}">
                <a16:creationId xmlns:a16="http://schemas.microsoft.com/office/drawing/2014/main" id="{23F706B2-89D6-A87A-516F-F03C961C36EF}"/>
              </a:ext>
            </a:extLst>
          </p:cNvPr>
          <p:cNvPicPr>
            <a:picLocks noChangeAspect="1"/>
          </p:cNvPicPr>
          <p:nvPr/>
        </p:nvPicPr>
        <p:blipFill>
          <a:blip r:embed="rId6"/>
          <a:stretch>
            <a:fillRect/>
          </a:stretch>
        </p:blipFill>
        <p:spPr>
          <a:xfrm>
            <a:off x="3279829" y="1722146"/>
            <a:ext cx="512534" cy="512534"/>
          </a:xfrm>
          <a:prstGeom prst="rect">
            <a:avLst/>
          </a:prstGeom>
        </p:spPr>
      </p:pic>
      <p:pic>
        <p:nvPicPr>
          <p:cNvPr id="9" name="Picture 8">
            <a:extLst>
              <a:ext uri="{FF2B5EF4-FFF2-40B4-BE49-F238E27FC236}">
                <a16:creationId xmlns:a16="http://schemas.microsoft.com/office/drawing/2014/main" id="{909E44B5-9F9A-A4AF-A60A-7931E237AB1C}"/>
              </a:ext>
            </a:extLst>
          </p:cNvPr>
          <p:cNvPicPr>
            <a:picLocks noChangeAspect="1"/>
          </p:cNvPicPr>
          <p:nvPr/>
        </p:nvPicPr>
        <p:blipFill>
          <a:blip r:embed="rId7"/>
          <a:stretch>
            <a:fillRect/>
          </a:stretch>
        </p:blipFill>
        <p:spPr>
          <a:xfrm>
            <a:off x="4612067" y="1319741"/>
            <a:ext cx="533401" cy="533401"/>
          </a:xfrm>
          <a:prstGeom prst="rect">
            <a:avLst/>
          </a:prstGeom>
        </p:spPr>
      </p:pic>
    </p:spTree>
    <p:extLst>
      <p:ext uri="{BB962C8B-B14F-4D97-AF65-F5344CB8AC3E}">
        <p14:creationId xmlns:p14="http://schemas.microsoft.com/office/powerpoint/2010/main" val="2469822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09673" y="534622"/>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300"/>
              <a:buFont typeface="Montserrat ExtraBold"/>
              <a:buNone/>
            </a:pPr>
            <a:r>
              <a:rPr lang="en" sz="2800"/>
              <a:t>Nutrition Tips to Help You Lose Weight</a:t>
            </a:r>
            <a:endParaRPr sz="2800"/>
          </a:p>
        </p:txBody>
      </p:sp>
      <p:sp>
        <p:nvSpPr>
          <p:cNvPr id="2" name="Google Shape;232;p36">
            <a:extLst>
              <a:ext uri="{FF2B5EF4-FFF2-40B4-BE49-F238E27FC236}">
                <a16:creationId xmlns:a16="http://schemas.microsoft.com/office/drawing/2014/main" id="{9326F287-6494-808F-04AC-A80FA2FE8691}"/>
              </a:ext>
            </a:extLst>
          </p:cNvPr>
          <p:cNvSpPr txBox="1">
            <a:spLocks/>
          </p:cNvSpPr>
          <p:nvPr/>
        </p:nvSpPr>
        <p:spPr>
          <a:xfrm>
            <a:off x="412455" y="1261454"/>
            <a:ext cx="2933257"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a:t>Don’t Skip Breakfast</a:t>
            </a:r>
          </a:p>
          <a:p>
            <a:endParaRPr lang="en-US" sz="1400"/>
          </a:p>
          <a:p>
            <a:r>
              <a:rPr lang="en-US" sz="1400"/>
              <a:t>Eat regular meals</a:t>
            </a:r>
          </a:p>
          <a:p>
            <a:endParaRPr lang="en-US" sz="1400"/>
          </a:p>
          <a:p>
            <a:r>
              <a:rPr lang="en-US" sz="1400"/>
              <a:t>Eat plenty of fruits and Vegetables</a:t>
            </a:r>
          </a:p>
          <a:p>
            <a:endParaRPr lang="en-US" sz="1400"/>
          </a:p>
          <a:p>
            <a:r>
              <a:rPr lang="en-US" sz="1400"/>
              <a:t>Get more active</a:t>
            </a:r>
          </a:p>
          <a:p>
            <a:endParaRPr lang="en-US" sz="1400"/>
          </a:p>
          <a:p>
            <a:r>
              <a:rPr lang="en-US" sz="1400"/>
              <a:t>Drink plenty of water</a:t>
            </a:r>
          </a:p>
          <a:p>
            <a:endParaRPr lang="en-US" sz="1400"/>
          </a:p>
          <a:p>
            <a:r>
              <a:rPr lang="en-US" sz="1400"/>
              <a:t>Eat high fiber foods</a:t>
            </a:r>
          </a:p>
          <a:p>
            <a:endParaRPr lang="en-US" sz="1200"/>
          </a:p>
          <a:p>
            <a:endParaRPr lang="en-US" sz="1200"/>
          </a:p>
          <a:p>
            <a:endParaRPr lang="en-US" sz="1200"/>
          </a:p>
          <a:p>
            <a:endParaRPr lang="en-US" sz="1200"/>
          </a:p>
        </p:txBody>
      </p:sp>
      <p:sp>
        <p:nvSpPr>
          <p:cNvPr id="3" name="Google Shape;232;p36">
            <a:extLst>
              <a:ext uri="{FF2B5EF4-FFF2-40B4-BE49-F238E27FC236}">
                <a16:creationId xmlns:a16="http://schemas.microsoft.com/office/drawing/2014/main" id="{6698F952-FBEF-37F5-8073-1E4DD8459C5E}"/>
              </a:ext>
            </a:extLst>
          </p:cNvPr>
          <p:cNvSpPr txBox="1">
            <a:spLocks/>
          </p:cNvSpPr>
          <p:nvPr/>
        </p:nvSpPr>
        <p:spPr>
          <a:xfrm>
            <a:off x="3105371" y="1369549"/>
            <a:ext cx="2933257" cy="99646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400"/>
              <a:t>Read food Labels</a:t>
            </a:r>
          </a:p>
          <a:p>
            <a:endParaRPr lang="en-US" sz="1400"/>
          </a:p>
          <a:p>
            <a:r>
              <a:rPr lang="en-US" sz="1400"/>
              <a:t>Use a smaller plate</a:t>
            </a:r>
          </a:p>
          <a:p>
            <a:endParaRPr lang="en-US" sz="1400"/>
          </a:p>
          <a:p>
            <a:r>
              <a:rPr lang="en-US" sz="1400"/>
              <a:t>Do not ban foods</a:t>
            </a:r>
          </a:p>
          <a:p>
            <a:endParaRPr lang="en-US" sz="1400"/>
          </a:p>
          <a:p>
            <a:r>
              <a:rPr lang="en-US" sz="1400"/>
              <a:t>Do not stock junk foods</a:t>
            </a:r>
          </a:p>
          <a:p>
            <a:endParaRPr lang="en-US" sz="1400"/>
          </a:p>
          <a:p>
            <a:r>
              <a:rPr lang="en-US" sz="1400"/>
              <a:t>Cut down on alcohol</a:t>
            </a:r>
          </a:p>
          <a:p>
            <a:endParaRPr lang="en-US" sz="1400"/>
          </a:p>
          <a:p>
            <a:r>
              <a:rPr lang="en-US" sz="1400"/>
              <a:t>Plan your meals</a:t>
            </a:r>
          </a:p>
          <a:p>
            <a:endParaRPr lang="en-US" sz="1200"/>
          </a:p>
          <a:p>
            <a:endParaRPr lang="en-US"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Exercise Methods</a:t>
            </a:r>
            <a:endParaRPr sz="2800"/>
          </a:p>
        </p:txBody>
      </p:sp>
      <p:sp>
        <p:nvSpPr>
          <p:cNvPr id="10" name="Google Shape;290;p41">
            <a:extLst>
              <a:ext uri="{FF2B5EF4-FFF2-40B4-BE49-F238E27FC236}">
                <a16:creationId xmlns:a16="http://schemas.microsoft.com/office/drawing/2014/main" id="{F8C664AB-F28A-2430-AD44-A33EE6FB5BA3}"/>
              </a:ext>
            </a:extLst>
          </p:cNvPr>
          <p:cNvSpPr txBox="1">
            <a:spLocks/>
          </p:cNvSpPr>
          <p:nvPr/>
        </p:nvSpPr>
        <p:spPr>
          <a:xfrm>
            <a:off x="2369123" y="3736599"/>
            <a:ext cx="1321228"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t>Aerobic</a:t>
            </a:r>
          </a:p>
          <a:p>
            <a:endParaRPr lang="en-US" sz="2000" dirty="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5206653" y="3736599"/>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t>Anaerobic</a:t>
            </a:r>
          </a:p>
          <a:p>
            <a:endParaRPr lang="en-US" sz="2000" dirty="0"/>
          </a:p>
        </p:txBody>
      </p:sp>
      <p:pic>
        <p:nvPicPr>
          <p:cNvPr id="5" name="Picture 4" descr="A silhouette of a person running&#10;&#10;Description automatically generated">
            <a:extLst>
              <a:ext uri="{FF2B5EF4-FFF2-40B4-BE49-F238E27FC236}">
                <a16:creationId xmlns:a16="http://schemas.microsoft.com/office/drawing/2014/main" id="{AF57C3C6-C93C-48B5-449E-36176D9830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20871" y="1687033"/>
            <a:ext cx="1683916" cy="2049566"/>
          </a:xfrm>
          <a:prstGeom prst="rect">
            <a:avLst/>
          </a:prstGeom>
        </p:spPr>
      </p:pic>
      <p:pic>
        <p:nvPicPr>
          <p:cNvPr id="7" name="Picture 6" descr="A silhouette of a person lifting weights&#10;&#10;Description automatically generated">
            <a:extLst>
              <a:ext uri="{FF2B5EF4-FFF2-40B4-BE49-F238E27FC236}">
                <a16:creationId xmlns:a16="http://schemas.microsoft.com/office/drawing/2014/main" id="{E69F82B1-915F-5B9A-BACB-BE47DAD758C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015454" y="1342527"/>
            <a:ext cx="1901172" cy="2289994"/>
          </a:xfrm>
          <a:prstGeom prst="rect">
            <a:avLst/>
          </a:prstGeom>
        </p:spPr>
      </p:pic>
    </p:spTree>
    <p:extLst>
      <p:ext uri="{BB962C8B-B14F-4D97-AF65-F5344CB8AC3E}">
        <p14:creationId xmlns:p14="http://schemas.microsoft.com/office/powerpoint/2010/main" val="2783539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762753"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Exercise Styles</a:t>
            </a:r>
            <a:endParaRPr sz="280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394761" y="1285948"/>
            <a:ext cx="5666603"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Light" panose="00000400000000000000" pitchFamily="2" charset="0"/>
              </a:rPr>
              <a:t>The best training offers a combination of the BIG 3 major components:</a:t>
            </a:r>
          </a:p>
          <a:p>
            <a:endParaRPr lang="en-US" sz="2000"/>
          </a:p>
        </p:txBody>
      </p:sp>
      <p:sp>
        <p:nvSpPr>
          <p:cNvPr id="3" name="Google Shape;290;p41">
            <a:extLst>
              <a:ext uri="{FF2B5EF4-FFF2-40B4-BE49-F238E27FC236}">
                <a16:creationId xmlns:a16="http://schemas.microsoft.com/office/drawing/2014/main" id="{0C29B889-D729-D904-876F-9367CE83F5CD}"/>
              </a:ext>
            </a:extLst>
          </p:cNvPr>
          <p:cNvSpPr txBox="1">
            <a:spLocks/>
          </p:cNvSpPr>
          <p:nvPr/>
        </p:nvSpPr>
        <p:spPr>
          <a:xfrm>
            <a:off x="694916" y="2145326"/>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342900" indent="-342900">
              <a:buSzPct val="136000"/>
              <a:buFont typeface="Montserrat Light" panose="00000400000000000000" pitchFamily="2" charset="0"/>
              <a:buChar char="•"/>
            </a:pPr>
            <a:r>
              <a:rPr lang="en-US" sz="2000">
                <a:latin typeface="Montserrat Light" panose="00000400000000000000" pitchFamily="2" charset="0"/>
              </a:rPr>
              <a:t>Cardio</a:t>
            </a:r>
          </a:p>
          <a:p>
            <a:pPr marL="342900" indent="-342900">
              <a:buSzPct val="136000"/>
              <a:buFont typeface="Montserrat Light" panose="00000400000000000000" pitchFamily="2" charset="0"/>
              <a:buChar char="•"/>
            </a:pPr>
            <a:r>
              <a:rPr lang="en-US" sz="2000">
                <a:latin typeface="Montserrat Light" panose="00000400000000000000" pitchFamily="2" charset="0"/>
              </a:rPr>
              <a:t>Strength</a:t>
            </a:r>
          </a:p>
          <a:p>
            <a:pPr marL="342900" indent="-342900">
              <a:buSzPct val="136000"/>
              <a:buFont typeface="Montserrat Light" panose="00000400000000000000" pitchFamily="2" charset="0"/>
              <a:buChar char="•"/>
            </a:pPr>
            <a:r>
              <a:rPr lang="en-US" sz="2000">
                <a:latin typeface="Montserrat Light" panose="00000400000000000000" pitchFamily="2" charset="0"/>
              </a:rPr>
              <a:t>Flexibility</a:t>
            </a:r>
          </a:p>
          <a:p>
            <a:endParaRPr lang="en-US" sz="2000"/>
          </a:p>
        </p:txBody>
      </p:sp>
      <p:pic>
        <p:nvPicPr>
          <p:cNvPr id="4" name="Picture 3">
            <a:extLst>
              <a:ext uri="{FF2B5EF4-FFF2-40B4-BE49-F238E27FC236}">
                <a16:creationId xmlns:a16="http://schemas.microsoft.com/office/drawing/2014/main" id="{9CF598D7-F6EE-F9F6-93B3-F131132F065A}"/>
              </a:ext>
            </a:extLst>
          </p:cNvPr>
          <p:cNvPicPr>
            <a:picLocks noChangeAspect="1"/>
          </p:cNvPicPr>
          <p:nvPr/>
        </p:nvPicPr>
        <p:blipFill>
          <a:blip r:embed="rId3"/>
          <a:stretch>
            <a:fillRect/>
          </a:stretch>
        </p:blipFill>
        <p:spPr>
          <a:xfrm>
            <a:off x="377159" y="3538104"/>
            <a:ext cx="771187" cy="771187"/>
          </a:xfrm>
          <a:prstGeom prst="rect">
            <a:avLst/>
          </a:prstGeom>
        </p:spPr>
      </p:pic>
      <p:pic>
        <p:nvPicPr>
          <p:cNvPr id="5" name="Graphic 4" descr="Badge Follow with solid fill">
            <a:extLst>
              <a:ext uri="{FF2B5EF4-FFF2-40B4-BE49-F238E27FC236}">
                <a16:creationId xmlns:a16="http://schemas.microsoft.com/office/drawing/2014/main" id="{1B80B9A3-7DD1-B70A-3C5A-35A4D50038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1322" y="3625522"/>
            <a:ext cx="566005" cy="566005"/>
          </a:xfrm>
          <a:prstGeom prst="rect">
            <a:avLst/>
          </a:prstGeom>
        </p:spPr>
      </p:pic>
      <p:pic>
        <p:nvPicPr>
          <p:cNvPr id="6" name="Picture 5">
            <a:extLst>
              <a:ext uri="{FF2B5EF4-FFF2-40B4-BE49-F238E27FC236}">
                <a16:creationId xmlns:a16="http://schemas.microsoft.com/office/drawing/2014/main" id="{D6F2F034-7691-8EAF-2169-3D98AF93D99F}"/>
              </a:ext>
            </a:extLst>
          </p:cNvPr>
          <p:cNvPicPr>
            <a:picLocks noChangeAspect="1"/>
          </p:cNvPicPr>
          <p:nvPr/>
        </p:nvPicPr>
        <p:blipFill>
          <a:blip r:embed="rId6"/>
          <a:stretch>
            <a:fillRect/>
          </a:stretch>
        </p:blipFill>
        <p:spPr>
          <a:xfrm>
            <a:off x="1921791" y="3472294"/>
            <a:ext cx="902805" cy="902805"/>
          </a:xfrm>
          <a:prstGeom prst="rect">
            <a:avLst/>
          </a:prstGeom>
        </p:spPr>
      </p:pic>
      <p:pic>
        <p:nvPicPr>
          <p:cNvPr id="7" name="Graphic 6" descr="Badge Follow with solid fill">
            <a:extLst>
              <a:ext uri="{FF2B5EF4-FFF2-40B4-BE49-F238E27FC236}">
                <a16:creationId xmlns:a16="http://schemas.microsoft.com/office/drawing/2014/main" id="{CE946FF6-0C28-D05E-FCF4-CE31EE902F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5059" y="3625522"/>
            <a:ext cx="566005" cy="566005"/>
          </a:xfrm>
          <a:prstGeom prst="rect">
            <a:avLst/>
          </a:prstGeom>
        </p:spPr>
      </p:pic>
      <p:pic>
        <p:nvPicPr>
          <p:cNvPr id="8" name="Picture 7">
            <a:extLst>
              <a:ext uri="{FF2B5EF4-FFF2-40B4-BE49-F238E27FC236}">
                <a16:creationId xmlns:a16="http://schemas.microsoft.com/office/drawing/2014/main" id="{4B85C3F8-AE74-5B0E-BA8E-C94E9F47CA49}"/>
              </a:ext>
            </a:extLst>
          </p:cNvPr>
          <p:cNvPicPr>
            <a:picLocks noChangeAspect="1"/>
          </p:cNvPicPr>
          <p:nvPr/>
        </p:nvPicPr>
        <p:blipFill>
          <a:blip r:embed="rId7"/>
          <a:stretch>
            <a:fillRect/>
          </a:stretch>
        </p:blipFill>
        <p:spPr>
          <a:xfrm>
            <a:off x="3334954" y="3324153"/>
            <a:ext cx="1145259" cy="1145259"/>
          </a:xfrm>
          <a:prstGeom prst="rect">
            <a:avLst/>
          </a:prstGeom>
        </p:spPr>
      </p:pic>
    </p:spTree>
    <p:extLst>
      <p:ext uri="{BB962C8B-B14F-4D97-AF65-F5344CB8AC3E}">
        <p14:creationId xmlns:p14="http://schemas.microsoft.com/office/powerpoint/2010/main" val="97753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Exercise Styles</a:t>
            </a:r>
            <a:endParaRPr sz="280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858888" y="1418834"/>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342900" indent="-342900">
              <a:buSzPct val="136000"/>
              <a:buFont typeface="Montserrat Light" panose="00000400000000000000" pitchFamily="2" charset="0"/>
              <a:buChar char="•"/>
            </a:pPr>
            <a:r>
              <a:rPr lang="en-US" sz="2000" dirty="0">
                <a:latin typeface="Montserrat Light" panose="00000400000000000000" pitchFamily="2" charset="0"/>
              </a:rPr>
              <a:t>Yoga</a:t>
            </a:r>
          </a:p>
          <a:p>
            <a:pPr marL="342900" indent="-342900">
              <a:buSzPct val="136000"/>
              <a:buFont typeface="Montserrat Light" panose="00000400000000000000" pitchFamily="2" charset="0"/>
              <a:buChar char="•"/>
            </a:pPr>
            <a:r>
              <a:rPr lang="en-US" sz="2000" dirty="0">
                <a:latin typeface="Montserrat Light" panose="00000400000000000000" pitchFamily="2" charset="0"/>
              </a:rPr>
              <a:t>Running</a:t>
            </a:r>
          </a:p>
          <a:p>
            <a:pPr marL="342900" indent="-342900">
              <a:buSzPct val="136000"/>
              <a:buFont typeface="Montserrat Light" panose="00000400000000000000" pitchFamily="2" charset="0"/>
              <a:buChar char="•"/>
            </a:pPr>
            <a:r>
              <a:rPr lang="en-US" sz="2000" dirty="0">
                <a:latin typeface="Montserrat Light" panose="00000400000000000000" pitchFamily="2" charset="0"/>
              </a:rPr>
              <a:t>Weight Training</a:t>
            </a:r>
          </a:p>
          <a:p>
            <a:pPr marL="342900" indent="-342900">
              <a:buSzPct val="136000"/>
              <a:buFont typeface="Montserrat Light" panose="00000400000000000000" pitchFamily="2" charset="0"/>
              <a:buChar char="•"/>
            </a:pPr>
            <a:r>
              <a:rPr lang="en-US" sz="2000" dirty="0">
                <a:latin typeface="Montserrat Light" panose="00000400000000000000" pitchFamily="2" charset="0"/>
              </a:rPr>
              <a:t>Spinning</a:t>
            </a:r>
          </a:p>
          <a:p>
            <a:pPr marL="342900" indent="-342900">
              <a:buSzPct val="136000"/>
              <a:buFont typeface="Montserrat Light" panose="00000400000000000000" pitchFamily="2" charset="0"/>
              <a:buChar char="•"/>
            </a:pPr>
            <a:r>
              <a:rPr lang="en-US" sz="2000" dirty="0">
                <a:latin typeface="Montserrat Light" panose="00000400000000000000" pitchFamily="2" charset="0"/>
              </a:rPr>
              <a:t>Boot Camp</a:t>
            </a:r>
          </a:p>
          <a:p>
            <a:pPr marL="342900" indent="-342900">
              <a:buSzPct val="136000"/>
              <a:buFont typeface="Montserrat Light" panose="00000400000000000000" pitchFamily="2" charset="0"/>
              <a:buChar char="•"/>
            </a:pPr>
            <a:r>
              <a:rPr lang="en-US" sz="2000" dirty="0">
                <a:latin typeface="Montserrat Light" panose="00000400000000000000" pitchFamily="2" charset="0"/>
              </a:rPr>
              <a:t>CrossFit</a:t>
            </a:r>
          </a:p>
          <a:p>
            <a:endParaRPr lang="en-US" sz="2000" dirty="0"/>
          </a:p>
        </p:txBody>
      </p:sp>
      <p:sp>
        <p:nvSpPr>
          <p:cNvPr id="3" name="Google Shape;290;p41">
            <a:extLst>
              <a:ext uri="{FF2B5EF4-FFF2-40B4-BE49-F238E27FC236}">
                <a16:creationId xmlns:a16="http://schemas.microsoft.com/office/drawing/2014/main" id="{0C29B889-D729-D904-876F-9367CE83F5CD}"/>
              </a:ext>
            </a:extLst>
          </p:cNvPr>
          <p:cNvSpPr txBox="1">
            <a:spLocks/>
          </p:cNvSpPr>
          <p:nvPr/>
        </p:nvSpPr>
        <p:spPr>
          <a:xfrm>
            <a:off x="706487" y="3590852"/>
            <a:ext cx="4259359"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Light" panose="00000400000000000000" pitchFamily="2" charset="0"/>
              </a:rPr>
              <a:t>All offer great things, but many are short sighted</a:t>
            </a:r>
          </a:p>
          <a:p>
            <a:endParaRPr lang="en-US" sz="2000"/>
          </a:p>
        </p:txBody>
      </p:sp>
    </p:spTree>
    <p:extLst>
      <p:ext uri="{BB962C8B-B14F-4D97-AF65-F5344CB8AC3E}">
        <p14:creationId xmlns:p14="http://schemas.microsoft.com/office/powerpoint/2010/main" val="3654181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265833" y="481018"/>
            <a:ext cx="6852805" cy="730827"/>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a:t>Exercise Frequency</a:t>
            </a:r>
            <a:endParaRPr/>
          </a:p>
        </p:txBody>
      </p:sp>
      <p:pic>
        <p:nvPicPr>
          <p:cNvPr id="2" name="Picture 1">
            <a:extLst>
              <a:ext uri="{FF2B5EF4-FFF2-40B4-BE49-F238E27FC236}">
                <a16:creationId xmlns:a16="http://schemas.microsoft.com/office/drawing/2014/main" id="{AA4E4D99-EF45-445E-67DE-790D28B31389}"/>
              </a:ext>
            </a:extLst>
          </p:cNvPr>
          <p:cNvPicPr>
            <a:picLocks noChangeAspect="1"/>
          </p:cNvPicPr>
          <p:nvPr/>
        </p:nvPicPr>
        <p:blipFill>
          <a:blip r:embed="rId3"/>
          <a:stretch>
            <a:fillRect/>
          </a:stretch>
        </p:blipFill>
        <p:spPr>
          <a:xfrm>
            <a:off x="1350819" y="1508652"/>
            <a:ext cx="5922818" cy="2869385"/>
          </a:xfrm>
          <a:prstGeom prst="rect">
            <a:avLst/>
          </a:prstGeom>
        </p:spPr>
      </p:pic>
      <p:pic>
        <p:nvPicPr>
          <p:cNvPr id="3" name="Picture 2">
            <a:extLst>
              <a:ext uri="{FF2B5EF4-FFF2-40B4-BE49-F238E27FC236}">
                <a16:creationId xmlns:a16="http://schemas.microsoft.com/office/drawing/2014/main" id="{DBC41456-6335-A7E2-4C00-C3658DBA19B4}"/>
              </a:ext>
            </a:extLst>
          </p:cNvPr>
          <p:cNvPicPr>
            <a:picLocks noChangeAspect="1"/>
          </p:cNvPicPr>
          <p:nvPr/>
        </p:nvPicPr>
        <p:blipFill>
          <a:blip r:embed="rId4"/>
          <a:stretch>
            <a:fillRect/>
          </a:stretch>
        </p:blipFill>
        <p:spPr>
          <a:xfrm>
            <a:off x="2400682" y="2266469"/>
            <a:ext cx="605755" cy="610562"/>
          </a:xfrm>
          <a:prstGeom prst="rect">
            <a:avLst/>
          </a:prstGeom>
        </p:spPr>
      </p:pic>
      <p:pic>
        <p:nvPicPr>
          <p:cNvPr id="4" name="Picture 3">
            <a:extLst>
              <a:ext uri="{FF2B5EF4-FFF2-40B4-BE49-F238E27FC236}">
                <a16:creationId xmlns:a16="http://schemas.microsoft.com/office/drawing/2014/main" id="{686F4AFB-FC56-DF57-DCB5-D2121939D8EE}"/>
              </a:ext>
            </a:extLst>
          </p:cNvPr>
          <p:cNvPicPr>
            <a:picLocks noChangeAspect="1"/>
          </p:cNvPicPr>
          <p:nvPr/>
        </p:nvPicPr>
        <p:blipFill>
          <a:blip r:embed="rId5"/>
          <a:stretch>
            <a:fillRect/>
          </a:stretch>
        </p:blipFill>
        <p:spPr>
          <a:xfrm>
            <a:off x="2562220" y="3001346"/>
            <a:ext cx="610562" cy="610562"/>
          </a:xfrm>
          <a:prstGeom prst="rect">
            <a:avLst/>
          </a:prstGeom>
        </p:spPr>
      </p:pic>
      <p:pic>
        <p:nvPicPr>
          <p:cNvPr id="5" name="Picture 4">
            <a:extLst>
              <a:ext uri="{FF2B5EF4-FFF2-40B4-BE49-F238E27FC236}">
                <a16:creationId xmlns:a16="http://schemas.microsoft.com/office/drawing/2014/main" id="{F5A5E5E2-B403-9F23-44A0-2A1F885E7129}"/>
              </a:ext>
            </a:extLst>
          </p:cNvPr>
          <p:cNvPicPr>
            <a:picLocks noChangeAspect="1"/>
          </p:cNvPicPr>
          <p:nvPr/>
        </p:nvPicPr>
        <p:blipFill>
          <a:blip r:embed="rId6"/>
          <a:stretch>
            <a:fillRect/>
          </a:stretch>
        </p:blipFill>
        <p:spPr>
          <a:xfrm>
            <a:off x="2562220" y="3585022"/>
            <a:ext cx="689106" cy="68910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90;p41">
            <a:extLst>
              <a:ext uri="{FF2B5EF4-FFF2-40B4-BE49-F238E27FC236}">
                <a16:creationId xmlns:a16="http://schemas.microsoft.com/office/drawing/2014/main" id="{82408E5D-7FFA-F5FC-81AD-BBCD353F5CB2}"/>
              </a:ext>
            </a:extLst>
          </p:cNvPr>
          <p:cNvSpPr txBox="1">
            <a:spLocks noGrp="1"/>
          </p:cNvSpPr>
          <p:nvPr>
            <p:ph type="title"/>
          </p:nvPr>
        </p:nvSpPr>
        <p:spPr>
          <a:xfrm>
            <a:off x="462606"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Mindfulness</a:t>
            </a:r>
            <a:endParaRPr sz="2800"/>
          </a:p>
        </p:txBody>
      </p:sp>
      <p:sp>
        <p:nvSpPr>
          <p:cNvPr id="3" name="Google Shape;290;p41">
            <a:extLst>
              <a:ext uri="{FF2B5EF4-FFF2-40B4-BE49-F238E27FC236}">
                <a16:creationId xmlns:a16="http://schemas.microsoft.com/office/drawing/2014/main" id="{0AEB2B0E-1882-4A9A-3DCE-05AC225103C1}"/>
              </a:ext>
            </a:extLst>
          </p:cNvPr>
          <p:cNvSpPr txBox="1">
            <a:spLocks/>
          </p:cNvSpPr>
          <p:nvPr/>
        </p:nvSpPr>
        <p:spPr>
          <a:xfrm>
            <a:off x="462606" y="1619390"/>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ts val="3800"/>
            </a:pPr>
            <a:r>
              <a:rPr lang="en-US" sz="1600"/>
              <a:t>Mindfulness creates a space within, </a:t>
            </a:r>
            <a:r>
              <a:rPr lang="en-US" sz="1600">
                <a:solidFill>
                  <a:srgbClr val="00B0F0"/>
                </a:solidFill>
              </a:rPr>
              <a:t>a quiet shift in focus and attention </a:t>
            </a:r>
            <a:r>
              <a:rPr lang="en-US" sz="1600"/>
              <a:t>that helps the mind and body rest and reset. This allows us to respond to ourselves and our lives rather than reacting instantly, which in turn soothes the entire range of unpleasant anxiety symptoms.</a:t>
            </a:r>
          </a:p>
        </p:txBody>
      </p:sp>
      <p:pic>
        <p:nvPicPr>
          <p:cNvPr id="7" name="Graphic 6" descr="Lotus Flower with solid fill">
            <a:extLst>
              <a:ext uri="{FF2B5EF4-FFF2-40B4-BE49-F238E27FC236}">
                <a16:creationId xmlns:a16="http://schemas.microsoft.com/office/drawing/2014/main" id="{D38726B0-FF5A-79C4-DE23-4121B68636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4061" y="2481695"/>
            <a:ext cx="1523789" cy="1523789"/>
          </a:xfrm>
          <a:prstGeom prst="rect">
            <a:avLst/>
          </a:prstGeom>
        </p:spPr>
      </p:pic>
    </p:spTree>
    <p:extLst>
      <p:ext uri="{BB962C8B-B14F-4D97-AF65-F5344CB8AC3E}">
        <p14:creationId xmlns:p14="http://schemas.microsoft.com/office/powerpoint/2010/main" val="1266920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90;p41">
            <a:extLst>
              <a:ext uri="{FF2B5EF4-FFF2-40B4-BE49-F238E27FC236}">
                <a16:creationId xmlns:a16="http://schemas.microsoft.com/office/drawing/2014/main" id="{82408E5D-7FFA-F5FC-81AD-BBCD353F5CB2}"/>
              </a:ext>
            </a:extLst>
          </p:cNvPr>
          <p:cNvSpPr txBox="1">
            <a:spLocks noGrp="1"/>
          </p:cNvSpPr>
          <p:nvPr>
            <p:ph type="title"/>
          </p:nvPr>
        </p:nvSpPr>
        <p:spPr>
          <a:xfrm>
            <a:off x="462606"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600"/>
              <a:t>Benefits of Mindfulness in the Workplace</a:t>
            </a:r>
            <a:endParaRPr sz="2600"/>
          </a:p>
        </p:txBody>
      </p:sp>
      <p:sp>
        <p:nvSpPr>
          <p:cNvPr id="3" name="Google Shape;290;p41">
            <a:extLst>
              <a:ext uri="{FF2B5EF4-FFF2-40B4-BE49-F238E27FC236}">
                <a16:creationId xmlns:a16="http://schemas.microsoft.com/office/drawing/2014/main" id="{0AEB2B0E-1882-4A9A-3DCE-05AC225103C1}"/>
              </a:ext>
            </a:extLst>
          </p:cNvPr>
          <p:cNvSpPr txBox="1">
            <a:spLocks/>
          </p:cNvSpPr>
          <p:nvPr/>
        </p:nvSpPr>
        <p:spPr>
          <a:xfrm>
            <a:off x="725737" y="1363081"/>
            <a:ext cx="7886700" cy="216982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85750" indent="-285750" algn="l">
              <a:buSzPct val="99000"/>
              <a:buFont typeface="Arial" panose="020B0604020202020204" pitchFamily="34" charset="0"/>
              <a:buChar char="•"/>
            </a:pPr>
            <a:r>
              <a:rPr lang="en-US" sz="1600">
                <a:latin typeface="Montserrat Light" panose="00000400000000000000" pitchFamily="2" charset="0"/>
              </a:rPr>
              <a:t>A reduction in job stress</a:t>
            </a:r>
          </a:p>
          <a:p>
            <a:pPr marL="285750" indent="-285750" algn="l">
              <a:buSzPct val="99000"/>
              <a:buFont typeface="Arial" panose="020B0604020202020204" pitchFamily="34" charset="0"/>
              <a:buChar char="•"/>
            </a:pPr>
            <a:endParaRPr lang="en-US" sz="1600">
              <a:latin typeface="Montserrat Light" panose="00000400000000000000" pitchFamily="2" charset="0"/>
            </a:endParaRPr>
          </a:p>
          <a:p>
            <a:pPr marL="285750" indent="-285750" algn="l">
              <a:buSzPct val="99000"/>
              <a:buFont typeface="Arial" panose="020B0604020202020204" pitchFamily="34" charset="0"/>
              <a:buChar char="•"/>
            </a:pPr>
            <a:r>
              <a:rPr lang="en-US" sz="1600">
                <a:latin typeface="Montserrat Light" panose="00000400000000000000" pitchFamily="2" charset="0"/>
              </a:rPr>
              <a:t>Decreased feelings of anxiety and depression</a:t>
            </a:r>
          </a:p>
          <a:p>
            <a:pPr marL="285750" indent="-285750" algn="l">
              <a:buSzPct val="99000"/>
              <a:buFont typeface="Arial" panose="020B0604020202020204" pitchFamily="34" charset="0"/>
              <a:buChar char="•"/>
            </a:pPr>
            <a:endParaRPr lang="en-US" sz="1600">
              <a:latin typeface="Montserrat Light" panose="00000400000000000000" pitchFamily="2" charset="0"/>
            </a:endParaRPr>
          </a:p>
          <a:p>
            <a:pPr marL="285750" indent="-285750" algn="l">
              <a:buSzPct val="99000"/>
              <a:buFont typeface="Arial" panose="020B0604020202020204" pitchFamily="34" charset="0"/>
              <a:buChar char="•"/>
            </a:pPr>
            <a:r>
              <a:rPr lang="en-US" sz="1600">
                <a:latin typeface="Montserrat Light" panose="00000400000000000000" pitchFamily="2" charset="0"/>
              </a:rPr>
              <a:t>Increased focus and ability to drown out distraction</a:t>
            </a:r>
          </a:p>
          <a:p>
            <a:pPr marL="285750" indent="-285750" algn="l">
              <a:buSzPct val="99000"/>
              <a:buFont typeface="Arial" panose="020B0604020202020204" pitchFamily="34" charset="0"/>
              <a:buChar char="•"/>
            </a:pPr>
            <a:endParaRPr lang="en-US" sz="1600">
              <a:latin typeface="Montserrat Light" panose="00000400000000000000" pitchFamily="2" charset="0"/>
            </a:endParaRPr>
          </a:p>
          <a:p>
            <a:pPr marL="285750" indent="-285750" algn="l">
              <a:buSzPct val="99000"/>
              <a:buFont typeface="Arial" panose="020B0604020202020204" pitchFamily="34" charset="0"/>
              <a:buChar char="•"/>
            </a:pPr>
            <a:r>
              <a:rPr lang="en-US" sz="1600">
                <a:latin typeface="Montserrat Light" panose="00000400000000000000" pitchFamily="2" charset="0"/>
              </a:rPr>
              <a:t>Increased self-awareness and regulation of emotions</a:t>
            </a:r>
          </a:p>
          <a:p>
            <a:pPr marL="285750" indent="-285750" algn="l">
              <a:buSzPct val="99000"/>
              <a:buFont typeface="Arial" panose="020B0604020202020204" pitchFamily="34" charset="0"/>
              <a:buChar char="•"/>
            </a:pPr>
            <a:endParaRPr lang="en-US" sz="1600">
              <a:latin typeface="Montserrat Light" panose="00000400000000000000" pitchFamily="2" charset="0"/>
            </a:endParaRPr>
          </a:p>
          <a:p>
            <a:pPr marL="285750" indent="-285750" algn="l">
              <a:buSzPct val="99000"/>
              <a:buFont typeface="Arial" panose="020B0604020202020204" pitchFamily="34" charset="0"/>
              <a:buChar char="•"/>
            </a:pPr>
            <a:r>
              <a:rPr lang="en-US" sz="1600">
                <a:latin typeface="Montserrat Light" panose="00000400000000000000" pitchFamily="2" charset="0"/>
              </a:rPr>
              <a:t>Improved body satisfaction</a:t>
            </a:r>
          </a:p>
          <a:p>
            <a:pPr algn="l">
              <a:buSzPts val="3800"/>
            </a:pPr>
            <a:endParaRPr lang="en-US" sz="1600"/>
          </a:p>
        </p:txBody>
      </p:sp>
      <p:sp>
        <p:nvSpPr>
          <p:cNvPr id="4" name="Google Shape;290;p41">
            <a:extLst>
              <a:ext uri="{FF2B5EF4-FFF2-40B4-BE49-F238E27FC236}">
                <a16:creationId xmlns:a16="http://schemas.microsoft.com/office/drawing/2014/main" id="{19DD0F80-0227-3660-AB9C-9A22022867DB}"/>
              </a:ext>
            </a:extLst>
          </p:cNvPr>
          <p:cNvSpPr txBox="1">
            <a:spLocks/>
          </p:cNvSpPr>
          <p:nvPr/>
        </p:nvSpPr>
        <p:spPr>
          <a:xfrm>
            <a:off x="538806" y="3828350"/>
            <a:ext cx="7886700" cy="135241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buSzPct val="200000"/>
            </a:pPr>
            <a:r>
              <a:rPr lang="en-US" sz="1400"/>
              <a:t>Mindfulness really does promote physical, emotional and mental wellbeing, allowing for </a:t>
            </a:r>
            <a:r>
              <a:rPr lang="en-US" sz="1400">
                <a:solidFill>
                  <a:srgbClr val="00B0F0"/>
                </a:solidFill>
              </a:rPr>
              <a:t>increased productivity.</a:t>
            </a:r>
          </a:p>
          <a:p>
            <a:pPr algn="l">
              <a:buSzPts val="3800"/>
            </a:pPr>
            <a:endParaRPr lang="en-US" sz="1600"/>
          </a:p>
        </p:txBody>
      </p:sp>
    </p:spTree>
    <p:extLst>
      <p:ext uri="{BB962C8B-B14F-4D97-AF65-F5344CB8AC3E}">
        <p14:creationId xmlns:p14="http://schemas.microsoft.com/office/powerpoint/2010/main" val="3428072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90;p41">
            <a:extLst>
              <a:ext uri="{FF2B5EF4-FFF2-40B4-BE49-F238E27FC236}">
                <a16:creationId xmlns:a16="http://schemas.microsoft.com/office/drawing/2014/main" id="{82408E5D-7FFA-F5FC-81AD-BBCD353F5CB2}"/>
              </a:ext>
            </a:extLst>
          </p:cNvPr>
          <p:cNvSpPr txBox="1">
            <a:spLocks noGrp="1"/>
          </p:cNvSpPr>
          <p:nvPr>
            <p:ph type="title"/>
          </p:nvPr>
        </p:nvSpPr>
        <p:spPr>
          <a:xfrm>
            <a:off x="462606"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600"/>
              <a:t>Having a Mindful Approach on Social Media</a:t>
            </a:r>
            <a:endParaRPr sz="2600"/>
          </a:p>
        </p:txBody>
      </p:sp>
      <p:sp>
        <p:nvSpPr>
          <p:cNvPr id="3" name="Google Shape;290;p41">
            <a:extLst>
              <a:ext uri="{FF2B5EF4-FFF2-40B4-BE49-F238E27FC236}">
                <a16:creationId xmlns:a16="http://schemas.microsoft.com/office/drawing/2014/main" id="{0AEB2B0E-1882-4A9A-3DCE-05AC225103C1}"/>
              </a:ext>
            </a:extLst>
          </p:cNvPr>
          <p:cNvSpPr txBox="1">
            <a:spLocks/>
          </p:cNvSpPr>
          <p:nvPr/>
        </p:nvSpPr>
        <p:spPr>
          <a:xfrm>
            <a:off x="462606" y="1390791"/>
            <a:ext cx="7886700" cy="216982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4500"/>
              <a:buFont typeface="Montserrat ExtraBold"/>
              <a:buNone/>
              <a:defRPr sz="45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85750" indent="-285750" algn="l">
              <a:buSzPct val="99000"/>
              <a:buFont typeface="Arial" panose="020B0604020202020204" pitchFamily="34" charset="0"/>
              <a:buChar char="•"/>
            </a:pPr>
            <a:r>
              <a:rPr lang="en-US" sz="1400">
                <a:latin typeface="Montserrat Light" panose="00000400000000000000" pitchFamily="2" charset="0"/>
              </a:rPr>
              <a:t>70% of adults and 81% of teens use social media</a:t>
            </a:r>
          </a:p>
          <a:p>
            <a:pPr marL="285750" indent="-285750" algn="l">
              <a:buSzPct val="99000"/>
              <a:buFont typeface="Arial" panose="020B0604020202020204" pitchFamily="34" charset="0"/>
              <a:buChar char="•"/>
            </a:pPr>
            <a:r>
              <a:rPr lang="en-US" sz="1400">
                <a:latin typeface="Montserrat Light" panose="00000400000000000000" pitchFamily="2" charset="0"/>
              </a:rPr>
              <a:t>Short bursts of dopamine boost a temporary sense of self esteem as people post and read content with the hopes of receiving likes and comments </a:t>
            </a:r>
          </a:p>
          <a:p>
            <a:pPr marL="285750" indent="-285750" algn="l">
              <a:buSzPct val="99000"/>
              <a:buFont typeface="Arial" panose="020B0604020202020204" pitchFamily="34" charset="0"/>
              <a:buChar char="•"/>
            </a:pPr>
            <a:r>
              <a:rPr lang="en-US" sz="1400">
                <a:latin typeface="Montserrat Light" panose="00000400000000000000" pitchFamily="2" charset="0"/>
              </a:rPr>
              <a:t>The unpredictable outcomes make people keep checking back over and over again creating addictive tendencies, it's been compared to gambling on a slot machine</a:t>
            </a:r>
          </a:p>
          <a:p>
            <a:pPr marL="285750" indent="-285750" algn="l">
              <a:buSzPct val="99000"/>
              <a:buFont typeface="Arial" panose="020B0604020202020204" pitchFamily="34" charset="0"/>
              <a:buChar char="•"/>
            </a:pPr>
            <a:r>
              <a:rPr lang="en-US" sz="1400">
                <a:latin typeface="Montserrat Light" panose="00000400000000000000" pitchFamily="2" charset="0"/>
              </a:rPr>
              <a:t>FOMO or fear of missing out also creates the addiction to social media and other people’s platforms by comparing themselves to the other person</a:t>
            </a:r>
          </a:p>
          <a:p>
            <a:pPr marL="285750" indent="-285750" algn="l">
              <a:buSzPct val="99000"/>
              <a:buFont typeface="Arial" panose="020B0604020202020204" pitchFamily="34" charset="0"/>
              <a:buChar char="•"/>
            </a:pPr>
            <a:r>
              <a:rPr lang="en-US" sz="1400">
                <a:latin typeface="Montserrat Light" panose="00000400000000000000" pitchFamily="2" charset="0"/>
              </a:rPr>
              <a:t>All of this is unproductive in the workplace/life and creates a hole slew of negative side effects:</a:t>
            </a:r>
          </a:p>
          <a:p>
            <a:pPr marL="285750" indent="-285750" algn="l">
              <a:buSzPct val="99000"/>
              <a:buFont typeface="Arial" panose="020B0604020202020204" pitchFamily="34" charset="0"/>
              <a:buChar char="•"/>
            </a:pPr>
            <a:endParaRPr lang="en-US" sz="1400">
              <a:latin typeface="Montserrat Light" panose="00000400000000000000" pitchFamily="2" charset="0"/>
            </a:endParaRPr>
          </a:p>
          <a:p>
            <a:pPr marL="342900" indent="-342900" algn="l">
              <a:buSzPct val="99000"/>
              <a:buFont typeface="+mj-lt"/>
              <a:buAutoNum type="arabicPeriod"/>
            </a:pPr>
            <a:r>
              <a:rPr lang="en-US" sz="1400">
                <a:latin typeface="Montserrat Light" panose="00000400000000000000" pitchFamily="2" charset="0"/>
              </a:rPr>
              <a:t>Low self esteem</a:t>
            </a:r>
          </a:p>
          <a:p>
            <a:pPr marL="342900" indent="-342900" algn="l">
              <a:buSzPct val="99000"/>
              <a:buFont typeface="+mj-lt"/>
              <a:buAutoNum type="arabicPeriod"/>
            </a:pPr>
            <a:r>
              <a:rPr lang="en-US" sz="1400">
                <a:latin typeface="Montserrat Light" panose="00000400000000000000" pitchFamily="2" charset="0"/>
              </a:rPr>
              <a:t>Depression/anxiety</a:t>
            </a:r>
          </a:p>
          <a:p>
            <a:pPr marL="342900" indent="-342900" algn="l">
              <a:buSzPct val="99000"/>
              <a:buFont typeface="+mj-lt"/>
              <a:buAutoNum type="arabicPeriod"/>
            </a:pPr>
            <a:r>
              <a:rPr lang="en-US" sz="1400">
                <a:latin typeface="Montserrat Light" panose="00000400000000000000" pitchFamily="2" charset="0"/>
              </a:rPr>
              <a:t>Misinformation/delusion</a:t>
            </a:r>
          </a:p>
          <a:p>
            <a:pPr marL="342900" indent="-342900" algn="l">
              <a:buSzPct val="99000"/>
              <a:buFont typeface="+mj-lt"/>
              <a:buAutoNum type="arabicPeriod"/>
            </a:pPr>
            <a:r>
              <a:rPr lang="en-US" sz="1400">
                <a:latin typeface="Montserrat Light" panose="00000400000000000000" pitchFamily="2" charset="0"/>
              </a:rPr>
              <a:t>Online predators/ bully's </a:t>
            </a:r>
          </a:p>
          <a:p>
            <a:pPr marL="342900" indent="-342900" algn="l">
              <a:buSzPct val="99000"/>
              <a:buFont typeface="+mj-lt"/>
              <a:buAutoNum type="arabicPeriod"/>
            </a:pPr>
            <a:endParaRPr lang="en-US" sz="1400">
              <a:latin typeface="Montserrat Light" panose="00000400000000000000" pitchFamily="2" charset="0"/>
            </a:endParaRPr>
          </a:p>
          <a:p>
            <a:pPr algn="l">
              <a:buSzPts val="3800"/>
            </a:pPr>
            <a:endParaRPr lang="en-US" sz="1600"/>
          </a:p>
        </p:txBody>
      </p:sp>
      <p:pic>
        <p:nvPicPr>
          <p:cNvPr id="6" name="Picture 5" descr="A blue square with white text&#10;&#10;Description automatically generated">
            <a:extLst>
              <a:ext uri="{FF2B5EF4-FFF2-40B4-BE49-F238E27FC236}">
                <a16:creationId xmlns:a16="http://schemas.microsoft.com/office/drawing/2014/main" id="{80E7E81E-9F75-07AC-FA67-87842F6718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96342" y="3202637"/>
            <a:ext cx="1275185" cy="715964"/>
          </a:xfrm>
          <a:prstGeom prst="rect">
            <a:avLst/>
          </a:prstGeom>
        </p:spPr>
      </p:pic>
      <p:pic>
        <p:nvPicPr>
          <p:cNvPr id="14" name="Picture 13" descr="A black and red logo">
            <a:extLst>
              <a:ext uri="{FF2B5EF4-FFF2-40B4-BE49-F238E27FC236}">
                <a16:creationId xmlns:a16="http://schemas.microsoft.com/office/drawing/2014/main" id="{44C94642-A836-2BF7-A6EA-DDF58531D5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9850" y="3211438"/>
            <a:ext cx="1367005" cy="715964"/>
          </a:xfrm>
          <a:prstGeom prst="rect">
            <a:avLst/>
          </a:prstGeom>
        </p:spPr>
      </p:pic>
      <p:pic>
        <p:nvPicPr>
          <p:cNvPr id="17" name="Picture 16" descr="A logo of a camera">
            <a:extLst>
              <a:ext uri="{FF2B5EF4-FFF2-40B4-BE49-F238E27FC236}">
                <a16:creationId xmlns:a16="http://schemas.microsoft.com/office/drawing/2014/main" id="{8329DF87-8F25-811F-CDAE-12617AACDE7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494819" y="3174940"/>
            <a:ext cx="943350" cy="943350"/>
          </a:xfrm>
          <a:prstGeom prst="rect">
            <a:avLst/>
          </a:prstGeom>
        </p:spPr>
      </p:pic>
    </p:spTree>
    <p:extLst>
      <p:ext uri="{BB962C8B-B14F-4D97-AF65-F5344CB8AC3E}">
        <p14:creationId xmlns:p14="http://schemas.microsoft.com/office/powerpoint/2010/main" val="247065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3200"/>
              <a:t>Health in the workplace</a:t>
            </a:r>
            <a:endParaRPr sz="3200"/>
          </a:p>
        </p:txBody>
      </p:sp>
      <p:sp>
        <p:nvSpPr>
          <p:cNvPr id="3" name="TextBox 2">
            <a:extLst>
              <a:ext uri="{FF2B5EF4-FFF2-40B4-BE49-F238E27FC236}">
                <a16:creationId xmlns:a16="http://schemas.microsoft.com/office/drawing/2014/main" id="{EC1B340C-C004-CE7F-6C98-4C3158436263}"/>
              </a:ext>
            </a:extLst>
          </p:cNvPr>
          <p:cNvSpPr txBox="1"/>
          <p:nvPr/>
        </p:nvSpPr>
        <p:spPr>
          <a:xfrm>
            <a:off x="-1563294" y="1290360"/>
            <a:ext cx="6082454" cy="1015663"/>
          </a:xfrm>
          <a:prstGeom prst="rect">
            <a:avLst/>
          </a:prstGeom>
          <a:noFill/>
        </p:spPr>
        <p:txBody>
          <a:bodyPr wrap="square" rtlCol="0">
            <a:spAutoFit/>
          </a:bodyPr>
          <a:lstStyle/>
          <a:p>
            <a:pPr algn="ctr" defTabSz="1826665"/>
            <a:r>
              <a:rPr lang="en-US" sz="6000" b="1">
                <a:solidFill>
                  <a:srgbClr val="8EBF4B"/>
                </a:solidFill>
                <a:latin typeface="Montserrat" panose="00000500000000000000" pitchFamily="2" charset="0"/>
                <a:ea typeface="Lato Light"/>
                <a:cs typeface="Lato Light"/>
                <a:sym typeface="Lato Light"/>
              </a:rPr>
              <a:t>70%</a:t>
            </a:r>
          </a:p>
        </p:txBody>
      </p:sp>
      <p:sp>
        <p:nvSpPr>
          <p:cNvPr id="26" name="Google Shape;184;p30">
            <a:extLst>
              <a:ext uri="{FF2B5EF4-FFF2-40B4-BE49-F238E27FC236}">
                <a16:creationId xmlns:a16="http://schemas.microsoft.com/office/drawing/2014/main" id="{9502BA0C-5427-5B87-42B0-18F68972DA54}"/>
              </a:ext>
            </a:extLst>
          </p:cNvPr>
          <p:cNvSpPr txBox="1">
            <a:spLocks/>
          </p:cNvSpPr>
          <p:nvPr/>
        </p:nvSpPr>
        <p:spPr>
          <a:xfrm>
            <a:off x="2474847" y="1666169"/>
            <a:ext cx="5829301"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panose="00000500000000000000" pitchFamily="2" charset="0"/>
              </a:rPr>
              <a:t>Of Americans 20 and older are overweight</a:t>
            </a:r>
          </a:p>
        </p:txBody>
      </p:sp>
      <p:sp>
        <p:nvSpPr>
          <p:cNvPr id="27" name="TextBox 26">
            <a:extLst>
              <a:ext uri="{FF2B5EF4-FFF2-40B4-BE49-F238E27FC236}">
                <a16:creationId xmlns:a16="http://schemas.microsoft.com/office/drawing/2014/main" id="{10C819D5-70E7-17AF-AD8F-560FB0B2C3BB}"/>
              </a:ext>
            </a:extLst>
          </p:cNvPr>
          <p:cNvSpPr txBox="1"/>
          <p:nvPr/>
        </p:nvSpPr>
        <p:spPr>
          <a:xfrm>
            <a:off x="-2114078" y="2389419"/>
            <a:ext cx="8346513" cy="1015663"/>
          </a:xfrm>
          <a:prstGeom prst="rect">
            <a:avLst/>
          </a:prstGeom>
          <a:noFill/>
        </p:spPr>
        <p:txBody>
          <a:bodyPr wrap="square" rtlCol="0">
            <a:spAutoFit/>
          </a:bodyPr>
          <a:lstStyle/>
          <a:p>
            <a:pPr algn="ctr" defTabSz="1826665"/>
            <a:r>
              <a:rPr lang="en-US" sz="6000" b="1">
                <a:solidFill>
                  <a:srgbClr val="297D63"/>
                </a:solidFill>
                <a:latin typeface="Montserrat" panose="00000500000000000000" pitchFamily="2" charset="0"/>
                <a:ea typeface="Lato Light"/>
                <a:cs typeface="Lato Light"/>
                <a:sym typeface="Lato Light"/>
              </a:rPr>
              <a:t>38%</a:t>
            </a:r>
          </a:p>
        </p:txBody>
      </p:sp>
      <p:sp>
        <p:nvSpPr>
          <p:cNvPr id="28" name="Google Shape;184;p30">
            <a:extLst>
              <a:ext uri="{FF2B5EF4-FFF2-40B4-BE49-F238E27FC236}">
                <a16:creationId xmlns:a16="http://schemas.microsoft.com/office/drawing/2014/main" id="{5FED38B0-1DCE-12CE-647B-1FBBD3B3C85F}"/>
              </a:ext>
            </a:extLst>
          </p:cNvPr>
          <p:cNvSpPr txBox="1">
            <a:spLocks/>
          </p:cNvSpPr>
          <p:nvPr/>
        </p:nvSpPr>
        <p:spPr>
          <a:xfrm>
            <a:off x="2932046" y="2754081"/>
            <a:ext cx="5829301"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panose="00000500000000000000" pitchFamily="2" charset="0"/>
              </a:rPr>
              <a:t>are obese</a:t>
            </a:r>
          </a:p>
        </p:txBody>
      </p:sp>
      <p:sp>
        <p:nvSpPr>
          <p:cNvPr id="29" name="Google Shape;184;p30">
            <a:extLst>
              <a:ext uri="{FF2B5EF4-FFF2-40B4-BE49-F238E27FC236}">
                <a16:creationId xmlns:a16="http://schemas.microsoft.com/office/drawing/2014/main" id="{5033B737-5665-34C5-CA81-A5DDB921150A}"/>
              </a:ext>
            </a:extLst>
          </p:cNvPr>
          <p:cNvSpPr txBox="1">
            <a:spLocks/>
          </p:cNvSpPr>
          <p:nvPr/>
        </p:nvSpPr>
        <p:spPr>
          <a:xfrm>
            <a:off x="431487" y="3727941"/>
            <a:ext cx="8230504"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600">
                <a:latin typeface="Montserrat" panose="00000500000000000000" pitchFamily="2" charset="0"/>
              </a:rPr>
              <a:t>Average number of daily calories people consume has increased dramatically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Internal Wellness/Stress Reduction</a:t>
            </a:r>
            <a:endParaRPr sz="280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446659" y="1260138"/>
            <a:ext cx="5929839" cy="216383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85750" indent="-285750">
              <a:buSzPct val="100000"/>
              <a:buFont typeface="Arial" panose="020B0604020202020204" pitchFamily="34" charset="0"/>
              <a:buChar char="•"/>
            </a:pPr>
            <a:r>
              <a:rPr lang="en-US" sz="1600" dirty="0">
                <a:latin typeface="Montserrat Light" panose="00000400000000000000" pitchFamily="2" charset="0"/>
              </a:rPr>
              <a:t>Most misunderstood part of wellness</a:t>
            </a:r>
          </a:p>
          <a:p>
            <a:pPr marL="285750" indent="-285750">
              <a:buSzPct val="100000"/>
              <a:buFont typeface="Arial" panose="020B0604020202020204" pitchFamily="34" charset="0"/>
              <a:buChar char="•"/>
            </a:pPr>
            <a:endParaRPr lang="en-US" sz="1600" dirty="0">
              <a:latin typeface="Montserrat Light" panose="00000400000000000000" pitchFamily="2" charset="0"/>
            </a:endParaRPr>
          </a:p>
          <a:p>
            <a:pPr marL="285750" indent="-285750">
              <a:buSzPct val="100000"/>
              <a:buFont typeface="Arial" panose="020B0604020202020204" pitchFamily="34" charset="0"/>
              <a:buChar char="•"/>
            </a:pPr>
            <a:r>
              <a:rPr lang="en-US" sz="1600" dirty="0">
                <a:latin typeface="Montserrat Light" panose="00000400000000000000" pitchFamily="2" charset="0"/>
              </a:rPr>
              <a:t>Involves the greatest amount of patience</a:t>
            </a:r>
          </a:p>
          <a:p>
            <a:pPr marL="285750" indent="-285750">
              <a:buSzPct val="100000"/>
              <a:buFont typeface="Arial" panose="020B0604020202020204" pitchFamily="34" charset="0"/>
              <a:buChar char="•"/>
            </a:pPr>
            <a:endParaRPr lang="en-US" sz="1600" dirty="0">
              <a:latin typeface="Montserrat Light" panose="00000400000000000000" pitchFamily="2" charset="0"/>
            </a:endParaRPr>
          </a:p>
          <a:p>
            <a:pPr marL="285750" indent="-285750">
              <a:buSzPct val="100000"/>
              <a:buFont typeface="Arial" panose="020B0604020202020204" pitchFamily="34" charset="0"/>
              <a:buChar char="•"/>
            </a:pPr>
            <a:r>
              <a:rPr lang="en-US" sz="1600" dirty="0">
                <a:latin typeface="Montserrat Light" panose="00000400000000000000" pitchFamily="2" charset="0"/>
              </a:rPr>
              <a:t>Contradictory to Western Culture and corporate beliefs</a:t>
            </a:r>
          </a:p>
          <a:p>
            <a:pPr marL="285750" indent="-285750">
              <a:buSzPct val="100000"/>
              <a:buFont typeface="Arial" panose="020B0604020202020204" pitchFamily="34" charset="0"/>
              <a:buChar char="•"/>
            </a:pPr>
            <a:endParaRPr lang="en-US" sz="1600" dirty="0">
              <a:latin typeface="Montserrat Light" panose="00000400000000000000" pitchFamily="2" charset="0"/>
            </a:endParaRPr>
          </a:p>
          <a:p>
            <a:pPr marL="285750" indent="-285750">
              <a:buSzPct val="100000"/>
              <a:buFont typeface="Arial" panose="020B0604020202020204" pitchFamily="34" charset="0"/>
              <a:buChar char="•"/>
            </a:pPr>
            <a:r>
              <a:rPr lang="en-US" sz="1600" dirty="0">
                <a:latin typeface="Montserrat Light" panose="00000400000000000000" pitchFamily="2" charset="0"/>
              </a:rPr>
              <a:t>Cannot process the same way as business</a:t>
            </a:r>
          </a:p>
          <a:p>
            <a:pPr marL="285750" indent="-285750">
              <a:buSzPct val="100000"/>
              <a:buFont typeface="Arial" panose="020B0604020202020204" pitchFamily="34" charset="0"/>
              <a:buChar char="•"/>
            </a:pPr>
            <a:endParaRPr lang="en-US" sz="1600" dirty="0">
              <a:latin typeface="Montserrat Light" panose="00000400000000000000" pitchFamily="2" charset="0"/>
            </a:endParaRPr>
          </a:p>
          <a:p>
            <a:pPr marL="285750" indent="-285750">
              <a:buSzPct val="100000"/>
              <a:buFont typeface="Arial" panose="020B0604020202020204" pitchFamily="34" charset="0"/>
              <a:buChar char="•"/>
            </a:pPr>
            <a:r>
              <a:rPr lang="en-US" sz="1600" dirty="0">
                <a:latin typeface="Montserrat Light" panose="00000400000000000000" pitchFamily="2" charset="0"/>
              </a:rPr>
              <a:t>No left brain (logic, strategic thinking) involved</a:t>
            </a:r>
          </a:p>
          <a:p>
            <a:pPr marL="285750" indent="-285750">
              <a:buSzPct val="100000"/>
              <a:buFont typeface="Arial" panose="020B0604020202020204" pitchFamily="34" charset="0"/>
              <a:buChar char="•"/>
            </a:pPr>
            <a:endParaRPr lang="en-US" sz="1600" dirty="0">
              <a:latin typeface="Montserrat Light" panose="00000400000000000000" pitchFamily="2" charset="0"/>
            </a:endParaRPr>
          </a:p>
          <a:p>
            <a:pPr marL="285750" indent="-285750">
              <a:buSzPct val="100000"/>
              <a:buFont typeface="Arial" panose="020B0604020202020204" pitchFamily="34" charset="0"/>
              <a:buChar char="•"/>
            </a:pPr>
            <a:r>
              <a:rPr lang="en-US" sz="1600" dirty="0">
                <a:latin typeface="Montserrat Light" panose="00000400000000000000" pitchFamily="2" charset="0"/>
              </a:rPr>
              <a:t>All right brain (creative, instinctual, feeling)</a:t>
            </a:r>
          </a:p>
          <a:p>
            <a:endParaRPr lang="en-US" sz="2000" dirty="0"/>
          </a:p>
        </p:txBody>
      </p:sp>
      <p:sp>
        <p:nvSpPr>
          <p:cNvPr id="9" name="Google Shape;290;p41">
            <a:extLst>
              <a:ext uri="{FF2B5EF4-FFF2-40B4-BE49-F238E27FC236}">
                <a16:creationId xmlns:a16="http://schemas.microsoft.com/office/drawing/2014/main" id="{EFA50B73-3E9E-6BD9-EBE9-BBEE90DB721D}"/>
              </a:ext>
            </a:extLst>
          </p:cNvPr>
          <p:cNvSpPr txBox="1">
            <a:spLocks/>
          </p:cNvSpPr>
          <p:nvPr/>
        </p:nvSpPr>
        <p:spPr>
          <a:xfrm>
            <a:off x="446659" y="4141922"/>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1200" dirty="0"/>
              <a:t>*Goes against the very grain of how we are taught to think and process information</a:t>
            </a:r>
          </a:p>
        </p:txBody>
      </p:sp>
    </p:spTree>
    <p:extLst>
      <p:ext uri="{BB962C8B-B14F-4D97-AF65-F5344CB8AC3E}">
        <p14:creationId xmlns:p14="http://schemas.microsoft.com/office/powerpoint/2010/main" val="175951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1130118" y="1139059"/>
            <a:ext cx="7886700" cy="781375"/>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2400"/>
              <a:t>“Doing nothing is everything”</a:t>
            </a:r>
            <a:endParaRPr sz="2400"/>
          </a:p>
        </p:txBody>
      </p:sp>
      <p:sp>
        <p:nvSpPr>
          <p:cNvPr id="2" name="Google Shape;312;p44">
            <a:extLst>
              <a:ext uri="{FF2B5EF4-FFF2-40B4-BE49-F238E27FC236}">
                <a16:creationId xmlns:a16="http://schemas.microsoft.com/office/drawing/2014/main" id="{10664BE8-2226-D6BA-FB6B-B68132061EC3}"/>
              </a:ext>
            </a:extLst>
          </p:cNvPr>
          <p:cNvSpPr txBox="1">
            <a:spLocks/>
          </p:cNvSpPr>
          <p:nvPr/>
        </p:nvSpPr>
        <p:spPr>
          <a:xfrm>
            <a:off x="284018" y="297873"/>
            <a:ext cx="7886700" cy="841186"/>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4500"/>
              <a:buFont typeface="Montserrat ExtraBold"/>
              <a:buNone/>
              <a:defRPr sz="45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200"/>
              <a:t>Internal Wellness/Stress Reduction</a:t>
            </a:r>
          </a:p>
        </p:txBody>
      </p:sp>
      <p:sp>
        <p:nvSpPr>
          <p:cNvPr id="3" name="Google Shape;312;p44">
            <a:extLst>
              <a:ext uri="{FF2B5EF4-FFF2-40B4-BE49-F238E27FC236}">
                <a16:creationId xmlns:a16="http://schemas.microsoft.com/office/drawing/2014/main" id="{11C683CE-E23F-9751-BFAF-1EE8D0356FEA}"/>
              </a:ext>
            </a:extLst>
          </p:cNvPr>
          <p:cNvSpPr txBox="1">
            <a:spLocks/>
          </p:cNvSpPr>
          <p:nvPr/>
        </p:nvSpPr>
        <p:spPr>
          <a:xfrm>
            <a:off x="3775159" y="2265049"/>
            <a:ext cx="4488671" cy="781375"/>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4500"/>
              <a:buFont typeface="Montserrat ExtraBold"/>
              <a:buNone/>
              <a:defRPr sz="45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800">
                <a:solidFill>
                  <a:srgbClr val="92D050"/>
                </a:solidFill>
              </a:rPr>
              <a:t>What does that mean?</a:t>
            </a:r>
          </a:p>
        </p:txBody>
      </p:sp>
      <p:pic>
        <p:nvPicPr>
          <p:cNvPr id="11" name="Picture 10" descr="Person sleeping in hammock">
            <a:extLst>
              <a:ext uri="{FF2B5EF4-FFF2-40B4-BE49-F238E27FC236}">
                <a16:creationId xmlns:a16="http://schemas.microsoft.com/office/drawing/2014/main" id="{D753B559-CFB5-1E9B-9622-4147492DAEB0}"/>
              </a:ext>
            </a:extLst>
          </p:cNvPr>
          <p:cNvPicPr>
            <a:picLocks noChangeAspect="1"/>
          </p:cNvPicPr>
          <p:nvPr/>
        </p:nvPicPr>
        <p:blipFill>
          <a:blip r:embed="rId3"/>
          <a:stretch>
            <a:fillRect/>
          </a:stretch>
        </p:blipFill>
        <p:spPr>
          <a:xfrm>
            <a:off x="284018" y="2111486"/>
            <a:ext cx="3168791" cy="211493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311634"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Internal Wellness/Stress Reduction</a:t>
            </a:r>
            <a:endParaRPr sz="280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451237" y="1637837"/>
            <a:ext cx="5929839" cy="216383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85750" indent="-285750">
              <a:buSzPct val="100000"/>
              <a:buFont typeface="Arial" panose="020B0604020202020204" pitchFamily="34" charset="0"/>
              <a:buChar char="•"/>
            </a:pPr>
            <a:r>
              <a:rPr lang="en-US" sz="1600">
                <a:latin typeface="Montserrat Light" panose="00000400000000000000" pitchFamily="2" charset="0"/>
              </a:rPr>
              <a:t>Deeply and slowly</a:t>
            </a:r>
          </a:p>
          <a:p>
            <a:pPr marL="285750" indent="-285750">
              <a:buSzPct val="100000"/>
              <a:buFont typeface="Arial" panose="020B0604020202020204" pitchFamily="34" charset="0"/>
              <a:buChar char="•"/>
            </a:pPr>
            <a:endParaRPr lang="en-US" sz="1600">
              <a:latin typeface="Montserrat Light" panose="00000400000000000000" pitchFamily="2" charset="0"/>
            </a:endParaRPr>
          </a:p>
          <a:p>
            <a:pPr marL="285750" indent="-285750">
              <a:buSzPct val="100000"/>
              <a:buFont typeface="Arial" panose="020B0604020202020204" pitchFamily="34" charset="0"/>
              <a:buChar char="•"/>
            </a:pPr>
            <a:r>
              <a:rPr lang="en-US" sz="1600">
                <a:latin typeface="Montserrat Light" panose="00000400000000000000" pitchFamily="2" charset="0"/>
              </a:rPr>
              <a:t>Returns us to the “energy of life”</a:t>
            </a:r>
          </a:p>
          <a:p>
            <a:pPr marL="285750" indent="-285750">
              <a:buSzPct val="100000"/>
              <a:buFont typeface="Arial" panose="020B0604020202020204" pitchFamily="34" charset="0"/>
              <a:buChar char="•"/>
            </a:pPr>
            <a:endParaRPr lang="en-US" sz="1600">
              <a:latin typeface="Montserrat Light" panose="00000400000000000000" pitchFamily="2" charset="0"/>
            </a:endParaRPr>
          </a:p>
          <a:p>
            <a:pPr marL="285750" indent="-285750">
              <a:buSzPct val="100000"/>
              <a:buFont typeface="Arial" panose="020B0604020202020204" pitchFamily="34" charset="0"/>
              <a:buChar char="•"/>
            </a:pPr>
            <a:r>
              <a:rPr lang="en-US" sz="1600">
                <a:latin typeface="Montserrat Light" panose="00000400000000000000" pitchFamily="2" charset="0"/>
              </a:rPr>
              <a:t>Finding our center</a:t>
            </a:r>
          </a:p>
          <a:p>
            <a:pPr marL="285750" indent="-285750">
              <a:buSzPct val="100000"/>
              <a:buFont typeface="Arial" panose="020B0604020202020204" pitchFamily="34" charset="0"/>
              <a:buChar char="•"/>
            </a:pPr>
            <a:endParaRPr lang="en-US" sz="1600">
              <a:latin typeface="Montserrat Light" panose="00000400000000000000" pitchFamily="2" charset="0"/>
            </a:endParaRPr>
          </a:p>
          <a:p>
            <a:pPr marL="285750" indent="-285750">
              <a:buSzPct val="100000"/>
              <a:buFont typeface="Arial" panose="020B0604020202020204" pitchFamily="34" charset="0"/>
              <a:buChar char="•"/>
            </a:pPr>
            <a:r>
              <a:rPr lang="en-US" sz="1600">
                <a:latin typeface="Montserrat Light" panose="00000400000000000000" pitchFamily="2" charset="0"/>
              </a:rPr>
              <a:t>Discovering balance</a:t>
            </a:r>
          </a:p>
          <a:p>
            <a:pPr marL="285750" indent="-285750">
              <a:buSzPct val="100000"/>
              <a:buFont typeface="Arial" panose="020B0604020202020204" pitchFamily="34" charset="0"/>
              <a:buChar char="•"/>
            </a:pPr>
            <a:endParaRPr lang="en-US" sz="1600">
              <a:latin typeface="Montserrat Light" panose="00000400000000000000" pitchFamily="2" charset="0"/>
            </a:endParaRPr>
          </a:p>
          <a:p>
            <a:pPr marL="285750" indent="-285750">
              <a:buSzPct val="100000"/>
              <a:buFont typeface="Arial" panose="020B0604020202020204" pitchFamily="34" charset="0"/>
              <a:buChar char="•"/>
            </a:pPr>
            <a:r>
              <a:rPr lang="en-US" sz="1600">
                <a:latin typeface="Montserrat Light" panose="00000400000000000000" pitchFamily="2" charset="0"/>
              </a:rPr>
              <a:t>Finding clarity and internal order</a:t>
            </a:r>
          </a:p>
          <a:p>
            <a:pPr marL="285750" indent="-285750">
              <a:buSzPct val="100000"/>
              <a:buFont typeface="Arial" panose="020B0604020202020204" pitchFamily="34" charset="0"/>
              <a:buChar char="•"/>
            </a:pPr>
            <a:endParaRPr lang="en-US" sz="1600">
              <a:latin typeface="Montserrat Light" panose="00000400000000000000" pitchFamily="2" charset="0"/>
            </a:endParaRPr>
          </a:p>
          <a:p>
            <a:pPr marL="285750" indent="-285750">
              <a:buSzPct val="100000"/>
              <a:buFont typeface="Arial" panose="020B0604020202020204" pitchFamily="34" charset="0"/>
              <a:buChar char="•"/>
            </a:pPr>
            <a:r>
              <a:rPr lang="en-US" sz="1600">
                <a:latin typeface="Montserrat Light" panose="00000400000000000000" pitchFamily="2" charset="0"/>
              </a:rPr>
              <a:t>Total stress reduction and anxiety management</a:t>
            </a:r>
          </a:p>
          <a:p>
            <a:pPr>
              <a:buSzPct val="100000"/>
            </a:pPr>
            <a:endParaRPr lang="en-US" sz="1600">
              <a:latin typeface="Montserrat Light" panose="00000400000000000000" pitchFamily="2" charset="0"/>
            </a:endParaRPr>
          </a:p>
          <a:p>
            <a:endParaRPr lang="en-US" sz="2000"/>
          </a:p>
        </p:txBody>
      </p:sp>
      <p:sp>
        <p:nvSpPr>
          <p:cNvPr id="3" name="Google Shape;290;p41">
            <a:extLst>
              <a:ext uri="{FF2B5EF4-FFF2-40B4-BE49-F238E27FC236}">
                <a16:creationId xmlns:a16="http://schemas.microsoft.com/office/drawing/2014/main" id="{474F83B8-6FF1-749D-8532-2DC31C8C11BD}"/>
              </a:ext>
            </a:extLst>
          </p:cNvPr>
          <p:cNvSpPr txBox="1">
            <a:spLocks/>
          </p:cNvSpPr>
          <p:nvPr/>
        </p:nvSpPr>
        <p:spPr>
          <a:xfrm>
            <a:off x="451237" y="1023900"/>
            <a:ext cx="78867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Light" panose="00000400000000000000" pitchFamily="2" charset="0"/>
              </a:rPr>
              <a:t>Importance of breath…</a:t>
            </a:r>
          </a:p>
        </p:txBody>
      </p:sp>
    </p:spTree>
    <p:extLst>
      <p:ext uri="{BB962C8B-B14F-4D97-AF65-F5344CB8AC3E}">
        <p14:creationId xmlns:p14="http://schemas.microsoft.com/office/powerpoint/2010/main" val="3685110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311634" y="534240"/>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How to Practice Mindfulness</a:t>
            </a:r>
            <a:endParaRPr sz="2800"/>
          </a:p>
        </p:txBody>
      </p:sp>
      <p:sp>
        <p:nvSpPr>
          <p:cNvPr id="2" name="Google Shape;290;p41">
            <a:extLst>
              <a:ext uri="{FF2B5EF4-FFF2-40B4-BE49-F238E27FC236}">
                <a16:creationId xmlns:a16="http://schemas.microsoft.com/office/drawing/2014/main" id="{A5542C4C-157A-A2F7-A65D-AA571E838507}"/>
              </a:ext>
            </a:extLst>
          </p:cNvPr>
          <p:cNvSpPr txBox="1">
            <a:spLocks/>
          </p:cNvSpPr>
          <p:nvPr/>
        </p:nvSpPr>
        <p:spPr>
          <a:xfrm>
            <a:off x="935411" y="1568851"/>
            <a:ext cx="5929839" cy="216383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SzPct val="100000"/>
            </a:pPr>
            <a:r>
              <a:rPr lang="en-US" sz="1600">
                <a:latin typeface="Montserrat Light" panose="00000400000000000000" pitchFamily="2" charset="0"/>
              </a:rPr>
              <a:t>Take a seat. Find a place that feels calm and quiet.</a:t>
            </a:r>
          </a:p>
          <a:p>
            <a:pPr>
              <a:buSzPct val="100000"/>
            </a:pPr>
            <a:endParaRPr lang="en-US" sz="1600">
              <a:latin typeface="Montserrat Light" panose="00000400000000000000" pitchFamily="2" charset="0"/>
            </a:endParaRPr>
          </a:p>
          <a:p>
            <a:pPr>
              <a:buSzPct val="100000"/>
            </a:pPr>
            <a:r>
              <a:rPr lang="en-US" sz="1600">
                <a:latin typeface="Montserrat Light" panose="00000400000000000000" pitchFamily="2" charset="0"/>
              </a:rPr>
              <a:t>Set a time limit 5-10 min works to begin.</a:t>
            </a:r>
          </a:p>
          <a:p>
            <a:pPr>
              <a:buSzPct val="100000"/>
            </a:pPr>
            <a:endParaRPr lang="en-US" sz="1600">
              <a:latin typeface="Montserrat Light" panose="00000400000000000000" pitchFamily="2" charset="0"/>
            </a:endParaRPr>
          </a:p>
          <a:p>
            <a:pPr>
              <a:buSzPct val="100000"/>
            </a:pPr>
            <a:r>
              <a:rPr lang="en-US" sz="1600">
                <a:latin typeface="Montserrat Light" panose="00000400000000000000" pitchFamily="2" charset="0"/>
              </a:rPr>
              <a:t>Notice your body</a:t>
            </a:r>
          </a:p>
          <a:p>
            <a:pPr>
              <a:buSzPct val="100000"/>
            </a:pPr>
            <a:endParaRPr lang="en-US" sz="1600">
              <a:latin typeface="Montserrat Light" panose="00000400000000000000" pitchFamily="2" charset="0"/>
            </a:endParaRPr>
          </a:p>
          <a:p>
            <a:pPr>
              <a:buSzPct val="100000"/>
            </a:pPr>
            <a:r>
              <a:rPr lang="en-US" sz="1600">
                <a:latin typeface="Montserrat Light" panose="00000400000000000000" pitchFamily="2" charset="0"/>
              </a:rPr>
              <a:t>Feel your breath</a:t>
            </a:r>
          </a:p>
          <a:p>
            <a:pPr>
              <a:buSzPct val="100000"/>
            </a:pPr>
            <a:endParaRPr lang="en-US" sz="1600">
              <a:latin typeface="Montserrat Light" panose="00000400000000000000" pitchFamily="2" charset="0"/>
            </a:endParaRPr>
          </a:p>
          <a:p>
            <a:pPr>
              <a:buSzPct val="100000"/>
            </a:pPr>
            <a:r>
              <a:rPr lang="en-US" sz="1600">
                <a:latin typeface="Montserrat Light" panose="00000400000000000000" pitchFamily="2" charset="0"/>
              </a:rPr>
              <a:t>Notice when your mind has wandered</a:t>
            </a:r>
          </a:p>
          <a:p>
            <a:pPr>
              <a:buSzPct val="100000"/>
            </a:pPr>
            <a:endParaRPr lang="en-US" sz="1600">
              <a:latin typeface="Montserrat Light" panose="00000400000000000000" pitchFamily="2" charset="0"/>
            </a:endParaRPr>
          </a:p>
          <a:p>
            <a:pPr>
              <a:buSzPct val="100000"/>
            </a:pPr>
            <a:r>
              <a:rPr lang="en-US" sz="1600">
                <a:latin typeface="Montserrat Light" panose="00000400000000000000" pitchFamily="2" charset="0"/>
              </a:rPr>
              <a:t>Be kind to your wandering mind</a:t>
            </a:r>
          </a:p>
          <a:p>
            <a:pPr marL="285750" indent="-285750">
              <a:buSzPct val="100000"/>
              <a:buFont typeface="Arial" panose="020B0604020202020204" pitchFamily="34" charset="0"/>
              <a:buChar char="•"/>
            </a:pPr>
            <a:endParaRPr lang="en-US" sz="1600">
              <a:latin typeface="Montserrat Light" panose="00000400000000000000" pitchFamily="2" charset="0"/>
            </a:endParaRPr>
          </a:p>
          <a:p>
            <a:endParaRPr lang="en-US" sz="2000"/>
          </a:p>
        </p:txBody>
      </p:sp>
      <p:pic>
        <p:nvPicPr>
          <p:cNvPr id="3" name="Picture 2">
            <a:extLst>
              <a:ext uri="{FF2B5EF4-FFF2-40B4-BE49-F238E27FC236}">
                <a16:creationId xmlns:a16="http://schemas.microsoft.com/office/drawing/2014/main" id="{68C9DDB7-30DD-C35F-BD16-83CDE4B0AC51}"/>
              </a:ext>
            </a:extLst>
          </p:cNvPr>
          <p:cNvPicPr>
            <a:picLocks noChangeAspect="1"/>
          </p:cNvPicPr>
          <p:nvPr/>
        </p:nvPicPr>
        <p:blipFill>
          <a:blip r:embed="rId3"/>
          <a:stretch>
            <a:fillRect/>
          </a:stretch>
        </p:blipFill>
        <p:spPr>
          <a:xfrm>
            <a:off x="481272" y="1362336"/>
            <a:ext cx="533400" cy="533400"/>
          </a:xfrm>
          <a:prstGeom prst="rect">
            <a:avLst/>
          </a:prstGeom>
        </p:spPr>
      </p:pic>
      <p:pic>
        <p:nvPicPr>
          <p:cNvPr id="4" name="Picture 3">
            <a:extLst>
              <a:ext uri="{FF2B5EF4-FFF2-40B4-BE49-F238E27FC236}">
                <a16:creationId xmlns:a16="http://schemas.microsoft.com/office/drawing/2014/main" id="{347047CF-D34F-BC81-D6F8-9BF3C0FF5EE7}"/>
              </a:ext>
            </a:extLst>
          </p:cNvPr>
          <p:cNvPicPr>
            <a:picLocks noChangeAspect="1"/>
          </p:cNvPicPr>
          <p:nvPr/>
        </p:nvPicPr>
        <p:blipFill>
          <a:blip r:embed="rId4"/>
          <a:stretch>
            <a:fillRect/>
          </a:stretch>
        </p:blipFill>
        <p:spPr>
          <a:xfrm>
            <a:off x="481272" y="1904394"/>
            <a:ext cx="436338" cy="436338"/>
          </a:xfrm>
          <a:prstGeom prst="rect">
            <a:avLst/>
          </a:prstGeom>
        </p:spPr>
      </p:pic>
      <p:pic>
        <p:nvPicPr>
          <p:cNvPr id="5" name="Picture 4">
            <a:extLst>
              <a:ext uri="{FF2B5EF4-FFF2-40B4-BE49-F238E27FC236}">
                <a16:creationId xmlns:a16="http://schemas.microsoft.com/office/drawing/2014/main" id="{61167AAE-9904-F806-C0FA-340B8A2BDBEB}"/>
              </a:ext>
            </a:extLst>
          </p:cNvPr>
          <p:cNvPicPr>
            <a:picLocks noChangeAspect="1"/>
          </p:cNvPicPr>
          <p:nvPr/>
        </p:nvPicPr>
        <p:blipFill>
          <a:blip r:embed="rId5"/>
          <a:stretch>
            <a:fillRect/>
          </a:stretch>
        </p:blipFill>
        <p:spPr>
          <a:xfrm>
            <a:off x="488836" y="2368839"/>
            <a:ext cx="405822" cy="405822"/>
          </a:xfrm>
          <a:prstGeom prst="rect">
            <a:avLst/>
          </a:prstGeom>
        </p:spPr>
      </p:pic>
      <p:pic>
        <p:nvPicPr>
          <p:cNvPr id="6" name="Picture 5">
            <a:extLst>
              <a:ext uri="{FF2B5EF4-FFF2-40B4-BE49-F238E27FC236}">
                <a16:creationId xmlns:a16="http://schemas.microsoft.com/office/drawing/2014/main" id="{069598AC-2E88-14E7-638F-7414FBD9D2CA}"/>
              </a:ext>
            </a:extLst>
          </p:cNvPr>
          <p:cNvPicPr>
            <a:picLocks noChangeAspect="1"/>
          </p:cNvPicPr>
          <p:nvPr/>
        </p:nvPicPr>
        <p:blipFill>
          <a:blip r:embed="rId6"/>
          <a:stretch>
            <a:fillRect/>
          </a:stretch>
        </p:blipFill>
        <p:spPr>
          <a:xfrm>
            <a:off x="488836" y="2774661"/>
            <a:ext cx="457240" cy="454192"/>
          </a:xfrm>
          <a:prstGeom prst="rect">
            <a:avLst/>
          </a:prstGeom>
        </p:spPr>
      </p:pic>
      <p:pic>
        <p:nvPicPr>
          <p:cNvPr id="7" name="Picture 6">
            <a:extLst>
              <a:ext uri="{FF2B5EF4-FFF2-40B4-BE49-F238E27FC236}">
                <a16:creationId xmlns:a16="http://schemas.microsoft.com/office/drawing/2014/main" id="{BD3627E6-6B62-E5EA-AD6F-1438AE1C0CB8}"/>
              </a:ext>
            </a:extLst>
          </p:cNvPr>
          <p:cNvPicPr>
            <a:picLocks noChangeAspect="1"/>
          </p:cNvPicPr>
          <p:nvPr/>
        </p:nvPicPr>
        <p:blipFill>
          <a:blip r:embed="rId7"/>
          <a:stretch>
            <a:fillRect/>
          </a:stretch>
        </p:blipFill>
        <p:spPr>
          <a:xfrm>
            <a:off x="481272" y="3277857"/>
            <a:ext cx="405823" cy="405823"/>
          </a:xfrm>
          <a:prstGeom prst="rect">
            <a:avLst/>
          </a:prstGeom>
        </p:spPr>
      </p:pic>
      <p:pic>
        <p:nvPicPr>
          <p:cNvPr id="10" name="Picture 9">
            <a:extLst>
              <a:ext uri="{FF2B5EF4-FFF2-40B4-BE49-F238E27FC236}">
                <a16:creationId xmlns:a16="http://schemas.microsoft.com/office/drawing/2014/main" id="{4C995726-702E-5662-2E67-E524F876E855}"/>
              </a:ext>
            </a:extLst>
          </p:cNvPr>
          <p:cNvPicPr>
            <a:picLocks noChangeAspect="1"/>
          </p:cNvPicPr>
          <p:nvPr/>
        </p:nvPicPr>
        <p:blipFill>
          <a:blip r:embed="rId8"/>
          <a:stretch>
            <a:fillRect/>
          </a:stretch>
        </p:blipFill>
        <p:spPr>
          <a:xfrm>
            <a:off x="456274" y="3683680"/>
            <a:ext cx="522364" cy="522364"/>
          </a:xfrm>
          <a:prstGeom prst="rect">
            <a:avLst/>
          </a:prstGeom>
        </p:spPr>
      </p:pic>
    </p:spTree>
    <p:extLst>
      <p:ext uri="{BB962C8B-B14F-4D97-AF65-F5344CB8AC3E}">
        <p14:creationId xmlns:p14="http://schemas.microsoft.com/office/powerpoint/2010/main" val="1236663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How to Practice Mindfulness</a:t>
            </a:r>
            <a:endParaRPr sz="2800"/>
          </a:p>
        </p:txBody>
      </p:sp>
      <p:pic>
        <p:nvPicPr>
          <p:cNvPr id="8" name="Online Media 7" title="Breathing Meditation For Beginners By Jack Kornfield">
            <a:hlinkClick r:id="" action="ppaction://media"/>
            <a:extLst>
              <a:ext uri="{FF2B5EF4-FFF2-40B4-BE49-F238E27FC236}">
                <a16:creationId xmlns:a16="http://schemas.microsoft.com/office/drawing/2014/main" id="{88F0EFAE-34D0-AAC7-8067-F56986E69C68}"/>
              </a:ext>
            </a:extLst>
          </p:cNvPr>
          <p:cNvPicPr>
            <a:picLocks noRot="1" noChangeAspect="1"/>
          </p:cNvPicPr>
          <p:nvPr>
            <a:videoFile r:link="rId1"/>
          </p:nvPr>
        </p:nvPicPr>
        <p:blipFill>
          <a:blip r:embed="rId4"/>
          <a:stretch>
            <a:fillRect/>
          </a:stretch>
        </p:blipFill>
        <p:spPr>
          <a:xfrm>
            <a:off x="1842027" y="1246924"/>
            <a:ext cx="5459945" cy="3084607"/>
          </a:xfrm>
          <a:prstGeom prst="rect">
            <a:avLst/>
          </a:prstGeom>
        </p:spPr>
      </p:pic>
    </p:spTree>
    <p:extLst>
      <p:ext uri="{BB962C8B-B14F-4D97-AF65-F5344CB8AC3E}">
        <p14:creationId xmlns:p14="http://schemas.microsoft.com/office/powerpoint/2010/main" val="38222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4480667" y="138223"/>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Thank You</a:t>
            </a:r>
            <a:endParaRPr/>
          </a:p>
        </p:txBody>
      </p:sp>
      <p:sp>
        <p:nvSpPr>
          <p:cNvPr id="366" name="Google Shape;366;p47"/>
          <p:cNvSpPr txBox="1">
            <a:spLocks noGrp="1"/>
          </p:cNvSpPr>
          <p:nvPr>
            <p:ph type="body" idx="1"/>
          </p:nvPr>
        </p:nvSpPr>
        <p:spPr>
          <a:xfrm>
            <a:off x="1084254" y="1335403"/>
            <a:ext cx="2906499"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a:latin typeface="Montserrat"/>
                <a:ea typeface="Montserrat"/>
                <a:cs typeface="Montserrat"/>
                <a:sym typeface="Montserrat"/>
              </a:rPr>
              <a:t>CONTACT</a:t>
            </a:r>
            <a:endParaRPr/>
          </a:p>
          <a:p>
            <a:pPr marL="0" lvl="0" indent="0" algn="l" rtl="0">
              <a:lnSpc>
                <a:spcPct val="90000"/>
              </a:lnSpc>
              <a:spcBef>
                <a:spcPts val="800"/>
              </a:spcBef>
              <a:spcAft>
                <a:spcPts val="0"/>
              </a:spcAft>
              <a:buClr>
                <a:schemeClr val="dk2"/>
              </a:buClr>
              <a:buSzPts val="1800"/>
              <a:buNone/>
            </a:pPr>
            <a:r>
              <a:rPr lang="en-US">
                <a:hlinkClick r:id="rId3"/>
              </a:rPr>
              <a:t>Motiv8matt@aol.com</a:t>
            </a:r>
            <a:endParaRPr lang="en-US"/>
          </a:p>
          <a:p>
            <a:pPr marL="0" lvl="0" indent="0" algn="l" rtl="0">
              <a:lnSpc>
                <a:spcPct val="90000"/>
              </a:lnSpc>
              <a:spcBef>
                <a:spcPts val="800"/>
              </a:spcBef>
              <a:spcAft>
                <a:spcPts val="0"/>
              </a:spcAft>
              <a:buClr>
                <a:schemeClr val="dk2"/>
              </a:buClr>
              <a:buSzPts val="1800"/>
              <a:buNone/>
            </a:pPr>
            <a:r>
              <a:rPr lang="en-US"/>
              <a:t>P: 216.401.0276</a:t>
            </a:r>
            <a:endParaRPr/>
          </a:p>
          <a:p>
            <a:pPr marL="0" lvl="0" indent="0" algn="l" rtl="0">
              <a:lnSpc>
                <a:spcPct val="90000"/>
              </a:lnSpc>
              <a:spcBef>
                <a:spcPts val="800"/>
              </a:spcBef>
              <a:spcAft>
                <a:spcPts val="0"/>
              </a:spcAft>
              <a:buClr>
                <a:schemeClr val="dk2"/>
              </a:buClr>
              <a:buSzPts val="1800"/>
              <a:buNone/>
            </a:pPr>
            <a:endParaRPr/>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pic>
        <p:nvPicPr>
          <p:cNvPr id="369" name="Google Shape;369;p47"/>
          <p:cNvPicPr preferRelativeResize="0"/>
          <p:nvPr/>
        </p:nvPicPr>
        <p:blipFill>
          <a:blip r:embed="rId4"/>
          <a:srcRect t="4480" b="4480"/>
          <a:stretch/>
        </p:blipFill>
        <p:spPr>
          <a:xfrm>
            <a:off x="4928743" y="138223"/>
            <a:ext cx="6071616" cy="4421396"/>
          </a:xfrm>
          <a:prstGeom prst="parallelogram">
            <a:avLst>
              <a:gd name="adj" fmla="val 43654"/>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Health in the workplace</a:t>
            </a:r>
            <a:endParaRPr/>
          </a:p>
        </p:txBody>
      </p:sp>
      <p:sp>
        <p:nvSpPr>
          <p:cNvPr id="185" name="Google Shape;185;p30"/>
          <p:cNvSpPr txBox="1">
            <a:spLocks noGrp="1"/>
          </p:cNvSpPr>
          <p:nvPr>
            <p:ph type="body" idx="1"/>
          </p:nvPr>
        </p:nvSpPr>
        <p:spPr>
          <a:xfrm>
            <a:off x="1078085" y="1606414"/>
            <a:ext cx="7886700"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1200"/>
              </a:spcAft>
              <a:buClr>
                <a:schemeClr val="dk2"/>
              </a:buClr>
              <a:buSzPts val="1800"/>
            </a:pPr>
            <a:r>
              <a:rPr lang="en-US" sz="1600">
                <a:latin typeface="Montserrat Light" panose="00000400000000000000" pitchFamily="2" charset="0"/>
                <a:sym typeface="Montserrat SemiBold"/>
              </a:rPr>
              <a:t>Much of this added intake comes at work, where perpetual grazing and hours of sedentary activity are the norm.</a:t>
            </a:r>
          </a:p>
          <a:p>
            <a:pPr marL="0" lvl="0" indent="0" algn="l" rtl="0">
              <a:lnSpc>
                <a:spcPct val="90000"/>
              </a:lnSpc>
              <a:spcBef>
                <a:spcPts val="0"/>
              </a:spcBef>
              <a:spcAft>
                <a:spcPts val="1200"/>
              </a:spcAft>
              <a:buClr>
                <a:schemeClr val="dk2"/>
              </a:buClr>
              <a:buSzPts val="1800"/>
            </a:pPr>
            <a:endParaRPr lang="en-US" sz="1600">
              <a:latin typeface="Montserrat Light" panose="00000400000000000000" pitchFamily="2" charset="0"/>
              <a:sym typeface="Montserrat SemiBold"/>
            </a:endParaRPr>
          </a:p>
          <a:p>
            <a:pPr marL="0" lvl="0" indent="0" algn="l" rtl="0">
              <a:lnSpc>
                <a:spcPct val="90000"/>
              </a:lnSpc>
              <a:spcBef>
                <a:spcPts val="0"/>
              </a:spcBef>
              <a:spcAft>
                <a:spcPts val="1200"/>
              </a:spcAft>
              <a:buClr>
                <a:schemeClr val="dk2"/>
              </a:buClr>
              <a:buSzPts val="1800"/>
            </a:pPr>
            <a:r>
              <a:rPr lang="en-US" sz="1600">
                <a:latin typeface="Montserrat Light" panose="00000400000000000000" pitchFamily="2" charset="0"/>
                <a:sym typeface="Montserrat SemiBold"/>
              </a:rPr>
              <a:t>Obesity is associated with increased absenteeism and reduced productivity.</a:t>
            </a:r>
          </a:p>
          <a:p>
            <a:pPr marL="0" lvl="0" indent="0" algn="l" rtl="0">
              <a:lnSpc>
                <a:spcPct val="90000"/>
              </a:lnSpc>
              <a:spcBef>
                <a:spcPts val="0"/>
              </a:spcBef>
              <a:spcAft>
                <a:spcPts val="1200"/>
              </a:spcAft>
              <a:buClr>
                <a:schemeClr val="dk2"/>
              </a:buClr>
              <a:buSzPts val="1800"/>
            </a:pPr>
            <a:endParaRPr lang="en-US" sz="1600">
              <a:latin typeface="Montserrat Light" panose="00000400000000000000" pitchFamily="2" charset="0"/>
              <a:sym typeface="Montserrat SemiBold"/>
            </a:endParaRPr>
          </a:p>
          <a:p>
            <a:pPr marL="0" lvl="0" indent="0" algn="l" rtl="0">
              <a:lnSpc>
                <a:spcPct val="90000"/>
              </a:lnSpc>
              <a:spcBef>
                <a:spcPts val="0"/>
              </a:spcBef>
              <a:spcAft>
                <a:spcPts val="1200"/>
              </a:spcAft>
              <a:buClr>
                <a:schemeClr val="dk2"/>
              </a:buClr>
              <a:buSzPts val="1800"/>
            </a:pPr>
            <a:r>
              <a:rPr lang="en-US" sz="1600">
                <a:latin typeface="Montserrat Light" panose="00000400000000000000" pitchFamily="2" charset="0"/>
                <a:sym typeface="Montserrat SemiBold"/>
              </a:rPr>
              <a:t>Obesity results in $1,429 higher annual health premium per the CDC.</a:t>
            </a:r>
          </a:p>
        </p:txBody>
      </p:sp>
      <p:pic>
        <p:nvPicPr>
          <p:cNvPr id="2" name="Graphic 1" descr="Office Chair with solid fill">
            <a:extLst>
              <a:ext uri="{FF2B5EF4-FFF2-40B4-BE49-F238E27FC236}">
                <a16:creationId xmlns:a16="http://schemas.microsoft.com/office/drawing/2014/main" id="{55623475-392A-933A-3324-10C137549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082" y="1542158"/>
            <a:ext cx="590003" cy="590003"/>
          </a:xfrm>
          <a:prstGeom prst="rect">
            <a:avLst/>
          </a:prstGeom>
        </p:spPr>
      </p:pic>
      <p:pic>
        <p:nvPicPr>
          <p:cNvPr id="3" name="Graphic 2" descr="Bar graph with downward trend with solid fill">
            <a:extLst>
              <a:ext uri="{FF2B5EF4-FFF2-40B4-BE49-F238E27FC236}">
                <a16:creationId xmlns:a16="http://schemas.microsoft.com/office/drawing/2014/main" id="{84E9DE36-55A2-9BAF-7C7A-534AED6F3B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594" y="2366188"/>
            <a:ext cx="590003" cy="590003"/>
          </a:xfrm>
          <a:prstGeom prst="rect">
            <a:avLst/>
          </a:prstGeom>
        </p:spPr>
      </p:pic>
      <p:pic>
        <p:nvPicPr>
          <p:cNvPr id="4" name="Picture 3">
            <a:extLst>
              <a:ext uri="{FF2B5EF4-FFF2-40B4-BE49-F238E27FC236}">
                <a16:creationId xmlns:a16="http://schemas.microsoft.com/office/drawing/2014/main" id="{87170B56-FF9E-791F-83CA-850FED15A487}"/>
              </a:ext>
            </a:extLst>
          </p:cNvPr>
          <p:cNvPicPr>
            <a:picLocks noChangeAspect="1"/>
          </p:cNvPicPr>
          <p:nvPr/>
        </p:nvPicPr>
        <p:blipFill>
          <a:blip r:embed="rId7"/>
          <a:stretch>
            <a:fillRect/>
          </a:stretch>
        </p:blipFill>
        <p:spPr>
          <a:xfrm>
            <a:off x="538594" y="3157197"/>
            <a:ext cx="590003" cy="590003"/>
          </a:xfrm>
          <a:prstGeom prst="rect">
            <a:avLst/>
          </a:prstGeom>
        </p:spPr>
      </p:pic>
    </p:spTree>
    <p:extLst>
      <p:ext uri="{BB962C8B-B14F-4D97-AF65-F5344CB8AC3E}">
        <p14:creationId xmlns:p14="http://schemas.microsoft.com/office/powerpoint/2010/main" val="7770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Benefits of Wellness &amp; Nutrition for You</a:t>
            </a:r>
            <a:endParaRPr sz="2800"/>
          </a:p>
        </p:txBody>
      </p:sp>
      <p:sp>
        <p:nvSpPr>
          <p:cNvPr id="193" name="Google Shape;193;p31"/>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a:latin typeface="Montserrat Light" panose="00000400000000000000" pitchFamily="2" charset="0"/>
                <a:ea typeface="Montserrat SemiBold"/>
                <a:cs typeface="Montserrat SemiBold"/>
                <a:sym typeface="Montserrat SemiBold"/>
              </a:rPr>
              <a:t>Higher productivity</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a:latin typeface="Montserrat Light" panose="00000400000000000000" pitchFamily="2" charset="0"/>
                <a:ea typeface="Montserrat SemiBold"/>
                <a:cs typeface="Montserrat SemiBold"/>
                <a:sym typeface="Montserrat SemiBold"/>
              </a:rPr>
              <a:t>Set example</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a:latin typeface="Montserrat Light" panose="00000400000000000000" pitchFamily="2" charset="0"/>
                <a:ea typeface="Montserrat SemiBold"/>
                <a:cs typeface="Montserrat SemiBold"/>
                <a:sym typeface="Montserrat SemiBold"/>
              </a:rPr>
              <a:t>Improved sense of wellbeing</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a:latin typeface="Montserrat Light" panose="00000400000000000000" pitchFamily="2" charset="0"/>
                <a:ea typeface="Montserrat SemiBold"/>
                <a:cs typeface="Montserrat SemiBold"/>
                <a:sym typeface="Montserrat SemiBold"/>
              </a:rPr>
              <a:t>Improved health</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a:latin typeface="Montserrat Light" panose="00000400000000000000" pitchFamily="2" charset="0"/>
                <a:ea typeface="Montserrat SemiBold"/>
                <a:cs typeface="Montserrat SemiBold"/>
                <a:sym typeface="Montserrat SemiBold"/>
              </a:rPr>
              <a:t>Increased stamina and longevity</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a:latin typeface="Montserrat SemiBold"/>
              <a:ea typeface="Montserrat SemiBold"/>
              <a:cs typeface="Montserrat SemiBold"/>
              <a:sym typeface="Montserrat SemiBold"/>
            </a:endParaRPr>
          </a:p>
        </p:txBody>
      </p:sp>
      <p:pic>
        <p:nvPicPr>
          <p:cNvPr id="2" name="Graphic 1" descr="Gears with solid fill">
            <a:extLst>
              <a:ext uri="{FF2B5EF4-FFF2-40B4-BE49-F238E27FC236}">
                <a16:creationId xmlns:a16="http://schemas.microsoft.com/office/drawing/2014/main" id="{40045543-94E1-8136-B239-C1B8C8B9F7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18164" y="1253866"/>
            <a:ext cx="524033" cy="524033"/>
          </a:xfrm>
          <a:prstGeom prst="rect">
            <a:avLst/>
          </a:prstGeom>
        </p:spPr>
      </p:pic>
      <p:pic>
        <p:nvPicPr>
          <p:cNvPr id="3" name="Graphic 2" descr="Footprints with solid fill">
            <a:extLst>
              <a:ext uri="{FF2B5EF4-FFF2-40B4-BE49-F238E27FC236}">
                <a16:creationId xmlns:a16="http://schemas.microsoft.com/office/drawing/2014/main" id="{AEA73C01-54FE-A06E-8D6D-01131547F0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30289" y="1712020"/>
            <a:ext cx="563184" cy="563184"/>
          </a:xfrm>
          <a:prstGeom prst="rect">
            <a:avLst/>
          </a:prstGeom>
        </p:spPr>
      </p:pic>
      <p:pic>
        <p:nvPicPr>
          <p:cNvPr id="4" name="Picture 3">
            <a:extLst>
              <a:ext uri="{FF2B5EF4-FFF2-40B4-BE49-F238E27FC236}">
                <a16:creationId xmlns:a16="http://schemas.microsoft.com/office/drawing/2014/main" id="{061B8CEE-F536-6D0C-8187-FB366DD86692}"/>
              </a:ext>
            </a:extLst>
          </p:cNvPr>
          <p:cNvPicPr>
            <a:picLocks noChangeAspect="1"/>
          </p:cNvPicPr>
          <p:nvPr/>
        </p:nvPicPr>
        <p:blipFill>
          <a:blip r:embed="rId7"/>
          <a:stretch>
            <a:fillRect/>
          </a:stretch>
        </p:blipFill>
        <p:spPr>
          <a:xfrm>
            <a:off x="4370992" y="2220396"/>
            <a:ext cx="524032" cy="524032"/>
          </a:xfrm>
          <a:prstGeom prst="rect">
            <a:avLst/>
          </a:prstGeom>
        </p:spPr>
      </p:pic>
      <p:pic>
        <p:nvPicPr>
          <p:cNvPr id="5" name="Graphic 4" descr="Heart with pulse with solid fill">
            <a:extLst>
              <a:ext uri="{FF2B5EF4-FFF2-40B4-BE49-F238E27FC236}">
                <a16:creationId xmlns:a16="http://schemas.microsoft.com/office/drawing/2014/main" id="{95544755-D477-93A3-3C86-D416E0684B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0346" y="2744428"/>
            <a:ext cx="533400" cy="533400"/>
          </a:xfrm>
          <a:prstGeom prst="rect">
            <a:avLst/>
          </a:prstGeom>
        </p:spPr>
      </p:pic>
      <p:pic>
        <p:nvPicPr>
          <p:cNvPr id="6" name="Graphic 5" descr="Full battery with solid fill">
            <a:extLst>
              <a:ext uri="{FF2B5EF4-FFF2-40B4-BE49-F238E27FC236}">
                <a16:creationId xmlns:a16="http://schemas.microsoft.com/office/drawing/2014/main" id="{E4450643-A562-86A3-0807-838A4F154A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95024" y="3188546"/>
            <a:ext cx="524033" cy="5240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2800"/>
              <a:t>Benefits of Wellness &amp; Nutrition for </a:t>
            </a:r>
            <a:br>
              <a:rPr lang="en" sz="2800"/>
            </a:br>
            <a:r>
              <a:rPr lang="en" sz="2800"/>
              <a:t>Your Employees</a:t>
            </a:r>
            <a:endParaRPr sz="2800"/>
          </a:p>
        </p:txBody>
      </p:sp>
      <p:sp>
        <p:nvSpPr>
          <p:cNvPr id="193" name="Google Shape;193;p31"/>
          <p:cNvSpPr txBox="1">
            <a:spLocks noGrp="1"/>
          </p:cNvSpPr>
          <p:nvPr>
            <p:ph type="body" idx="1"/>
          </p:nvPr>
        </p:nvSpPr>
        <p:spPr>
          <a:xfrm>
            <a:off x="554309" y="1769071"/>
            <a:ext cx="7886700" cy="2297407"/>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dirty="0">
                <a:latin typeface="Montserrat Light" panose="00000400000000000000" pitchFamily="2" charset="0"/>
                <a:ea typeface="Montserrat SemiBold"/>
                <a:cs typeface="Montserrat SemiBold"/>
                <a:sym typeface="Montserrat SemiBold"/>
              </a:rPr>
              <a:t>Higher productivity</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dirty="0">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dirty="0">
                <a:latin typeface="Montserrat Light" panose="00000400000000000000" pitchFamily="2" charset="0"/>
                <a:ea typeface="Montserrat SemiBold"/>
                <a:cs typeface="Montserrat SemiBold"/>
                <a:sym typeface="Montserrat SemiBold"/>
              </a:rPr>
              <a:t>Higher Engagement</a:t>
            </a:r>
          </a:p>
          <a:p>
            <a:pPr marL="0" lvl="0" indent="0" algn="l" rtl="0">
              <a:lnSpc>
                <a:spcPct val="90000"/>
              </a:lnSpc>
              <a:spcBef>
                <a:spcPts val="0"/>
              </a:spcBef>
              <a:spcAft>
                <a:spcPts val="0"/>
              </a:spcAft>
              <a:buClr>
                <a:schemeClr val="dk2"/>
              </a:buClr>
              <a:buSzPts val="1800"/>
            </a:pPr>
            <a:endParaRPr lang="en-US" dirty="0">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dirty="0">
                <a:latin typeface="Montserrat Light" panose="00000400000000000000" pitchFamily="2" charset="0"/>
                <a:ea typeface="Montserrat SemiBold"/>
                <a:cs typeface="Montserrat SemiBold"/>
                <a:sym typeface="Montserrat SemiBold"/>
              </a:rPr>
              <a:t>Improved health</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dirty="0">
              <a:latin typeface="Montserrat Light" panose="00000400000000000000" pitchFamily="2" charset="0"/>
              <a:ea typeface="Montserrat SemiBold"/>
              <a:cs typeface="Montserrat SemiBold"/>
              <a:sym typeface="Montserrat SemiBold"/>
            </a:endParaRP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r>
              <a:rPr lang="en-US" dirty="0">
                <a:latin typeface="Montserrat Light" panose="00000400000000000000" pitchFamily="2" charset="0"/>
                <a:ea typeface="Montserrat SemiBold"/>
                <a:cs typeface="Montserrat SemiBold"/>
                <a:sym typeface="Montserrat SemiBold"/>
              </a:rPr>
              <a:t>Greater Loyalty</a:t>
            </a:r>
          </a:p>
          <a:p>
            <a:pPr marL="285750" lvl="0" indent="-285750" algn="l" rtl="0">
              <a:lnSpc>
                <a:spcPct val="90000"/>
              </a:lnSpc>
              <a:spcBef>
                <a:spcPts val="0"/>
              </a:spcBef>
              <a:spcAft>
                <a:spcPts val="0"/>
              </a:spcAft>
              <a:buClr>
                <a:schemeClr val="dk2"/>
              </a:buClr>
              <a:buSzPts val="1800"/>
              <a:buFont typeface="Wingdings" panose="05000000000000000000" pitchFamily="2" charset="2"/>
              <a:buChar char="ü"/>
            </a:pPr>
            <a:endParaRPr lang="en-US" dirty="0">
              <a:latin typeface="Montserrat SemiBold"/>
              <a:ea typeface="Montserrat SemiBold"/>
              <a:cs typeface="Montserrat SemiBold"/>
              <a:sym typeface="Montserrat SemiBold"/>
            </a:endParaRPr>
          </a:p>
        </p:txBody>
      </p:sp>
      <p:pic>
        <p:nvPicPr>
          <p:cNvPr id="2" name="Graphic 1" descr="Gears with solid fill">
            <a:extLst>
              <a:ext uri="{FF2B5EF4-FFF2-40B4-BE49-F238E27FC236}">
                <a16:creationId xmlns:a16="http://schemas.microsoft.com/office/drawing/2014/main" id="{40045543-94E1-8136-B239-C1B8C8B9F7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35658" y="1706382"/>
            <a:ext cx="524033" cy="524033"/>
          </a:xfrm>
          <a:prstGeom prst="rect">
            <a:avLst/>
          </a:prstGeom>
        </p:spPr>
      </p:pic>
      <p:pic>
        <p:nvPicPr>
          <p:cNvPr id="5" name="Graphic 4" descr="Heart with pulse with solid fill">
            <a:extLst>
              <a:ext uri="{FF2B5EF4-FFF2-40B4-BE49-F238E27FC236}">
                <a16:creationId xmlns:a16="http://schemas.microsoft.com/office/drawing/2014/main" id="{95544755-D477-93A3-3C86-D416E0684B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8958" y="2662017"/>
            <a:ext cx="533400" cy="533400"/>
          </a:xfrm>
          <a:prstGeom prst="rect">
            <a:avLst/>
          </a:prstGeom>
        </p:spPr>
      </p:pic>
      <p:pic>
        <p:nvPicPr>
          <p:cNvPr id="7" name="Graphic 6" descr="Cheers with solid fill">
            <a:extLst>
              <a:ext uri="{FF2B5EF4-FFF2-40B4-BE49-F238E27FC236}">
                <a16:creationId xmlns:a16="http://schemas.microsoft.com/office/drawing/2014/main" id="{BA54A135-1341-4386-AA9A-8C507CF870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492991" y="2199071"/>
            <a:ext cx="533400" cy="533400"/>
          </a:xfrm>
          <a:prstGeom prst="rect">
            <a:avLst/>
          </a:prstGeom>
        </p:spPr>
      </p:pic>
      <p:pic>
        <p:nvPicPr>
          <p:cNvPr id="8" name="Graphic 7" descr="Handshake with solid fill">
            <a:extLst>
              <a:ext uri="{FF2B5EF4-FFF2-40B4-BE49-F238E27FC236}">
                <a16:creationId xmlns:a16="http://schemas.microsoft.com/office/drawing/2014/main" id="{F602FCBF-7B51-01D3-1231-B600F72661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841519" y="3123361"/>
            <a:ext cx="651472" cy="651472"/>
          </a:xfrm>
          <a:prstGeom prst="rect">
            <a:avLst/>
          </a:prstGeom>
        </p:spPr>
      </p:pic>
    </p:spTree>
    <p:extLst>
      <p:ext uri="{BB962C8B-B14F-4D97-AF65-F5344CB8AC3E}">
        <p14:creationId xmlns:p14="http://schemas.microsoft.com/office/powerpoint/2010/main" val="217175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89047" y="673859"/>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3000"/>
              <a:t>Employee Nutrition is Important</a:t>
            </a:r>
            <a:endParaRPr sz="3000"/>
          </a:p>
        </p:txBody>
      </p:sp>
      <p:sp>
        <p:nvSpPr>
          <p:cNvPr id="201" name="Google Shape;201;p32"/>
          <p:cNvSpPr txBox="1">
            <a:spLocks noGrp="1"/>
          </p:cNvSpPr>
          <p:nvPr>
            <p:ph type="body" idx="1"/>
          </p:nvPr>
        </p:nvSpPr>
        <p:spPr>
          <a:xfrm>
            <a:off x="628650" y="1998743"/>
            <a:ext cx="7886700" cy="922496"/>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800"/>
              </a:spcBef>
              <a:spcAft>
                <a:spcPts val="0"/>
              </a:spcAft>
              <a:buClr>
                <a:srgbClr val="92D050"/>
              </a:buClr>
              <a:buSzPts val="1800"/>
              <a:buFont typeface="Wingdings" panose="05000000000000000000" pitchFamily="2" charset="2"/>
              <a:buChar char="ü"/>
            </a:pPr>
            <a:r>
              <a:rPr lang="en-US"/>
              <a:t>More productive</a:t>
            </a:r>
          </a:p>
          <a:p>
            <a:pPr marL="285750" lvl="0" indent="-285750" algn="l" rtl="0">
              <a:lnSpc>
                <a:spcPct val="90000"/>
              </a:lnSpc>
              <a:spcBef>
                <a:spcPts val="800"/>
              </a:spcBef>
              <a:spcAft>
                <a:spcPts val="0"/>
              </a:spcAft>
              <a:buClr>
                <a:srgbClr val="92D050"/>
              </a:buClr>
              <a:buSzPts val="1800"/>
              <a:buFont typeface="Wingdings" panose="05000000000000000000" pitchFamily="2" charset="2"/>
              <a:buChar char="ü"/>
            </a:pPr>
            <a:r>
              <a:rPr lang="en-US"/>
              <a:t>Less stressed</a:t>
            </a:r>
          </a:p>
          <a:p>
            <a:pPr marL="285750" lvl="0" indent="-285750" algn="l" rtl="0">
              <a:lnSpc>
                <a:spcPct val="90000"/>
              </a:lnSpc>
              <a:spcBef>
                <a:spcPts val="800"/>
              </a:spcBef>
              <a:spcAft>
                <a:spcPts val="0"/>
              </a:spcAft>
              <a:buClr>
                <a:srgbClr val="92D050"/>
              </a:buClr>
              <a:buSzPts val="1800"/>
              <a:buFont typeface="Wingdings" panose="05000000000000000000" pitchFamily="2" charset="2"/>
              <a:buChar char="ü"/>
            </a:pPr>
            <a:r>
              <a:rPr lang="en-US"/>
              <a:t>Take fewer sick days</a:t>
            </a:r>
          </a:p>
          <a:p>
            <a:pPr marL="285750" lvl="0" indent="-285750" algn="l" rtl="0">
              <a:lnSpc>
                <a:spcPct val="90000"/>
              </a:lnSpc>
              <a:spcBef>
                <a:spcPts val="800"/>
              </a:spcBef>
              <a:spcAft>
                <a:spcPts val="0"/>
              </a:spcAft>
              <a:buClr>
                <a:schemeClr val="dk2"/>
              </a:buClr>
              <a:buSzPts val="1800"/>
              <a:buFont typeface="Wingdings" panose="05000000000000000000" pitchFamily="2" charset="2"/>
              <a:buChar char="ü"/>
            </a:pPr>
            <a:endParaRPr lang="en-US"/>
          </a:p>
          <a:p>
            <a:pPr marL="0" lvl="0" indent="0" algn="l">
              <a:spcBef>
                <a:spcPts val="0"/>
              </a:spcBef>
              <a:buClr>
                <a:schemeClr val="dk2"/>
              </a:buClr>
              <a:buSzPts val="3800"/>
            </a:pPr>
            <a:r>
              <a:rPr lang="en-US" sz="2000">
                <a:solidFill>
                  <a:schemeClr val="dk2"/>
                </a:solidFill>
                <a:latin typeface="Montserrat" panose="00000500000000000000" pitchFamily="2" charset="0"/>
              </a:rPr>
              <a:t>A key factor in employee health is nutrition- which is why you your employees to eat well.</a:t>
            </a:r>
            <a:endParaRPr sz="2000">
              <a:solidFill>
                <a:schemeClr val="dk2"/>
              </a:solidFill>
              <a:latin typeface="Montserrat" panose="00000500000000000000" pitchFamily="2" charset="0"/>
            </a:endParaRPr>
          </a:p>
        </p:txBody>
      </p:sp>
      <p:sp>
        <p:nvSpPr>
          <p:cNvPr id="2" name="Google Shape;200;p32">
            <a:extLst>
              <a:ext uri="{FF2B5EF4-FFF2-40B4-BE49-F238E27FC236}">
                <a16:creationId xmlns:a16="http://schemas.microsoft.com/office/drawing/2014/main" id="{4504C5EF-BAB4-93E9-6A4D-5795A4140A19}"/>
              </a:ext>
            </a:extLst>
          </p:cNvPr>
          <p:cNvSpPr txBox="1">
            <a:spLocks/>
          </p:cNvSpPr>
          <p:nvPr/>
        </p:nvSpPr>
        <p:spPr>
          <a:xfrm>
            <a:off x="489047" y="1336301"/>
            <a:ext cx="6167005"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a:latin typeface="Montserrat" panose="00000500000000000000" pitchFamily="2" charset="0"/>
              </a:rPr>
              <a:t>Healthy employees provide companies with a wide array of benefits. They tend to be…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445770" y="289024"/>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3600" dirty="0"/>
              <a:t>Nutrition and Calorie Intake</a:t>
            </a:r>
            <a:endParaRPr sz="3600" dirty="0"/>
          </a:p>
        </p:txBody>
      </p:sp>
      <p:pic>
        <p:nvPicPr>
          <p:cNvPr id="12" name="Picture 11">
            <a:extLst>
              <a:ext uri="{FF2B5EF4-FFF2-40B4-BE49-F238E27FC236}">
                <a16:creationId xmlns:a16="http://schemas.microsoft.com/office/drawing/2014/main" id="{01209A06-5D06-618F-04E2-B7DBAE7793C3}"/>
              </a:ext>
            </a:extLst>
          </p:cNvPr>
          <p:cNvPicPr>
            <a:picLocks noChangeAspect="1"/>
          </p:cNvPicPr>
          <p:nvPr/>
        </p:nvPicPr>
        <p:blipFill>
          <a:blip r:embed="rId3">
            <a:alphaModFix amt="68000"/>
          </a:blip>
          <a:stretch>
            <a:fillRect/>
          </a:stretch>
        </p:blipFill>
        <p:spPr>
          <a:xfrm>
            <a:off x="12179304" y="-118951"/>
            <a:ext cx="9624716" cy="9230822"/>
          </a:xfrm>
          <a:prstGeom prst="rect">
            <a:avLst/>
          </a:prstGeom>
        </p:spPr>
      </p:pic>
      <p:sp>
        <p:nvSpPr>
          <p:cNvPr id="13" name="Rectangle 12">
            <a:extLst>
              <a:ext uri="{FF2B5EF4-FFF2-40B4-BE49-F238E27FC236}">
                <a16:creationId xmlns:a16="http://schemas.microsoft.com/office/drawing/2014/main" id="{264A0069-5F87-9EF4-BAC3-30BC0BDD3E89}"/>
              </a:ext>
            </a:extLst>
          </p:cNvPr>
          <p:cNvSpPr/>
          <p:nvPr/>
        </p:nvSpPr>
        <p:spPr>
          <a:xfrm>
            <a:off x="3598227" y="12322078"/>
            <a:ext cx="2960809" cy="646074"/>
          </a:xfrm>
          <a:prstGeom prst="rect">
            <a:avLst/>
          </a:prstGeom>
        </p:spPr>
        <p:txBody>
          <a:bodyPr wrap="square">
            <a:spAutoFit/>
          </a:bodyPr>
          <a:lstStyle/>
          <a:p>
            <a:pPr defTabSz="1827885">
              <a:buClrTx/>
              <a:buFontTx/>
              <a:buNone/>
              <a:defRPr/>
            </a:pPr>
            <a:r>
              <a:rPr lang="en-US" sz="1799" b="1">
                <a:solidFill>
                  <a:srgbClr val="B8BBC1"/>
                </a:solidFill>
                <a:latin typeface="Montserrat" charset="0"/>
                <a:ea typeface="Montserrat" charset="0"/>
                <a:cs typeface="Montserrat" charset="0"/>
                <a:sym typeface="Lato Light"/>
              </a:rPr>
              <a:t>WindingRiverConsulting.com</a:t>
            </a:r>
          </a:p>
        </p:txBody>
      </p:sp>
      <p:sp>
        <p:nvSpPr>
          <p:cNvPr id="15" name="TextBox 14">
            <a:extLst>
              <a:ext uri="{FF2B5EF4-FFF2-40B4-BE49-F238E27FC236}">
                <a16:creationId xmlns:a16="http://schemas.microsoft.com/office/drawing/2014/main" id="{8EB54AE5-B7AF-9CF0-B6D9-096478BFA9BF}"/>
              </a:ext>
            </a:extLst>
          </p:cNvPr>
          <p:cNvSpPr txBox="1"/>
          <p:nvPr/>
        </p:nvSpPr>
        <p:spPr>
          <a:xfrm>
            <a:off x="12035911" y="11385420"/>
            <a:ext cx="3464949" cy="2307298"/>
          </a:xfrm>
          <a:prstGeom prst="rect">
            <a:avLst/>
          </a:prstGeom>
          <a:noFill/>
        </p:spPr>
        <p:txBody>
          <a:bodyPr wrap="square" rtlCol="0">
            <a:spAutoFit/>
          </a:bodyPr>
          <a:lstStyle/>
          <a:p>
            <a:pPr defTabSz="1826665" eaLnBrk="0" fontAlgn="base" hangingPunct="0">
              <a:spcBef>
                <a:spcPct val="0"/>
              </a:spcBef>
              <a:spcAft>
                <a:spcPct val="0"/>
              </a:spcAft>
              <a:buClrTx/>
              <a:buFontTx/>
              <a:buNone/>
            </a:pPr>
            <a:r>
              <a:rPr lang="en-US" sz="1799" b="1" kern="1200" baseline="30000" err="1">
                <a:latin typeface="Montserrat" panose="00000500000000000000" pitchFamily="2" charset="0"/>
                <a:ea typeface="Lato Light"/>
                <a:cs typeface="Lato Light"/>
                <a:sym typeface="Lato Light"/>
              </a:rPr>
              <a:t>c</a:t>
            </a:r>
            <a:r>
              <a:rPr lang="en-US" sz="1799" b="1" kern="1200" err="1">
                <a:latin typeface="Montserrat" panose="00000500000000000000" pitchFamily="2" charset="0"/>
                <a:ea typeface="Lato Light"/>
                <a:cs typeface="Lato Light"/>
                <a:sym typeface="Lato Light"/>
              </a:rPr>
              <a:t>Moderately</a:t>
            </a:r>
            <a:r>
              <a:rPr lang="en-US" sz="1799" b="1" kern="1200">
                <a:latin typeface="Montserrat" panose="00000500000000000000" pitchFamily="2" charset="0"/>
                <a:ea typeface="Lato Light"/>
                <a:cs typeface="Lato Light"/>
                <a:sym typeface="Lato Light"/>
              </a:rPr>
              <a:t> active</a:t>
            </a:r>
            <a:r>
              <a:rPr lang="en-US" sz="1799" kern="1200">
                <a:latin typeface="Montserrat" panose="00000500000000000000" pitchFamily="2" charset="0"/>
                <a:ea typeface="Lato Light"/>
                <a:cs typeface="Lato Light"/>
                <a:sym typeface="Lato Light"/>
              </a:rPr>
              <a:t> means a lifestyle that includes physical activity equivalent to walking about 1.5 to 3 miles per day at 3-4 mph, in addition to the light physical activity associated with typical day-to-day life.</a:t>
            </a:r>
          </a:p>
        </p:txBody>
      </p:sp>
      <p:sp>
        <p:nvSpPr>
          <p:cNvPr id="16" name="TextBox 15">
            <a:extLst>
              <a:ext uri="{FF2B5EF4-FFF2-40B4-BE49-F238E27FC236}">
                <a16:creationId xmlns:a16="http://schemas.microsoft.com/office/drawing/2014/main" id="{5B8D4A49-ECED-E906-20D7-1E16B6837C6B}"/>
              </a:ext>
            </a:extLst>
          </p:cNvPr>
          <p:cNvSpPr txBox="1"/>
          <p:nvPr/>
        </p:nvSpPr>
        <p:spPr>
          <a:xfrm>
            <a:off x="16657570" y="11385420"/>
            <a:ext cx="3464949" cy="2307298"/>
          </a:xfrm>
          <a:prstGeom prst="rect">
            <a:avLst/>
          </a:prstGeom>
          <a:noFill/>
        </p:spPr>
        <p:txBody>
          <a:bodyPr wrap="square" rtlCol="0">
            <a:spAutoFit/>
          </a:bodyPr>
          <a:lstStyle/>
          <a:p>
            <a:pPr defTabSz="1826665" eaLnBrk="0" fontAlgn="base" hangingPunct="0">
              <a:spcBef>
                <a:spcPct val="0"/>
              </a:spcBef>
              <a:spcAft>
                <a:spcPct val="0"/>
              </a:spcAft>
              <a:buClrTx/>
              <a:buFontTx/>
              <a:buNone/>
            </a:pPr>
            <a:r>
              <a:rPr lang="en-US" sz="1799" kern="1200" baseline="30000" err="1">
                <a:latin typeface="Montserrat" panose="00000500000000000000" pitchFamily="2" charset="0"/>
                <a:ea typeface="Lato Light"/>
                <a:cs typeface="Lato Light"/>
                <a:sym typeface="Lato Light"/>
              </a:rPr>
              <a:t>d</a:t>
            </a:r>
            <a:r>
              <a:rPr lang="en-US" sz="1799" b="1" kern="1200" err="1">
                <a:latin typeface="Montserrat" panose="00000500000000000000" pitchFamily="2" charset="0"/>
                <a:ea typeface="Lato Light"/>
                <a:cs typeface="Lato Light"/>
                <a:sym typeface="Lato Light"/>
              </a:rPr>
              <a:t>Active</a:t>
            </a:r>
            <a:r>
              <a:rPr lang="en-US" sz="1799" kern="1200">
                <a:latin typeface="Montserrat" panose="00000500000000000000" pitchFamily="2" charset="0"/>
                <a:ea typeface="Lato Light"/>
                <a:cs typeface="Lato Light"/>
                <a:sym typeface="Lato Light"/>
              </a:rPr>
              <a:t> means a lifestyle that includes physical activity equivalent to walking more than 3 mi./day at 3-4 mph, in addition to the light physical activity associated with typical day-to-day life. </a:t>
            </a:r>
          </a:p>
        </p:txBody>
      </p:sp>
      <p:sp>
        <p:nvSpPr>
          <p:cNvPr id="17" name="TextBox 16">
            <a:extLst>
              <a:ext uri="{FF2B5EF4-FFF2-40B4-BE49-F238E27FC236}">
                <a16:creationId xmlns:a16="http://schemas.microsoft.com/office/drawing/2014/main" id="{679D69BB-D0FF-F767-17A0-782CD3E92053}"/>
              </a:ext>
            </a:extLst>
          </p:cNvPr>
          <p:cNvSpPr txBox="1"/>
          <p:nvPr/>
        </p:nvSpPr>
        <p:spPr>
          <a:xfrm>
            <a:off x="7414252" y="11385420"/>
            <a:ext cx="3464949" cy="1476686"/>
          </a:xfrm>
          <a:prstGeom prst="rect">
            <a:avLst/>
          </a:prstGeom>
          <a:noFill/>
        </p:spPr>
        <p:txBody>
          <a:bodyPr wrap="square" rtlCol="0">
            <a:spAutoFit/>
          </a:bodyPr>
          <a:lstStyle/>
          <a:p>
            <a:pPr defTabSz="1826665" eaLnBrk="0" fontAlgn="base" hangingPunct="0">
              <a:spcBef>
                <a:spcPct val="0"/>
              </a:spcBef>
              <a:spcAft>
                <a:spcPct val="0"/>
              </a:spcAft>
              <a:buClrTx/>
              <a:buFontTx/>
              <a:buNone/>
            </a:pPr>
            <a:r>
              <a:rPr lang="en-US" sz="1799" kern="1200" baseline="30000" err="1">
                <a:latin typeface="Montserrat" panose="00000500000000000000" pitchFamily="2" charset="0"/>
                <a:ea typeface="Lato Light"/>
                <a:cs typeface="Lato Light"/>
                <a:sym typeface="Lato Light"/>
              </a:rPr>
              <a:t>b</a:t>
            </a:r>
            <a:r>
              <a:rPr lang="en-US" sz="1799" b="1" kern="1200" err="1">
                <a:latin typeface="Montserrat" panose="00000500000000000000" pitchFamily="2" charset="0"/>
                <a:ea typeface="Lato Light"/>
                <a:cs typeface="Lato Light"/>
                <a:sym typeface="Lato Light"/>
              </a:rPr>
              <a:t>Sedentary</a:t>
            </a:r>
            <a:r>
              <a:rPr lang="en-US" sz="1799" kern="1200">
                <a:latin typeface="Montserrat" panose="00000500000000000000" pitchFamily="2" charset="0"/>
                <a:ea typeface="Lato Light"/>
                <a:cs typeface="Lato Light"/>
                <a:sym typeface="Lato Light"/>
              </a:rPr>
              <a:t> means a lifestyle that includes only the light physical activity associated with typical day-to-day life. </a:t>
            </a:r>
          </a:p>
        </p:txBody>
      </p:sp>
      <p:pic>
        <p:nvPicPr>
          <p:cNvPr id="25" name="Picture 24">
            <a:extLst>
              <a:ext uri="{FF2B5EF4-FFF2-40B4-BE49-F238E27FC236}">
                <a16:creationId xmlns:a16="http://schemas.microsoft.com/office/drawing/2014/main" id="{A4C5BDE9-4586-2382-CB42-352AF8B67C0D}"/>
              </a:ext>
            </a:extLst>
          </p:cNvPr>
          <p:cNvPicPr>
            <a:picLocks noChangeAspect="1"/>
          </p:cNvPicPr>
          <p:nvPr/>
        </p:nvPicPr>
        <p:blipFill>
          <a:blip r:embed="rId4"/>
          <a:stretch>
            <a:fillRect/>
          </a:stretch>
        </p:blipFill>
        <p:spPr>
          <a:xfrm>
            <a:off x="2020761" y="944595"/>
            <a:ext cx="5102477" cy="2679800"/>
          </a:xfrm>
          <a:prstGeom prst="rect">
            <a:avLst/>
          </a:prstGeom>
        </p:spPr>
      </p:pic>
      <p:pic>
        <p:nvPicPr>
          <p:cNvPr id="27" name="Picture 26">
            <a:extLst>
              <a:ext uri="{FF2B5EF4-FFF2-40B4-BE49-F238E27FC236}">
                <a16:creationId xmlns:a16="http://schemas.microsoft.com/office/drawing/2014/main" id="{442C658A-AD44-15F1-72C7-C1C24C13B6D6}"/>
              </a:ext>
            </a:extLst>
          </p:cNvPr>
          <p:cNvPicPr>
            <a:picLocks noChangeAspect="1"/>
          </p:cNvPicPr>
          <p:nvPr/>
        </p:nvPicPr>
        <p:blipFill>
          <a:blip r:embed="rId5"/>
          <a:stretch>
            <a:fillRect/>
          </a:stretch>
        </p:blipFill>
        <p:spPr>
          <a:xfrm>
            <a:off x="1556263" y="3624395"/>
            <a:ext cx="2099323" cy="613383"/>
          </a:xfrm>
          <a:prstGeom prst="rect">
            <a:avLst/>
          </a:prstGeom>
        </p:spPr>
      </p:pic>
      <p:pic>
        <p:nvPicPr>
          <p:cNvPr id="29" name="Picture 28">
            <a:extLst>
              <a:ext uri="{FF2B5EF4-FFF2-40B4-BE49-F238E27FC236}">
                <a16:creationId xmlns:a16="http://schemas.microsoft.com/office/drawing/2014/main" id="{CEEA1223-ABA6-231D-B698-9FA09A75D078}"/>
              </a:ext>
            </a:extLst>
          </p:cNvPr>
          <p:cNvPicPr>
            <a:picLocks noChangeAspect="1"/>
          </p:cNvPicPr>
          <p:nvPr/>
        </p:nvPicPr>
        <p:blipFill>
          <a:blip r:embed="rId6"/>
          <a:stretch>
            <a:fillRect/>
          </a:stretch>
        </p:blipFill>
        <p:spPr>
          <a:xfrm>
            <a:off x="3598227" y="3624395"/>
            <a:ext cx="1866920" cy="872065"/>
          </a:xfrm>
          <a:prstGeom prst="rect">
            <a:avLst/>
          </a:prstGeom>
        </p:spPr>
      </p:pic>
      <p:pic>
        <p:nvPicPr>
          <p:cNvPr id="30" name="Picture 29">
            <a:extLst>
              <a:ext uri="{FF2B5EF4-FFF2-40B4-BE49-F238E27FC236}">
                <a16:creationId xmlns:a16="http://schemas.microsoft.com/office/drawing/2014/main" id="{B894E2FF-3420-8EB0-FE74-9F00DD7287B3}"/>
              </a:ext>
            </a:extLst>
          </p:cNvPr>
          <p:cNvPicPr>
            <a:picLocks noChangeAspect="1"/>
          </p:cNvPicPr>
          <p:nvPr/>
        </p:nvPicPr>
        <p:blipFill>
          <a:blip r:embed="rId7"/>
          <a:stretch>
            <a:fillRect/>
          </a:stretch>
        </p:blipFill>
        <p:spPr>
          <a:xfrm>
            <a:off x="5530336" y="3624395"/>
            <a:ext cx="2057400" cy="8551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D42D9E27-FFCE-7C41-D221-FC5DF94C4E91}"/>
              </a:ext>
            </a:extLst>
          </p:cNvPr>
          <p:cNvPicPr>
            <a:picLocks noChangeAspect="1"/>
          </p:cNvPicPr>
          <p:nvPr/>
        </p:nvPicPr>
        <p:blipFill>
          <a:blip r:embed="rId3"/>
          <a:stretch>
            <a:fillRect/>
          </a:stretch>
        </p:blipFill>
        <p:spPr>
          <a:xfrm>
            <a:off x="1517351" y="294812"/>
            <a:ext cx="2774988" cy="4217715"/>
          </a:xfrm>
          <a:prstGeom prst="rect">
            <a:avLst/>
          </a:prstGeom>
        </p:spPr>
      </p:pic>
      <p:pic>
        <p:nvPicPr>
          <p:cNvPr id="11" name="Picture 10" descr="Closeup of person standing on rock">
            <a:extLst>
              <a:ext uri="{FF2B5EF4-FFF2-40B4-BE49-F238E27FC236}">
                <a16:creationId xmlns:a16="http://schemas.microsoft.com/office/drawing/2014/main" id="{5505A1DB-E4B3-3A56-D99B-017D4CF599D0}"/>
              </a:ext>
            </a:extLst>
          </p:cNvPr>
          <p:cNvPicPr>
            <a:picLocks noChangeAspect="1"/>
          </p:cNvPicPr>
          <p:nvPr/>
        </p:nvPicPr>
        <p:blipFill>
          <a:blip r:embed="rId4"/>
          <a:stretch>
            <a:fillRect/>
          </a:stretch>
        </p:blipFill>
        <p:spPr>
          <a:xfrm>
            <a:off x="4707022" y="1137763"/>
            <a:ext cx="3800693" cy="2533795"/>
          </a:xfrm>
          <a:prstGeom prst="rect">
            <a:avLst/>
          </a:prstGeom>
        </p:spPr>
      </p:pic>
    </p:spTree>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b7f2bb1-7f58-4bdb-85e5-e23b5270616d" xsi:nil="true"/>
    <lcf76f155ced4ddcb4097134ff3c332f xmlns="dd14bf96-fa2b-4e78-b27a-33bb0c5475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94B65-C652-464D-9F6B-6E8CC4CC5F53}">
  <ds:schemaRefs>
    <ds:schemaRef ds:uri="5b7f2bb1-7f58-4bdb-85e5-e23b5270616d"/>
    <ds:schemaRef ds:uri="dd14bf96-fa2b-4e78-b27a-33bb0c5475f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3.xml><?xml version="1.0" encoding="utf-8"?>
<ds:datastoreItem xmlns:ds="http://schemas.openxmlformats.org/officeDocument/2006/customXml" ds:itemID="{343AA7AE-985D-49EB-A0AE-D5441318B1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4bf96-fa2b-4e78-b27a-33bb0c5475f1"/>
    <ds:schemaRef ds:uri="5b7f2bb1-7f58-4bdb-85e5-e23b52706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TotalTime>
  <Words>1120</Words>
  <Application>Microsoft Office PowerPoint</Application>
  <PresentationFormat>On-screen Show (16:9)</PresentationFormat>
  <Paragraphs>213</Paragraphs>
  <Slides>35</Slides>
  <Notes>35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Montserrat</vt:lpstr>
      <vt:lpstr>Montserrat Light</vt:lpstr>
      <vt:lpstr>Wingdings</vt:lpstr>
      <vt:lpstr>Arial</vt:lpstr>
      <vt:lpstr>Montserrat SemiBold</vt:lpstr>
      <vt:lpstr>Montserrat ExtraBold</vt:lpstr>
      <vt:lpstr>Gill Sans</vt:lpstr>
      <vt:lpstr>Office Theme</vt:lpstr>
      <vt:lpstr>WELCOME BACK! (Hope You’re Not Too Sore)</vt:lpstr>
      <vt:lpstr>Self-care &amp;  Energy Management</vt:lpstr>
      <vt:lpstr>Health in the workplace</vt:lpstr>
      <vt:lpstr>Health in the workplace</vt:lpstr>
      <vt:lpstr>Benefits of Wellness &amp; Nutrition for You</vt:lpstr>
      <vt:lpstr>Benefits of Wellness &amp; Nutrition for  Your Employees</vt:lpstr>
      <vt:lpstr>Employee Nutrition is Important</vt:lpstr>
      <vt:lpstr>Nutrition and Calorie Intake</vt:lpstr>
      <vt:lpstr>PowerPoint Presentation</vt:lpstr>
      <vt:lpstr>PowerPoint Presentation</vt:lpstr>
      <vt:lpstr>Nutrition: Calories in  a Big Mac, Large Fry,  and Large Coke</vt:lpstr>
      <vt:lpstr>Making good choices will result in weight loss and healthier habits</vt:lpstr>
      <vt:lpstr>Nutrition: Positive Options</vt:lpstr>
      <vt:lpstr>Nutrition: Popular Snacks with High Calorie Count</vt:lpstr>
      <vt:lpstr>Nutrition: Fast-Food Resturants that Serve Healthy Foods</vt:lpstr>
      <vt:lpstr>Nutrition: Fast-Food Resturants that Serve Healthy Foods</vt:lpstr>
      <vt:lpstr>Nutrition: Fast-Food Resturants that Serve Healthy Foods</vt:lpstr>
      <vt:lpstr>Nutrition: Fast-Food Resturants that Serve Healthy Foods</vt:lpstr>
      <vt:lpstr>Nutrition: Fast-Food Resturants that Serve Healthy Foods</vt:lpstr>
      <vt:lpstr>Diet &amp; Nutrition</vt:lpstr>
      <vt:lpstr>Nutrition: The Bottom Line</vt:lpstr>
      <vt:lpstr>Nutrition Tips to Help You Lose Weight</vt:lpstr>
      <vt:lpstr>Exercise Methods</vt:lpstr>
      <vt:lpstr>Exercise Styles</vt:lpstr>
      <vt:lpstr>Exercise Styles</vt:lpstr>
      <vt:lpstr>Exercise Frequency</vt:lpstr>
      <vt:lpstr>Mindfulness</vt:lpstr>
      <vt:lpstr>Benefits of Mindfulness in the Workplace</vt:lpstr>
      <vt:lpstr>Having a Mindful Approach on Social Media</vt:lpstr>
      <vt:lpstr>Internal Wellness/Stress Reduction</vt:lpstr>
      <vt:lpstr>“Doing nothing is everything”</vt:lpstr>
      <vt:lpstr>Internal Wellness/Stress Reduction</vt:lpstr>
      <vt:lpstr>How to Practice Mindfulness</vt:lpstr>
      <vt:lpstr>How to Practice Mindfulness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Taylor King</cp:lastModifiedBy>
  <cp:revision>3</cp:revision>
  <dcterms:modified xsi:type="dcterms:W3CDTF">2025-05-07T18:31:37Z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y fmtid="{D5CDD505-2E9C-101B-9397-08002B2CF9AE}" pid="3" name="MediaServiceImageTags">
    <vt:lpwstr/>
  </property>
</Properties>
</file>