
<file path=[Content_Types].xml><?xml version="1.0" encoding="utf-8"?>
<Types xmlns="http://schemas.openxmlformats.org/package/2006/content-types">
  <Default Extension="1" ContentType="image/jpeg"/>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40"/>
  </p:notesMasterIdLst>
  <p:sldIdLst>
    <p:sldId id="256" r:id="rId5"/>
    <p:sldId id="275" r:id="rId6"/>
    <p:sldId id="301" r:id="rId7"/>
    <p:sldId id="259" r:id="rId8"/>
    <p:sldId id="308" r:id="rId9"/>
    <p:sldId id="260" r:id="rId10"/>
    <p:sldId id="277" r:id="rId11"/>
    <p:sldId id="278" r:id="rId12"/>
    <p:sldId id="279" r:id="rId13"/>
    <p:sldId id="280" r:id="rId14"/>
    <p:sldId id="281" r:id="rId15"/>
    <p:sldId id="282" r:id="rId16"/>
    <p:sldId id="284" r:id="rId17"/>
    <p:sldId id="285" r:id="rId18"/>
    <p:sldId id="286" r:id="rId19"/>
    <p:sldId id="287" r:id="rId20"/>
    <p:sldId id="288" r:id="rId21"/>
    <p:sldId id="289" r:id="rId22"/>
    <p:sldId id="290" r:id="rId23"/>
    <p:sldId id="291" r:id="rId24"/>
    <p:sldId id="293" r:id="rId25"/>
    <p:sldId id="294" r:id="rId26"/>
    <p:sldId id="295" r:id="rId27"/>
    <p:sldId id="296" r:id="rId28"/>
    <p:sldId id="297" r:id="rId29"/>
    <p:sldId id="298" r:id="rId30"/>
    <p:sldId id="299" r:id="rId31"/>
    <p:sldId id="300" r:id="rId32"/>
    <p:sldId id="258" r:id="rId33"/>
    <p:sldId id="302" r:id="rId34"/>
    <p:sldId id="303" r:id="rId35"/>
    <p:sldId id="304" r:id="rId36"/>
    <p:sldId id="305" r:id="rId37"/>
    <p:sldId id="309" r:id="rId38"/>
    <p:sldId id="274" r:id="rId39"/>
  </p:sldIdLst>
  <p:sldSz cx="9144000" cy="5143500" type="screen16x9"/>
  <p:notesSz cx="7023100" cy="9309100"/>
  <p:embeddedFontLst>
    <p:embeddedFont>
      <p:font typeface="Gill Sans" panose="020B0604020202020204" charset="0"/>
      <p:regular r:id="rId41"/>
      <p:bold r:id="rId42"/>
    </p:embeddedFont>
    <p:embeddedFont>
      <p:font typeface="Montserrat" panose="00000500000000000000" pitchFamily="2" charset="0"/>
      <p:regular r:id="rId43"/>
      <p:bold r:id="rId44"/>
      <p:italic r:id="rId45"/>
      <p:boldItalic r:id="rId46"/>
    </p:embeddedFont>
    <p:embeddedFont>
      <p:font typeface="Montserrat ExtraBold" panose="00000900000000000000" pitchFamily="2" charset="0"/>
      <p:bold r:id="rId47"/>
      <p:boldItalic r:id="rId48"/>
    </p:embeddedFont>
    <p:embeddedFont>
      <p:font typeface="Montserrat Light" panose="00000400000000000000"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Roboto Medium"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14C"/>
    <a:srgbClr val="EB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9E8C9-FF15-765D-75D0-8038BFA61599}" v="12" dt="2025-10-14T16:44:33.6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ne Evans-Roskos" userId="S::revans@windingriverconsulting.com::7f08c416-167d-47cb-b9c8-e1810c07650a" providerId="AD" clId="Web-{14E9E8C9-FF15-765D-75D0-8038BFA61599}"/>
    <pc:docChg chg="modSld">
      <pc:chgData name="Reine Evans-Roskos" userId="S::revans@windingriverconsulting.com::7f08c416-167d-47cb-b9c8-e1810c07650a" providerId="AD" clId="Web-{14E9E8C9-FF15-765D-75D0-8038BFA61599}" dt="2025-10-14T16:44:31.771" v="4" actId="20577"/>
      <pc:docMkLst>
        <pc:docMk/>
      </pc:docMkLst>
      <pc:sldChg chg="modSp">
        <pc:chgData name="Reine Evans-Roskos" userId="S::revans@windingriverconsulting.com::7f08c416-167d-47cb-b9c8-e1810c07650a" providerId="AD" clId="Web-{14E9E8C9-FF15-765D-75D0-8038BFA61599}" dt="2025-10-14T16:44:31.771" v="4" actId="20577"/>
        <pc:sldMkLst>
          <pc:docMk/>
          <pc:sldMk cId="0" sldId="256"/>
        </pc:sldMkLst>
        <pc:spChg chg="mod">
          <ac:chgData name="Reine Evans-Roskos" userId="S::revans@windingriverconsulting.com::7f08c416-167d-47cb-b9c8-e1810c07650a" providerId="AD" clId="Web-{14E9E8C9-FF15-765D-75D0-8038BFA61599}" dt="2025-10-14T16:44:31.771" v="4" actId="20577"/>
          <ac:spMkLst>
            <pc:docMk/>
            <pc:sldMk cId="0" sldId="256"/>
            <ac:spMk id="17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65" name="Google Shape;165;g26cb1dbb2a1_2_1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63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81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416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760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581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62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90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35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217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91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82" name="Google Shape;182;g26cb1dbb2a1_2_1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014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262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62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6202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93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4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9072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3725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43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616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0" name="Google Shape;190;g26cb1dbb2a1_2_13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0" name="Google Shape;190;g26cb1dbb2a1_2_13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552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704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677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dirty="0"/>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970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dirty="0"/>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411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a:extLst>
            <a:ext uri="{FF2B5EF4-FFF2-40B4-BE49-F238E27FC236}">
              <a16:creationId xmlns:a16="http://schemas.microsoft.com/office/drawing/2014/main" id="{9A6D7DC1-A772-2835-957F-5857664A5CCC}"/>
            </a:ext>
          </a:extLst>
        </p:cNvPr>
        <p:cNvGrpSpPr/>
        <p:nvPr/>
      </p:nvGrpSpPr>
      <p:grpSpPr>
        <a:xfrm>
          <a:off x="0" y="0"/>
          <a:ext cx="0" cy="0"/>
          <a:chOff x="0" y="0"/>
          <a:chExt cx="0" cy="0"/>
        </a:xfrm>
      </p:grpSpPr>
      <p:sp>
        <p:nvSpPr>
          <p:cNvPr id="205" name="Google Shape;205;g26cb1dbb2a1_2_151:notes">
            <a:extLst>
              <a:ext uri="{FF2B5EF4-FFF2-40B4-BE49-F238E27FC236}">
                <a16:creationId xmlns:a16="http://schemas.microsoft.com/office/drawing/2014/main" id="{50DD9582-69E8-A15B-E61F-06CD59B7E201}"/>
              </a:ext>
            </a:extLst>
          </p:cNvPr>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a:extLst>
              <a:ext uri="{FF2B5EF4-FFF2-40B4-BE49-F238E27FC236}">
                <a16:creationId xmlns:a16="http://schemas.microsoft.com/office/drawing/2014/main" id="{6130D6DE-CABE-B4CB-65D5-FE945B0C78E0}"/>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350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362" name="Google Shape;362;g26cb1dbb2a1_2_29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cb1dbb2a1_2_144: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8" name="Google Shape;198;g26cb1dbb2a1_2_14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cb1dbb2a1_2_144: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8" name="Google Shape;198;g26cb1dbb2a1_2_14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45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41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23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135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262965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8"/>
        <p:cNvGrpSpPr/>
        <p:nvPr/>
      </p:nvGrpSpPr>
      <p:grpSpPr>
        <a:xfrm>
          <a:off x="0" y="0"/>
          <a:ext cx="0" cy="0"/>
          <a:chOff x="0" y="0"/>
          <a:chExt cx="0" cy="0"/>
        </a:xfrm>
      </p:grpSpPr>
      <p:sp>
        <p:nvSpPr>
          <p:cNvPr id="99" name="Google Shape;99;p19"/>
          <p:cNvSpPr/>
          <p:nvPr/>
        </p:nvSpPr>
        <p:spPr>
          <a:xfrm>
            <a:off x="0" y="0"/>
            <a:ext cx="9144000" cy="51435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0" name="Google Shape;100;p19"/>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1" name="Google Shape;101;p19"/>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Montserrat Extra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103" name="Google Shape;103;p19"/>
          <p:cNvPicPr preferRelativeResize="0"/>
          <p:nvPr/>
        </p:nvPicPr>
        <p:blipFill rotWithShape="1">
          <a:blip r:embed="rId2">
            <a:alphaModFix/>
          </a:blip>
          <a:srcRect/>
          <a:stretch/>
        </p:blipFill>
        <p:spPr>
          <a:xfrm>
            <a:off x="628651" y="4696123"/>
            <a:ext cx="749539" cy="307359"/>
          </a:xfrm>
          <a:prstGeom prst="rect">
            <a:avLst/>
          </a:prstGeom>
          <a:noFill/>
          <a:ln>
            <a:noFill/>
          </a:ln>
        </p:spPr>
      </p:pic>
      <p:sp>
        <p:nvSpPr>
          <p:cNvPr id="104" name="Google Shape;104;p19"/>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5" name="Google Shape;105;p19"/>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43621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65" name="Google Shape;65;p15"/>
          <p:cNvGrpSpPr/>
          <p:nvPr/>
        </p:nvGrpSpPr>
        <p:grpSpPr>
          <a:xfrm>
            <a:off x="5693657" y="-44826"/>
            <a:ext cx="4326643" cy="5097569"/>
            <a:chOff x="9420343" y="1223269"/>
            <a:chExt cx="3606564" cy="4249187"/>
          </a:xfrm>
        </p:grpSpPr>
        <p:sp>
          <p:nvSpPr>
            <p:cNvPr id="66" name="Google Shape;66;p15"/>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7" name="Google Shape;67;p15"/>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8" name="Google Shape;68;p15"/>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69" name="Google Shape;69;p15"/>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0" name="Google Shape;70;p15"/>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1" name="Google Shape;71;p15"/>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2" name="Google Shape;72;p15"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pxhere.com/en/photo/14376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1"/><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rawpixel.com/search/hote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www.bridgespan.org/insights/library/organizational-effectiveness/effective-delegation-in-three-simple-step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pxhere.com/en/photo/119982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pxhere.com/en/photo/45064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descr="A city with many tall buildings&#10;&#10;Description automatically generated"/>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4000" dirty="0">
                <a:solidFill>
                  <a:schemeClr val="lt1"/>
                </a:solidFill>
              </a:rPr>
              <a:t>Hot Topics:</a:t>
            </a:r>
            <a:br>
              <a:rPr lang="en" sz="4000" dirty="0">
                <a:solidFill>
                  <a:schemeClr val="lt1"/>
                </a:solidFill>
              </a:rPr>
            </a:br>
            <a:r>
              <a:rPr lang="en" sz="3200" dirty="0">
                <a:solidFill>
                  <a:schemeClr val="lt1"/>
                </a:solidFill>
              </a:rPr>
              <a:t>Tips and Tricks That work</a:t>
            </a:r>
            <a:endParaRPr sz="3200" dirty="0"/>
          </a:p>
        </p:txBody>
      </p:sp>
      <p:sp>
        <p:nvSpPr>
          <p:cNvPr id="170" name="Google Shape;170;p29"/>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1" name="Google Shape;171;p29"/>
          <p:cNvGrpSpPr/>
          <p:nvPr/>
        </p:nvGrpSpPr>
        <p:grpSpPr>
          <a:xfrm>
            <a:off x="1952625" y="3549254"/>
            <a:ext cx="5238750" cy="535781"/>
            <a:chOff x="3035300" y="4275139"/>
            <a:chExt cx="6985000" cy="714374"/>
          </a:xfrm>
        </p:grpSpPr>
        <p:grpSp>
          <p:nvGrpSpPr>
            <p:cNvPr id="172" name="Google Shape;172;p29"/>
            <p:cNvGrpSpPr/>
            <p:nvPr/>
          </p:nvGrpSpPr>
          <p:grpSpPr>
            <a:xfrm>
              <a:off x="3035300" y="4275139"/>
              <a:ext cx="3060700" cy="714374"/>
              <a:chOff x="2762250" y="4275139"/>
              <a:chExt cx="3060700" cy="714374"/>
            </a:xfrm>
          </p:grpSpPr>
          <p:sp>
            <p:nvSpPr>
              <p:cNvPr id="173" name="Google Shape;173;p29"/>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4" name="Google Shape;174;p29"/>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algn="ctr"/>
                <a:r>
                  <a:rPr lang="en" dirty="0">
                    <a:solidFill>
                      <a:srgbClr val="FAF8FC"/>
                    </a:solidFill>
                    <a:latin typeface="Montserrat Light"/>
                    <a:sym typeface="Montserrat Light"/>
                  </a:rPr>
                  <a:t>October, 2025</a:t>
                </a:r>
                <a:endParaRPr lang="en-US" dirty="0"/>
              </a:p>
            </p:txBody>
          </p:sp>
        </p:grpSp>
        <p:grpSp>
          <p:nvGrpSpPr>
            <p:cNvPr id="175" name="Google Shape;175;p29"/>
            <p:cNvGrpSpPr/>
            <p:nvPr/>
          </p:nvGrpSpPr>
          <p:grpSpPr>
            <a:xfrm>
              <a:off x="6959600" y="4275139"/>
              <a:ext cx="3060700" cy="714374"/>
              <a:chOff x="6527800" y="4275139"/>
              <a:chExt cx="3060700" cy="714374"/>
            </a:xfrm>
          </p:grpSpPr>
          <p:sp>
            <p:nvSpPr>
              <p:cNvPr id="176" name="Google Shape;176;p29"/>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p:cNvSpPr txBox="1"/>
              <p:nvPr/>
            </p:nvSpPr>
            <p:spPr>
              <a:xfrm>
                <a:off x="6554099" y="4447667"/>
                <a:ext cx="3008100" cy="379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FAF8FC"/>
                    </a:solidFill>
                    <a:latin typeface="Montserrat Light"/>
                    <a:ea typeface="Montserrat Light"/>
                    <a:cs typeface="Montserrat Light"/>
                    <a:sym typeface="Montserrat Light"/>
                  </a:rPr>
                  <a:t>Gary S. Shamis, M. Acc</a:t>
                </a:r>
                <a:endParaRPr sz="1100"/>
              </a:p>
            </p:txBody>
          </p:sp>
        </p:grpSp>
      </p:grpSp>
      <p:pic>
        <p:nvPicPr>
          <p:cNvPr id="178" name="Google Shape;178;p29" descr="A logo with white text&#10;&#10;Description automatically generated"/>
          <p:cNvPicPr preferRelativeResize="0"/>
          <p:nvPr/>
        </p:nvPicPr>
        <p:blipFill rotWithShape="1">
          <a:blip r:embed="rId4">
            <a:alphaModFix/>
          </a:blip>
          <a:srcRect/>
          <a:stretch/>
        </p:blipFill>
        <p:spPr>
          <a:xfrm>
            <a:off x="3777178" y="105528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200408"/>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8000" dirty="0"/>
              <a:t>Thank </a:t>
            </a:r>
            <a:br>
              <a:rPr lang="en-US" sz="8000" dirty="0"/>
            </a:br>
            <a:r>
              <a:rPr lang="en-US" sz="8000" dirty="0" err="1"/>
              <a:t>Yous</a:t>
            </a:r>
            <a:br>
              <a:rPr lang="en-US" sz="8000" dirty="0"/>
            </a:br>
            <a:endParaRPr lang="en-US" sz="8000" dirty="0"/>
          </a:p>
        </p:txBody>
      </p:sp>
      <p:pic>
        <p:nvPicPr>
          <p:cNvPr id="2" name="Picture 1">
            <a:extLst>
              <a:ext uri="{FF2B5EF4-FFF2-40B4-BE49-F238E27FC236}">
                <a16:creationId xmlns:a16="http://schemas.microsoft.com/office/drawing/2014/main" id="{D3F0FAD2-6F08-8ADC-EFAC-1BF26DC36A3A}"/>
              </a:ext>
            </a:extLst>
          </p:cNvPr>
          <p:cNvPicPr>
            <a:picLocks noChangeAspect="1"/>
          </p:cNvPicPr>
          <p:nvPr/>
        </p:nvPicPr>
        <p:blipFill>
          <a:blip r:embed="rId3"/>
          <a:stretch>
            <a:fillRect/>
          </a:stretch>
        </p:blipFill>
        <p:spPr>
          <a:xfrm>
            <a:off x="6215061" y="142875"/>
            <a:ext cx="2928939" cy="4393409"/>
          </a:xfrm>
          <a:prstGeom prst="rect">
            <a:avLst/>
          </a:prstGeom>
        </p:spPr>
      </p:pic>
    </p:spTree>
    <p:extLst>
      <p:ext uri="{BB962C8B-B14F-4D97-AF65-F5344CB8AC3E}">
        <p14:creationId xmlns:p14="http://schemas.microsoft.com/office/powerpoint/2010/main" val="339709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4" name="Picture 3">
            <a:extLst>
              <a:ext uri="{FF2B5EF4-FFF2-40B4-BE49-F238E27FC236}">
                <a16:creationId xmlns:a16="http://schemas.microsoft.com/office/drawing/2014/main" id="{481FB4D0-AB91-D076-E836-03C8EB550759}"/>
              </a:ext>
            </a:extLst>
          </p:cNvPr>
          <p:cNvPicPr>
            <a:picLocks noChangeAspect="1"/>
          </p:cNvPicPr>
          <p:nvPr/>
        </p:nvPicPr>
        <p:blipFill>
          <a:blip r:embed="rId3"/>
          <a:stretch>
            <a:fillRect/>
          </a:stretch>
        </p:blipFill>
        <p:spPr>
          <a:xfrm>
            <a:off x="5243945" y="125619"/>
            <a:ext cx="3900055" cy="4407395"/>
          </a:xfrm>
          <a:prstGeom prst="rect">
            <a:avLst/>
          </a:prstGeom>
        </p:spPr>
      </p:pic>
      <p:sp>
        <p:nvSpPr>
          <p:cNvPr id="6" name="Google Shape;208;p33">
            <a:extLst>
              <a:ext uri="{FF2B5EF4-FFF2-40B4-BE49-F238E27FC236}">
                <a16:creationId xmlns:a16="http://schemas.microsoft.com/office/drawing/2014/main" id="{7B082738-9E81-02A5-6FE6-5015742AD6E6}"/>
              </a:ext>
            </a:extLst>
          </p:cNvPr>
          <p:cNvSpPr txBox="1">
            <a:spLocks/>
          </p:cNvSpPr>
          <p:nvPr/>
        </p:nvSpPr>
        <p:spPr>
          <a:xfrm>
            <a:off x="628650" y="1200407"/>
            <a:ext cx="3900055" cy="227708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dirty="0"/>
              <a:t>Thank </a:t>
            </a:r>
            <a:br>
              <a:rPr lang="en-US" sz="8000" dirty="0"/>
            </a:br>
            <a:r>
              <a:rPr lang="en-US" sz="8000" dirty="0" err="1"/>
              <a:t>Yous</a:t>
            </a:r>
            <a:endParaRPr lang="en-US" sz="8000" dirty="0"/>
          </a:p>
        </p:txBody>
      </p:sp>
    </p:spTree>
    <p:extLst>
      <p:ext uri="{BB962C8B-B14F-4D97-AF65-F5344CB8AC3E}">
        <p14:creationId xmlns:p14="http://schemas.microsoft.com/office/powerpoint/2010/main" val="246392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12205" y="1191562"/>
            <a:ext cx="7886700" cy="2139553"/>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800" dirty="0"/>
              <a:t>Master &amp; </a:t>
            </a:r>
            <a:br>
              <a:rPr lang="en-US" sz="4800" dirty="0"/>
            </a:br>
            <a:r>
              <a:rPr lang="en-US" sz="4800" dirty="0"/>
              <a:t>Embrace </a:t>
            </a:r>
            <a:br>
              <a:rPr lang="en-US" sz="4800" dirty="0"/>
            </a:br>
            <a:r>
              <a:rPr lang="en-US" sz="4800" dirty="0"/>
              <a:t>Difficult </a:t>
            </a:r>
            <a:br>
              <a:rPr lang="en-US" sz="4800" dirty="0"/>
            </a:br>
            <a:r>
              <a:rPr lang="en-US" sz="4800" dirty="0"/>
              <a:t>Discussions</a:t>
            </a:r>
          </a:p>
        </p:txBody>
      </p:sp>
      <p:pic>
        <p:nvPicPr>
          <p:cNvPr id="3" name="Picture 2">
            <a:extLst>
              <a:ext uri="{FF2B5EF4-FFF2-40B4-BE49-F238E27FC236}">
                <a16:creationId xmlns:a16="http://schemas.microsoft.com/office/drawing/2014/main" id="{3C8B0F15-5524-7672-F30A-975956B34A99}"/>
              </a:ext>
            </a:extLst>
          </p:cNvPr>
          <p:cNvPicPr>
            <a:picLocks noChangeAspect="1"/>
          </p:cNvPicPr>
          <p:nvPr/>
        </p:nvPicPr>
        <p:blipFill>
          <a:blip r:embed="rId3"/>
          <a:stretch>
            <a:fillRect/>
          </a:stretch>
        </p:blipFill>
        <p:spPr>
          <a:xfrm>
            <a:off x="5108000" y="478503"/>
            <a:ext cx="3865682" cy="4081754"/>
          </a:xfrm>
          <a:prstGeom prst="rect">
            <a:avLst/>
          </a:prstGeom>
        </p:spPr>
      </p:pic>
    </p:spTree>
    <p:extLst>
      <p:ext uri="{BB962C8B-B14F-4D97-AF65-F5344CB8AC3E}">
        <p14:creationId xmlns:p14="http://schemas.microsoft.com/office/powerpoint/2010/main" val="698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233246" y="1814839"/>
            <a:ext cx="4548159" cy="2254589"/>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dirty="0"/>
              <a:t>Develop Lines of Communication</a:t>
            </a:r>
          </a:p>
        </p:txBody>
      </p:sp>
      <p:pic>
        <p:nvPicPr>
          <p:cNvPr id="5" name="Picture 4" descr="A hand holding a stylus and a cell phone&#10;&#10;Description automatically generated">
            <a:extLst>
              <a:ext uri="{FF2B5EF4-FFF2-40B4-BE49-F238E27FC236}">
                <a16:creationId xmlns:a16="http://schemas.microsoft.com/office/drawing/2014/main" id="{112D5A18-2998-9BC7-E22F-CDD73F3D412D}"/>
              </a:ext>
            </a:extLst>
          </p:cNvPr>
          <p:cNvPicPr>
            <a:picLocks noChangeAspect="1"/>
          </p:cNvPicPr>
          <p:nvPr/>
        </p:nvPicPr>
        <p:blipFill>
          <a:blip r:embed="rId3">
            <a:extLst>
              <a:ext uri="{837473B0-CC2E-450A-ABE3-18F120FF3D39}">
                <a1611:picAttrSrcUrl xmlns:a1611="http://schemas.microsoft.com/office/drawing/2016/11/main" r:id="rId4"/>
              </a:ext>
            </a:extLst>
          </a:blip>
          <a:srcRect l="8950" r="13458"/>
          <a:stretch/>
        </p:blipFill>
        <p:spPr>
          <a:xfrm>
            <a:off x="5054009" y="699712"/>
            <a:ext cx="3856745" cy="3313667"/>
          </a:xfrm>
          <a:prstGeom prst="rect">
            <a:avLst/>
          </a:prstGeom>
        </p:spPr>
      </p:pic>
    </p:spTree>
    <p:extLst>
      <p:ext uri="{BB962C8B-B14F-4D97-AF65-F5344CB8AC3E}">
        <p14:creationId xmlns:p14="http://schemas.microsoft.com/office/powerpoint/2010/main" val="131608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49" y="1700704"/>
            <a:ext cx="4829830" cy="305278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800" dirty="0"/>
              <a:t>Flow-through</a:t>
            </a:r>
            <a:br>
              <a:rPr lang="en-US" sz="4800" dirty="0"/>
            </a:br>
            <a:r>
              <a:rPr lang="en-US" sz="4800" dirty="0"/>
              <a:t>Revenues</a:t>
            </a:r>
          </a:p>
        </p:txBody>
      </p:sp>
      <p:pic>
        <p:nvPicPr>
          <p:cNvPr id="3" name="Picture 2">
            <a:extLst>
              <a:ext uri="{FF2B5EF4-FFF2-40B4-BE49-F238E27FC236}">
                <a16:creationId xmlns:a16="http://schemas.microsoft.com/office/drawing/2014/main" id="{D0B05019-F5D8-5D06-20CA-DF9D90C52BDF}"/>
              </a:ext>
            </a:extLst>
          </p:cNvPr>
          <p:cNvPicPr>
            <a:picLocks noChangeAspect="1"/>
          </p:cNvPicPr>
          <p:nvPr/>
        </p:nvPicPr>
        <p:blipFill>
          <a:blip r:embed="rId3"/>
          <a:stretch>
            <a:fillRect/>
          </a:stretch>
        </p:blipFill>
        <p:spPr>
          <a:xfrm>
            <a:off x="5956308" y="160257"/>
            <a:ext cx="3187692" cy="4384050"/>
          </a:xfrm>
          <a:prstGeom prst="rect">
            <a:avLst/>
          </a:prstGeom>
        </p:spPr>
      </p:pic>
    </p:spTree>
    <p:extLst>
      <p:ext uri="{BB962C8B-B14F-4D97-AF65-F5344CB8AC3E}">
        <p14:creationId xmlns:p14="http://schemas.microsoft.com/office/powerpoint/2010/main" val="267281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734577" y="1647137"/>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400" dirty="0"/>
              <a:t>Environment </a:t>
            </a:r>
            <a:br>
              <a:rPr lang="en-US" sz="4400" dirty="0"/>
            </a:br>
            <a:r>
              <a:rPr lang="en-US" sz="4400" dirty="0"/>
              <a:t>Checks</a:t>
            </a:r>
          </a:p>
        </p:txBody>
      </p:sp>
      <p:pic>
        <p:nvPicPr>
          <p:cNvPr id="2" name="Picture 1">
            <a:extLst>
              <a:ext uri="{FF2B5EF4-FFF2-40B4-BE49-F238E27FC236}">
                <a16:creationId xmlns:a16="http://schemas.microsoft.com/office/drawing/2014/main" id="{F5099C33-6C95-1B6A-F119-5058DFDB811A}"/>
              </a:ext>
            </a:extLst>
          </p:cNvPr>
          <p:cNvPicPr>
            <a:picLocks noChangeAspect="1"/>
          </p:cNvPicPr>
          <p:nvPr/>
        </p:nvPicPr>
        <p:blipFill>
          <a:blip r:embed="rId3"/>
          <a:stretch>
            <a:fillRect/>
          </a:stretch>
        </p:blipFill>
        <p:spPr>
          <a:xfrm>
            <a:off x="6172259" y="136646"/>
            <a:ext cx="2971741" cy="4450682"/>
          </a:xfrm>
          <a:prstGeom prst="rect">
            <a:avLst/>
          </a:prstGeom>
        </p:spPr>
      </p:pic>
    </p:spTree>
    <p:extLst>
      <p:ext uri="{BB962C8B-B14F-4D97-AF65-F5344CB8AC3E}">
        <p14:creationId xmlns:p14="http://schemas.microsoft.com/office/powerpoint/2010/main" val="1856240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491301"/>
            <a:ext cx="7886700" cy="533400"/>
          </a:xfrm>
          <a:prstGeom prst="rect">
            <a:avLst/>
          </a:prstGeom>
          <a:noFill/>
          <a:ln>
            <a:noFill/>
          </a:ln>
        </p:spPr>
        <p:txBody>
          <a:bodyPr spcFirstLastPara="1" wrap="square" lIns="68575" tIns="34275" rIns="68575" bIns="34275" anchor="t" anchorCtr="0">
            <a:noAutofit/>
          </a:bodyPr>
          <a:lstStyle/>
          <a:p>
            <a:pPr lvl="0" algn="l">
              <a:lnSpc>
                <a:spcPct val="90000"/>
              </a:lnSpc>
              <a:spcBef>
                <a:spcPts val="0"/>
              </a:spcBef>
              <a:spcAft>
                <a:spcPts val="0"/>
              </a:spcAft>
            </a:pPr>
            <a:r>
              <a:rPr lang="en-US" sz="5400" dirty="0"/>
              <a:t>Competition</a:t>
            </a:r>
            <a:br>
              <a:rPr lang="en-US" sz="5400" dirty="0"/>
            </a:br>
            <a:r>
              <a:rPr lang="en-US" sz="5400" dirty="0"/>
              <a:t>Meetings</a:t>
            </a:r>
          </a:p>
        </p:txBody>
      </p:sp>
      <p:pic>
        <p:nvPicPr>
          <p:cNvPr id="4" name="Picture 3">
            <a:extLst>
              <a:ext uri="{FF2B5EF4-FFF2-40B4-BE49-F238E27FC236}">
                <a16:creationId xmlns:a16="http://schemas.microsoft.com/office/drawing/2014/main" id="{08A7684D-6F7D-5323-C5BE-553E1B73E620}"/>
              </a:ext>
            </a:extLst>
          </p:cNvPr>
          <p:cNvPicPr>
            <a:picLocks noChangeAspect="1"/>
          </p:cNvPicPr>
          <p:nvPr/>
        </p:nvPicPr>
        <p:blipFill>
          <a:blip r:embed="rId3"/>
          <a:stretch>
            <a:fillRect/>
          </a:stretch>
        </p:blipFill>
        <p:spPr>
          <a:xfrm>
            <a:off x="6170454" y="101213"/>
            <a:ext cx="2973545" cy="4460318"/>
          </a:xfrm>
          <a:prstGeom prst="rect">
            <a:avLst/>
          </a:prstGeom>
        </p:spPr>
      </p:pic>
    </p:spTree>
    <p:extLst>
      <p:ext uri="{BB962C8B-B14F-4D97-AF65-F5344CB8AC3E}">
        <p14:creationId xmlns:p14="http://schemas.microsoft.com/office/powerpoint/2010/main" val="3628491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404498"/>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400" dirty="0"/>
              <a:t>Listen to all</a:t>
            </a:r>
            <a:br>
              <a:rPr lang="en-US" sz="4400" dirty="0"/>
            </a:br>
            <a:r>
              <a:rPr lang="en-US" sz="4400" dirty="0"/>
              <a:t>Opportunities</a:t>
            </a:r>
            <a:br>
              <a:rPr lang="en-US" sz="4400" dirty="0"/>
            </a:br>
            <a:endParaRPr lang="en-US" sz="4400" dirty="0"/>
          </a:p>
        </p:txBody>
      </p:sp>
      <p:sp>
        <p:nvSpPr>
          <p:cNvPr id="2" name="Google Shape;208;p33">
            <a:extLst>
              <a:ext uri="{FF2B5EF4-FFF2-40B4-BE49-F238E27FC236}">
                <a16:creationId xmlns:a16="http://schemas.microsoft.com/office/drawing/2014/main" id="{27A2BF51-EC8C-21DD-E90D-ABDB9901E5B8}"/>
              </a:ext>
            </a:extLst>
          </p:cNvPr>
          <p:cNvSpPr txBox="1">
            <a:spLocks/>
          </p:cNvSpPr>
          <p:nvPr/>
        </p:nvSpPr>
        <p:spPr>
          <a:xfrm>
            <a:off x="756835" y="2974072"/>
            <a:ext cx="8236745"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571500" indent="-571500">
              <a:buFont typeface="Arial" panose="020B0604020202020204" pitchFamily="34" charset="0"/>
              <a:buChar char="•"/>
            </a:pPr>
            <a:r>
              <a:rPr lang="en-US" sz="2800" dirty="0"/>
              <a:t>Slippery Slope?</a:t>
            </a:r>
          </a:p>
        </p:txBody>
      </p:sp>
      <p:pic>
        <p:nvPicPr>
          <p:cNvPr id="3" name="Picture 2">
            <a:extLst>
              <a:ext uri="{FF2B5EF4-FFF2-40B4-BE49-F238E27FC236}">
                <a16:creationId xmlns:a16="http://schemas.microsoft.com/office/drawing/2014/main" id="{684F705B-FEA5-6238-0A7B-785055786E52}"/>
              </a:ext>
            </a:extLst>
          </p:cNvPr>
          <p:cNvPicPr>
            <a:picLocks noChangeAspect="1"/>
          </p:cNvPicPr>
          <p:nvPr/>
        </p:nvPicPr>
        <p:blipFill>
          <a:blip r:embed="rId3"/>
          <a:stretch>
            <a:fillRect/>
          </a:stretch>
        </p:blipFill>
        <p:spPr>
          <a:xfrm>
            <a:off x="5574145" y="149226"/>
            <a:ext cx="3569856" cy="4394420"/>
          </a:xfrm>
          <a:prstGeom prst="rect">
            <a:avLst/>
          </a:prstGeom>
        </p:spPr>
      </p:pic>
    </p:spTree>
    <p:extLst>
      <p:ext uri="{BB962C8B-B14F-4D97-AF65-F5344CB8AC3E}">
        <p14:creationId xmlns:p14="http://schemas.microsoft.com/office/powerpoint/2010/main" val="2309768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253512"/>
            <a:ext cx="7886700" cy="1318238"/>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2000" dirty="0"/>
              <a:t>Gary,</a:t>
            </a:r>
            <a:br>
              <a:rPr lang="en-US" sz="2000" dirty="0"/>
            </a:br>
            <a:br>
              <a:rPr lang="en-US" sz="2000" dirty="0"/>
            </a:br>
            <a:r>
              <a:rPr lang="en-US" sz="1800" dirty="0"/>
              <a:t>Thanks for thinking of us but this wouldn’t be something we would be interested in at this time.  I understand the business case, but it wouldn’t be core to our current strategy.  I may have a client or two that may be interested.  I’d be glad to reach out if that would be helpful to you. </a:t>
            </a:r>
            <a:br>
              <a:rPr lang="en-US" sz="1800" dirty="0"/>
            </a:br>
            <a:r>
              <a:rPr lang="en-US" sz="1800" dirty="0"/>
              <a:t> </a:t>
            </a:r>
            <a:br>
              <a:rPr lang="en-US" sz="1800" dirty="0"/>
            </a:br>
            <a:r>
              <a:rPr lang="en-US" sz="1800" dirty="0"/>
              <a:t>Take care,</a:t>
            </a:r>
          </a:p>
        </p:txBody>
      </p:sp>
    </p:spTree>
    <p:extLst>
      <p:ext uri="{BB962C8B-B14F-4D97-AF65-F5344CB8AC3E}">
        <p14:creationId xmlns:p14="http://schemas.microsoft.com/office/powerpoint/2010/main" val="4120447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792237"/>
            <a:ext cx="5053194" cy="1559026"/>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400" dirty="0"/>
              <a:t>Own the Blame</a:t>
            </a:r>
            <a:br>
              <a:rPr lang="en-US" sz="4400" dirty="0"/>
            </a:br>
            <a:r>
              <a:rPr lang="en-US" sz="4400" dirty="0"/>
              <a:t>Share the Fame</a:t>
            </a:r>
            <a:br>
              <a:rPr lang="en-US" sz="4400" dirty="0"/>
            </a:br>
            <a:endParaRPr lang="en-US" sz="4400" dirty="0"/>
          </a:p>
        </p:txBody>
      </p:sp>
      <p:pic>
        <p:nvPicPr>
          <p:cNvPr id="4" name="Picture 3">
            <a:extLst>
              <a:ext uri="{FF2B5EF4-FFF2-40B4-BE49-F238E27FC236}">
                <a16:creationId xmlns:a16="http://schemas.microsoft.com/office/drawing/2014/main" id="{306455E0-5D4E-CAD9-290D-62F597A2BB63}"/>
              </a:ext>
            </a:extLst>
          </p:cNvPr>
          <p:cNvPicPr>
            <a:picLocks noChangeAspect="1"/>
          </p:cNvPicPr>
          <p:nvPr/>
        </p:nvPicPr>
        <p:blipFill>
          <a:blip r:embed="rId3"/>
          <a:stretch>
            <a:fillRect/>
          </a:stretch>
        </p:blipFill>
        <p:spPr>
          <a:xfrm>
            <a:off x="6205356" y="146297"/>
            <a:ext cx="2937457" cy="4400327"/>
          </a:xfrm>
          <a:prstGeom prst="rect">
            <a:avLst/>
          </a:prstGeom>
        </p:spPr>
      </p:pic>
    </p:spTree>
    <p:extLst>
      <p:ext uri="{BB962C8B-B14F-4D97-AF65-F5344CB8AC3E}">
        <p14:creationId xmlns:p14="http://schemas.microsoft.com/office/powerpoint/2010/main" val="49747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545683" y="1892387"/>
            <a:ext cx="8916972" cy="193146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9600" dirty="0"/>
              <a:t>CPA</a:t>
            </a:r>
            <a:endParaRPr sz="9600" dirty="0"/>
          </a:p>
        </p:txBody>
      </p:sp>
      <p:sp>
        <p:nvSpPr>
          <p:cNvPr id="4" name="Star: 5 Points 3">
            <a:extLst>
              <a:ext uri="{FF2B5EF4-FFF2-40B4-BE49-F238E27FC236}">
                <a16:creationId xmlns:a16="http://schemas.microsoft.com/office/drawing/2014/main" id="{E8B50A2A-B3E5-D685-A645-F482EE9DE3CA}"/>
              </a:ext>
            </a:extLst>
          </p:cNvPr>
          <p:cNvSpPr/>
          <p:nvPr/>
        </p:nvSpPr>
        <p:spPr>
          <a:xfrm>
            <a:off x="3553529" y="1652110"/>
            <a:ext cx="1552354" cy="1332612"/>
          </a:xfrm>
          <a:prstGeom prst="star5">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0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12725" y="1518132"/>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dirty="0"/>
              <a:t>Call Your </a:t>
            </a:r>
            <a:br>
              <a:rPr lang="en-US" dirty="0"/>
            </a:br>
            <a:r>
              <a:rPr lang="en-US" dirty="0"/>
              <a:t>Receptionists</a:t>
            </a:r>
          </a:p>
        </p:txBody>
      </p:sp>
      <p:sp>
        <p:nvSpPr>
          <p:cNvPr id="2" name="Google Shape;208;p33">
            <a:extLst>
              <a:ext uri="{FF2B5EF4-FFF2-40B4-BE49-F238E27FC236}">
                <a16:creationId xmlns:a16="http://schemas.microsoft.com/office/drawing/2014/main" id="{366B799D-A07C-AEA3-6CBD-63ACC2BBC917}"/>
              </a:ext>
            </a:extLst>
          </p:cNvPr>
          <p:cNvSpPr txBox="1">
            <a:spLocks/>
          </p:cNvSpPr>
          <p:nvPr/>
        </p:nvSpPr>
        <p:spPr>
          <a:xfrm>
            <a:off x="806281" y="2805734"/>
            <a:ext cx="8236745"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571500" indent="-571500">
              <a:buSzPct val="100000"/>
              <a:buFont typeface="Arial" panose="020B0604020202020204" pitchFamily="34" charset="0"/>
              <a:buChar char="•"/>
            </a:pPr>
            <a:r>
              <a:rPr lang="en-US" sz="3200" dirty="0"/>
              <a:t>All Offices</a:t>
            </a:r>
          </a:p>
        </p:txBody>
      </p:sp>
      <p:pic>
        <p:nvPicPr>
          <p:cNvPr id="9" name="Picture 8" descr="A person talking on the phone&#10;&#10;Description automatically generated">
            <a:extLst>
              <a:ext uri="{FF2B5EF4-FFF2-40B4-BE49-F238E27FC236}">
                <a16:creationId xmlns:a16="http://schemas.microsoft.com/office/drawing/2014/main" id="{84A662AE-8D01-5F37-139B-34C6352F1C8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56075" y="791639"/>
            <a:ext cx="4586951" cy="3224626"/>
          </a:xfrm>
          <a:prstGeom prst="rect">
            <a:avLst/>
          </a:prstGeom>
        </p:spPr>
      </p:pic>
    </p:spTree>
    <p:extLst>
      <p:ext uri="{BB962C8B-B14F-4D97-AF65-F5344CB8AC3E}">
        <p14:creationId xmlns:p14="http://schemas.microsoft.com/office/powerpoint/2010/main" val="192760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712412" y="1021668"/>
            <a:ext cx="3894489" cy="2243081"/>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6600" dirty="0"/>
              <a:t>Pick </a:t>
            </a:r>
            <a:br>
              <a:rPr lang="en-US" sz="6600" dirty="0"/>
            </a:br>
            <a:r>
              <a:rPr lang="en-US" sz="6600" dirty="0"/>
              <a:t>Your </a:t>
            </a:r>
            <a:br>
              <a:rPr lang="en-US" sz="6600" dirty="0"/>
            </a:br>
            <a:r>
              <a:rPr lang="en-US" sz="6600" dirty="0"/>
              <a:t>Battles</a:t>
            </a:r>
          </a:p>
        </p:txBody>
      </p:sp>
      <p:pic>
        <p:nvPicPr>
          <p:cNvPr id="3" name="Picture 2">
            <a:extLst>
              <a:ext uri="{FF2B5EF4-FFF2-40B4-BE49-F238E27FC236}">
                <a16:creationId xmlns:a16="http://schemas.microsoft.com/office/drawing/2014/main" id="{59A549F2-653C-C23F-05A9-7A34290E1575}"/>
              </a:ext>
            </a:extLst>
          </p:cNvPr>
          <p:cNvPicPr>
            <a:picLocks noChangeAspect="1"/>
          </p:cNvPicPr>
          <p:nvPr/>
        </p:nvPicPr>
        <p:blipFill>
          <a:blip r:embed="rId3"/>
          <a:stretch>
            <a:fillRect/>
          </a:stretch>
        </p:blipFill>
        <p:spPr>
          <a:xfrm>
            <a:off x="5695805" y="126318"/>
            <a:ext cx="3448195" cy="4410710"/>
          </a:xfrm>
          <a:prstGeom prst="rect">
            <a:avLst/>
          </a:prstGeom>
        </p:spPr>
      </p:pic>
    </p:spTree>
    <p:extLst>
      <p:ext uri="{BB962C8B-B14F-4D97-AF65-F5344CB8AC3E}">
        <p14:creationId xmlns:p14="http://schemas.microsoft.com/office/powerpoint/2010/main" val="154721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671463"/>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000" dirty="0"/>
              <a:t>Delegation &amp;</a:t>
            </a:r>
            <a:br>
              <a:rPr lang="en-US" sz="4000" dirty="0"/>
            </a:br>
            <a:r>
              <a:rPr lang="en-US" sz="4000" dirty="0"/>
              <a:t>Accountability</a:t>
            </a:r>
          </a:p>
        </p:txBody>
      </p:sp>
      <p:pic>
        <p:nvPicPr>
          <p:cNvPr id="4" name="Picture 3" descr="A person explaining something to a group of people">
            <a:extLst>
              <a:ext uri="{FF2B5EF4-FFF2-40B4-BE49-F238E27FC236}">
                <a16:creationId xmlns:a16="http://schemas.microsoft.com/office/drawing/2014/main" id="{D5EA8930-D6C8-DFB2-57E7-837717FDF2CF}"/>
              </a:ext>
            </a:extLst>
          </p:cNvPr>
          <p:cNvPicPr>
            <a:picLocks noChangeAspect="1"/>
          </p:cNvPicPr>
          <p:nvPr/>
        </p:nvPicPr>
        <p:blipFill>
          <a:blip r:embed="rId3">
            <a:extLst>
              <a:ext uri="{837473B0-CC2E-450A-ABE3-18F120FF3D39}">
                <a1611:picAttrSrcUrl xmlns:a1611="http://schemas.microsoft.com/office/drawing/2016/11/main" r:id="rId4"/>
              </a:ext>
            </a:extLst>
          </a:blip>
          <a:srcRect l="4965"/>
          <a:stretch/>
        </p:blipFill>
        <p:spPr>
          <a:xfrm>
            <a:off x="4939006" y="146080"/>
            <a:ext cx="4185944" cy="4404655"/>
          </a:xfrm>
          <a:prstGeom prst="rect">
            <a:avLst/>
          </a:prstGeom>
        </p:spPr>
      </p:pic>
    </p:spTree>
    <p:extLst>
      <p:ext uri="{BB962C8B-B14F-4D97-AF65-F5344CB8AC3E}">
        <p14:creationId xmlns:p14="http://schemas.microsoft.com/office/powerpoint/2010/main" val="251815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0" y="438408"/>
            <a:ext cx="9144000" cy="533400"/>
          </a:xfrm>
          <a:prstGeom prst="rect">
            <a:avLst/>
          </a:prstGeom>
          <a:noFill/>
          <a:ln>
            <a:noFill/>
          </a:ln>
        </p:spPr>
        <p:txBody>
          <a:bodyPr spcFirstLastPara="1" wrap="square" lIns="68575" tIns="34275" rIns="68575" bIns="34275" anchor="t" anchorCtr="0">
            <a:noAutofit/>
          </a:bodyPr>
          <a:lstStyle/>
          <a:p>
            <a:pPr lvl="0" algn="ctr" rtl="0">
              <a:lnSpc>
                <a:spcPct val="90000"/>
              </a:lnSpc>
              <a:spcBef>
                <a:spcPts val="0"/>
              </a:spcBef>
              <a:spcAft>
                <a:spcPts val="0"/>
              </a:spcAft>
              <a:buClr>
                <a:schemeClr val="dk2"/>
              </a:buClr>
              <a:buSzPts val="3800"/>
            </a:pPr>
            <a:r>
              <a:rPr lang="en-US" dirty="0"/>
              <a:t>Time Management</a:t>
            </a:r>
          </a:p>
        </p:txBody>
      </p:sp>
      <p:pic>
        <p:nvPicPr>
          <p:cNvPr id="2" name="Picture 1">
            <a:extLst>
              <a:ext uri="{FF2B5EF4-FFF2-40B4-BE49-F238E27FC236}">
                <a16:creationId xmlns:a16="http://schemas.microsoft.com/office/drawing/2014/main" id="{DF557D6C-123A-A828-EEB0-E652BFB84135}"/>
              </a:ext>
            </a:extLst>
          </p:cNvPr>
          <p:cNvPicPr>
            <a:picLocks noChangeAspect="1"/>
          </p:cNvPicPr>
          <p:nvPr/>
        </p:nvPicPr>
        <p:blipFill>
          <a:blip r:embed="rId3"/>
          <a:stretch>
            <a:fillRect/>
          </a:stretch>
        </p:blipFill>
        <p:spPr>
          <a:xfrm>
            <a:off x="2119164" y="1240465"/>
            <a:ext cx="4905671" cy="3097619"/>
          </a:xfrm>
          <a:prstGeom prst="rect">
            <a:avLst/>
          </a:prstGeom>
        </p:spPr>
      </p:pic>
    </p:spTree>
    <p:extLst>
      <p:ext uri="{BB962C8B-B14F-4D97-AF65-F5344CB8AC3E}">
        <p14:creationId xmlns:p14="http://schemas.microsoft.com/office/powerpoint/2010/main" val="315296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415153"/>
            <a:ext cx="3500005" cy="766937"/>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800" dirty="0"/>
              <a:t>This Is a </a:t>
            </a:r>
            <a:br>
              <a:rPr lang="en-US" sz="4800" dirty="0"/>
            </a:br>
            <a:r>
              <a:rPr lang="en-US" sz="4800" dirty="0"/>
              <a:t>Business</a:t>
            </a:r>
          </a:p>
        </p:txBody>
      </p:sp>
      <p:pic>
        <p:nvPicPr>
          <p:cNvPr id="7" name="Picture 6" descr="A person walking through a building&#10;&#10;Description automatically generated">
            <a:extLst>
              <a:ext uri="{FF2B5EF4-FFF2-40B4-BE49-F238E27FC236}">
                <a16:creationId xmlns:a16="http://schemas.microsoft.com/office/drawing/2014/main" id="{1653283B-036E-E38C-5EC6-DAA78D84343B}"/>
              </a:ext>
            </a:extLst>
          </p:cNvPr>
          <p:cNvPicPr>
            <a:picLocks noChangeAspect="1"/>
          </p:cNvPicPr>
          <p:nvPr/>
        </p:nvPicPr>
        <p:blipFill>
          <a:blip r:embed="rId3">
            <a:extLst>
              <a:ext uri="{837473B0-CC2E-450A-ABE3-18F120FF3D39}">
                <a1611:picAttrSrcUrl xmlns:a1611="http://schemas.microsoft.com/office/drawing/2016/11/main" r:id="rId4"/>
              </a:ext>
            </a:extLst>
          </a:blip>
          <a:srcRect l="29026" r="6666"/>
          <a:stretch/>
        </p:blipFill>
        <p:spPr>
          <a:xfrm>
            <a:off x="5015346" y="289817"/>
            <a:ext cx="3927765" cy="4071791"/>
          </a:xfrm>
          <a:prstGeom prst="rect">
            <a:avLst/>
          </a:prstGeom>
        </p:spPr>
      </p:pic>
    </p:spTree>
    <p:extLst>
      <p:ext uri="{BB962C8B-B14F-4D97-AF65-F5344CB8AC3E}">
        <p14:creationId xmlns:p14="http://schemas.microsoft.com/office/powerpoint/2010/main" val="2645163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49" y="1221190"/>
            <a:ext cx="4691495" cy="251261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6000" dirty="0"/>
              <a:t>Niche</a:t>
            </a:r>
            <a:br>
              <a:rPr lang="en-US" sz="6000" dirty="0"/>
            </a:br>
            <a:r>
              <a:rPr lang="en-US" sz="6000" dirty="0"/>
              <a:t>Strategy</a:t>
            </a:r>
          </a:p>
        </p:txBody>
      </p:sp>
      <p:pic>
        <p:nvPicPr>
          <p:cNvPr id="2" name="Picture 1">
            <a:extLst>
              <a:ext uri="{FF2B5EF4-FFF2-40B4-BE49-F238E27FC236}">
                <a16:creationId xmlns:a16="http://schemas.microsoft.com/office/drawing/2014/main" id="{356C32CA-B902-0FA4-C50B-D9B777D2DA59}"/>
              </a:ext>
            </a:extLst>
          </p:cNvPr>
          <p:cNvPicPr>
            <a:picLocks noChangeAspect="1"/>
          </p:cNvPicPr>
          <p:nvPr/>
        </p:nvPicPr>
        <p:blipFill>
          <a:blip r:embed="rId3"/>
          <a:stretch>
            <a:fillRect/>
          </a:stretch>
        </p:blipFill>
        <p:spPr>
          <a:xfrm>
            <a:off x="6259033" y="136139"/>
            <a:ext cx="2884967" cy="4427815"/>
          </a:xfrm>
          <a:prstGeom prst="rect">
            <a:avLst/>
          </a:prstGeom>
        </p:spPr>
      </p:pic>
    </p:spTree>
    <p:extLst>
      <p:ext uri="{BB962C8B-B14F-4D97-AF65-F5344CB8AC3E}">
        <p14:creationId xmlns:p14="http://schemas.microsoft.com/office/powerpoint/2010/main" val="411743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lvl="0" algn="ctr" rtl="0">
              <a:lnSpc>
                <a:spcPct val="90000"/>
              </a:lnSpc>
              <a:spcBef>
                <a:spcPts val="0"/>
              </a:spcBef>
              <a:spcAft>
                <a:spcPts val="0"/>
              </a:spcAft>
              <a:buClr>
                <a:schemeClr val="dk2"/>
              </a:buClr>
              <a:buSzPts val="3800"/>
            </a:pPr>
            <a:r>
              <a:rPr lang="en-US" dirty="0"/>
              <a:t>Park Your Ego</a:t>
            </a:r>
          </a:p>
        </p:txBody>
      </p:sp>
      <p:pic>
        <p:nvPicPr>
          <p:cNvPr id="4" name="Picture 3">
            <a:extLst>
              <a:ext uri="{FF2B5EF4-FFF2-40B4-BE49-F238E27FC236}">
                <a16:creationId xmlns:a16="http://schemas.microsoft.com/office/drawing/2014/main" id="{23FB8922-3D3D-7D3C-88AA-9F576F697606}"/>
              </a:ext>
            </a:extLst>
          </p:cNvPr>
          <p:cNvPicPr>
            <a:picLocks noChangeAspect="1"/>
          </p:cNvPicPr>
          <p:nvPr/>
        </p:nvPicPr>
        <p:blipFill>
          <a:blip r:embed="rId3"/>
          <a:stretch>
            <a:fillRect/>
          </a:stretch>
        </p:blipFill>
        <p:spPr>
          <a:xfrm>
            <a:off x="2084789" y="1389321"/>
            <a:ext cx="4974421" cy="2994896"/>
          </a:xfrm>
          <a:prstGeom prst="rect">
            <a:avLst/>
          </a:prstGeom>
        </p:spPr>
      </p:pic>
    </p:spTree>
    <p:extLst>
      <p:ext uri="{BB962C8B-B14F-4D97-AF65-F5344CB8AC3E}">
        <p14:creationId xmlns:p14="http://schemas.microsoft.com/office/powerpoint/2010/main" val="474873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31345" y="862259"/>
            <a:ext cx="3382563" cy="3134778"/>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7200" dirty="0"/>
              <a:t>Early </a:t>
            </a:r>
            <a:br>
              <a:rPr lang="en-US" sz="7200" dirty="0"/>
            </a:br>
            <a:r>
              <a:rPr lang="en-US" sz="7200" dirty="0"/>
              <a:t>is </a:t>
            </a:r>
            <a:br>
              <a:rPr lang="en-US" sz="7200" dirty="0"/>
            </a:br>
            <a:r>
              <a:rPr lang="en-US" sz="7200" dirty="0"/>
              <a:t>Late</a:t>
            </a:r>
          </a:p>
        </p:txBody>
      </p:sp>
      <p:pic>
        <p:nvPicPr>
          <p:cNvPr id="3" name="Picture 2">
            <a:extLst>
              <a:ext uri="{FF2B5EF4-FFF2-40B4-BE49-F238E27FC236}">
                <a16:creationId xmlns:a16="http://schemas.microsoft.com/office/drawing/2014/main" id="{E074A64C-EE5A-4691-989F-6F86D715EB32}"/>
              </a:ext>
            </a:extLst>
          </p:cNvPr>
          <p:cNvPicPr>
            <a:picLocks noChangeAspect="1"/>
          </p:cNvPicPr>
          <p:nvPr/>
        </p:nvPicPr>
        <p:blipFill>
          <a:blip r:embed="rId3"/>
          <a:srcRect l="33714"/>
          <a:stretch/>
        </p:blipFill>
        <p:spPr>
          <a:xfrm>
            <a:off x="4918364" y="146403"/>
            <a:ext cx="4225636" cy="4384220"/>
          </a:xfrm>
          <a:prstGeom prst="rect">
            <a:avLst/>
          </a:prstGeom>
        </p:spPr>
      </p:pic>
    </p:spTree>
    <p:extLst>
      <p:ext uri="{BB962C8B-B14F-4D97-AF65-F5344CB8AC3E}">
        <p14:creationId xmlns:p14="http://schemas.microsoft.com/office/powerpoint/2010/main" val="428089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67617" y="1470572"/>
            <a:ext cx="4566804" cy="1974014"/>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5400" dirty="0"/>
              <a:t>Perfect </a:t>
            </a:r>
            <a:br>
              <a:rPr lang="en-US" sz="5400" dirty="0"/>
            </a:br>
            <a:r>
              <a:rPr lang="en-US" sz="5400" dirty="0"/>
              <a:t>Follow-up</a:t>
            </a:r>
          </a:p>
        </p:txBody>
      </p:sp>
      <p:pic>
        <p:nvPicPr>
          <p:cNvPr id="4" name="Picture 3">
            <a:extLst>
              <a:ext uri="{FF2B5EF4-FFF2-40B4-BE49-F238E27FC236}">
                <a16:creationId xmlns:a16="http://schemas.microsoft.com/office/drawing/2014/main" id="{4AC5A2CE-1EDD-0DB9-C016-8FBC572B3B89}"/>
              </a:ext>
            </a:extLst>
          </p:cNvPr>
          <p:cNvPicPr>
            <a:picLocks noChangeAspect="1"/>
          </p:cNvPicPr>
          <p:nvPr/>
        </p:nvPicPr>
        <p:blipFill>
          <a:blip r:embed="rId3"/>
          <a:stretch>
            <a:fillRect/>
          </a:stretch>
        </p:blipFill>
        <p:spPr>
          <a:xfrm>
            <a:off x="6192982" y="137915"/>
            <a:ext cx="2951018" cy="4418678"/>
          </a:xfrm>
          <a:prstGeom prst="rect">
            <a:avLst/>
          </a:prstGeom>
        </p:spPr>
      </p:pic>
    </p:spTree>
    <p:extLst>
      <p:ext uri="{BB962C8B-B14F-4D97-AF65-F5344CB8AC3E}">
        <p14:creationId xmlns:p14="http://schemas.microsoft.com/office/powerpoint/2010/main" val="2850775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Title 4">
            <a:extLst>
              <a:ext uri="{FF2B5EF4-FFF2-40B4-BE49-F238E27FC236}">
                <a16:creationId xmlns:a16="http://schemas.microsoft.com/office/drawing/2014/main" id="{0ED6BE8C-B828-1CF2-6156-8FCC9F511637}"/>
              </a:ext>
            </a:extLst>
          </p:cNvPr>
          <p:cNvSpPr txBox="1">
            <a:spLocks/>
          </p:cNvSpPr>
          <p:nvPr/>
        </p:nvSpPr>
        <p:spPr>
          <a:xfrm>
            <a:off x="0" y="2305050"/>
            <a:ext cx="91440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dirty="0"/>
              <a:t>Billing Based Upon Value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Talent is King</a:t>
            </a:r>
            <a:endParaRPr dirty="0"/>
          </a:p>
        </p:txBody>
      </p:sp>
      <p:sp>
        <p:nvSpPr>
          <p:cNvPr id="193" name="Google Shape;193;p31"/>
          <p:cNvSpPr txBox="1">
            <a:spLocks noGrp="1"/>
          </p:cNvSpPr>
          <p:nvPr>
            <p:ph type="body" idx="1"/>
          </p:nvPr>
        </p:nvSpPr>
        <p:spPr>
          <a:xfrm>
            <a:off x="628650" y="1335403"/>
            <a:ext cx="4338205" cy="2931797"/>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Surround yourself with the best talent</a:t>
            </a:r>
          </a:p>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sym typeface="Montserrat SemiBold"/>
              </a:rPr>
              <a:t>Elevate the talent to fill potential</a:t>
            </a:r>
            <a:endParaRPr sz="2400" dirty="0">
              <a:latin typeface="Montserrat" panose="00000500000000000000" pitchFamily="2" charset="0"/>
            </a:endParaRPr>
          </a:p>
        </p:txBody>
      </p:sp>
      <p:pic>
        <p:nvPicPr>
          <p:cNvPr id="3" name="Picture 2">
            <a:extLst>
              <a:ext uri="{FF2B5EF4-FFF2-40B4-BE49-F238E27FC236}">
                <a16:creationId xmlns:a16="http://schemas.microsoft.com/office/drawing/2014/main" id="{256AD48C-8E51-732C-E34F-F3C7A9B8D12B}"/>
              </a:ext>
            </a:extLst>
          </p:cNvPr>
          <p:cNvPicPr>
            <a:picLocks noChangeAspect="1"/>
          </p:cNvPicPr>
          <p:nvPr/>
        </p:nvPicPr>
        <p:blipFill>
          <a:blip r:embed="rId3"/>
          <a:stretch>
            <a:fillRect/>
          </a:stretch>
        </p:blipFill>
        <p:spPr>
          <a:xfrm>
            <a:off x="6072014" y="297178"/>
            <a:ext cx="2573625" cy="4199171"/>
          </a:xfrm>
          <a:prstGeom prst="rect">
            <a:avLst/>
          </a:prstGeom>
        </p:spPr>
      </p:pic>
      <p:sp>
        <p:nvSpPr>
          <p:cNvPr id="4" name="Star: 5 Points 3">
            <a:extLst>
              <a:ext uri="{FF2B5EF4-FFF2-40B4-BE49-F238E27FC236}">
                <a16:creationId xmlns:a16="http://schemas.microsoft.com/office/drawing/2014/main" id="{818A96F8-3E04-5F56-D8CA-9358B0AF0BED}"/>
              </a:ext>
            </a:extLst>
          </p:cNvPr>
          <p:cNvSpPr/>
          <p:nvPr/>
        </p:nvSpPr>
        <p:spPr>
          <a:xfrm>
            <a:off x="4419599" y="437010"/>
            <a:ext cx="908156" cy="827142"/>
          </a:xfrm>
          <a:prstGeom prst="star5">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068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3" name="Google Shape;365;p47">
            <a:extLst>
              <a:ext uri="{FF2B5EF4-FFF2-40B4-BE49-F238E27FC236}">
                <a16:creationId xmlns:a16="http://schemas.microsoft.com/office/drawing/2014/main" id="{26B64E51-A4A6-55B9-B8A4-0870729E2C31}"/>
              </a:ext>
            </a:extLst>
          </p:cNvPr>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dirty="0"/>
              <a:t>Detached Retina</a:t>
            </a:r>
            <a:endParaRPr dirty="0"/>
          </a:p>
        </p:txBody>
      </p:sp>
      <p:pic>
        <p:nvPicPr>
          <p:cNvPr id="24" name="Picture 23">
            <a:extLst>
              <a:ext uri="{FF2B5EF4-FFF2-40B4-BE49-F238E27FC236}">
                <a16:creationId xmlns:a16="http://schemas.microsoft.com/office/drawing/2014/main" id="{74FC6F56-A410-7F82-D8C2-1EC204970F83}"/>
              </a:ext>
            </a:extLst>
          </p:cNvPr>
          <p:cNvPicPr>
            <a:picLocks noChangeAspect="1"/>
          </p:cNvPicPr>
          <p:nvPr/>
        </p:nvPicPr>
        <p:blipFill>
          <a:blip r:embed="rId3"/>
          <a:stretch>
            <a:fillRect/>
          </a:stretch>
        </p:blipFill>
        <p:spPr>
          <a:xfrm>
            <a:off x="6538568" y="1467667"/>
            <a:ext cx="1863832" cy="2101047"/>
          </a:xfrm>
          <a:prstGeom prst="rect">
            <a:avLst/>
          </a:prstGeom>
        </p:spPr>
      </p:pic>
      <p:sp>
        <p:nvSpPr>
          <p:cNvPr id="28" name="Google Shape;357;g2b5ad09cf28_0_2409">
            <a:extLst>
              <a:ext uri="{FF2B5EF4-FFF2-40B4-BE49-F238E27FC236}">
                <a16:creationId xmlns:a16="http://schemas.microsoft.com/office/drawing/2014/main" id="{C4E0AC97-7F44-6729-B479-88E8CCA3F529}"/>
              </a:ext>
            </a:extLst>
          </p:cNvPr>
          <p:cNvSpPr/>
          <p:nvPr/>
        </p:nvSpPr>
        <p:spPr>
          <a:xfrm>
            <a:off x="424400" y="1650941"/>
            <a:ext cx="2544726" cy="1883978"/>
          </a:xfrm>
          <a:prstGeom prst="roundRect">
            <a:avLst>
              <a:gd name="adj" fmla="val 8205"/>
            </a:avLst>
          </a:prstGeom>
          <a:solidFill>
            <a:srgbClr val="FFFFFF"/>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Medium"/>
              <a:ea typeface="Roboto Medium"/>
              <a:cs typeface="Roboto Medium"/>
              <a:sym typeface="Roboto Medium"/>
            </a:endParaRPr>
          </a:p>
        </p:txBody>
      </p:sp>
      <p:sp>
        <p:nvSpPr>
          <p:cNvPr id="29" name="Google Shape;357;g2b5ad09cf28_0_2409">
            <a:extLst>
              <a:ext uri="{FF2B5EF4-FFF2-40B4-BE49-F238E27FC236}">
                <a16:creationId xmlns:a16="http://schemas.microsoft.com/office/drawing/2014/main" id="{7A8DA292-0A20-C62B-D073-59D4FCD7B6F3}"/>
              </a:ext>
            </a:extLst>
          </p:cNvPr>
          <p:cNvSpPr/>
          <p:nvPr/>
        </p:nvSpPr>
        <p:spPr>
          <a:xfrm>
            <a:off x="3481484" y="1629761"/>
            <a:ext cx="2544726" cy="1883978"/>
          </a:xfrm>
          <a:prstGeom prst="roundRect">
            <a:avLst>
              <a:gd name="adj" fmla="val 8205"/>
            </a:avLst>
          </a:prstGeom>
          <a:solidFill>
            <a:srgbClr val="FFFFFF"/>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Medium"/>
              <a:ea typeface="Roboto Medium"/>
              <a:cs typeface="Roboto Medium"/>
              <a:sym typeface="Roboto Medium"/>
            </a:endParaRPr>
          </a:p>
        </p:txBody>
      </p:sp>
      <p:sp>
        <p:nvSpPr>
          <p:cNvPr id="30" name="Arrow: Right 29">
            <a:extLst>
              <a:ext uri="{FF2B5EF4-FFF2-40B4-BE49-F238E27FC236}">
                <a16:creationId xmlns:a16="http://schemas.microsoft.com/office/drawing/2014/main" id="{1D8C4DBE-32C7-8144-D503-41F1ABB93F9F}"/>
              </a:ext>
            </a:extLst>
          </p:cNvPr>
          <p:cNvSpPr/>
          <p:nvPr/>
        </p:nvSpPr>
        <p:spPr>
          <a:xfrm>
            <a:off x="2849910" y="2386099"/>
            <a:ext cx="750790" cy="371301"/>
          </a:xfrm>
          <a:prstGeom prst="rightArrow">
            <a:avLst/>
          </a:prstGeom>
          <a:solidFill>
            <a:srgbClr val="8DC650"/>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6FC7E9"/>
                </a:solidFill>
                <a:prstDash val="solid"/>
              </a:ln>
              <a:solidFill>
                <a:srgbClr val="6FC7E9">
                  <a:lumMod val="40000"/>
                  <a:lumOff val="60000"/>
                </a:srgbClr>
              </a:solidFill>
              <a:effectLst/>
              <a:uLnTx/>
              <a:uFillTx/>
              <a:latin typeface="Arial"/>
              <a:ea typeface="+mn-ea"/>
              <a:cs typeface="+mn-cs"/>
            </a:endParaRPr>
          </a:p>
        </p:txBody>
      </p:sp>
      <p:sp>
        <p:nvSpPr>
          <p:cNvPr id="32" name="Google Shape;358;g2b5ad09cf28_0_2409">
            <a:extLst>
              <a:ext uri="{FF2B5EF4-FFF2-40B4-BE49-F238E27FC236}">
                <a16:creationId xmlns:a16="http://schemas.microsoft.com/office/drawing/2014/main" id="{A398169E-9062-D313-A544-33059111C9BD}"/>
              </a:ext>
            </a:extLst>
          </p:cNvPr>
          <p:cNvSpPr txBox="1"/>
          <p:nvPr/>
        </p:nvSpPr>
        <p:spPr>
          <a:xfrm>
            <a:off x="424400" y="1806001"/>
            <a:ext cx="2544726" cy="331466"/>
          </a:xfrm>
          <a:prstGeom prst="rect">
            <a:avLst/>
          </a:prstGeom>
          <a:noFill/>
          <a:ln>
            <a:noFill/>
          </a:ln>
        </p:spPr>
        <p:txBody>
          <a:bodyPr spcFirstLastPara="1" wrap="square" lIns="91425" tIns="91425" rIns="91425" bIns="91425" anchor="t" anchorCtr="0">
            <a:noAutofit/>
          </a:bodyPr>
          <a:lstStyle/>
          <a:p>
            <a:pPr algn="ctr">
              <a:lnSpc>
                <a:spcPct val="90000"/>
              </a:lnSpc>
            </a:pPr>
            <a:r>
              <a:rPr lang="en-US" sz="2400" dirty="0">
                <a:solidFill>
                  <a:srgbClr val="03283F"/>
                </a:solidFill>
                <a:latin typeface="Montserrat ExtraBold" panose="00000900000000000000" pitchFamily="2" charset="0"/>
                <a:ea typeface="Roboto Black"/>
                <a:cs typeface="Roboto Black"/>
                <a:sym typeface="Roboto Black"/>
              </a:rPr>
              <a:t>Time to Fix</a:t>
            </a:r>
            <a:endParaRPr sz="2400" dirty="0">
              <a:solidFill>
                <a:srgbClr val="03283F"/>
              </a:solidFill>
              <a:latin typeface="Montserrat ExtraBold" panose="00000900000000000000" pitchFamily="2" charset="0"/>
              <a:ea typeface="Roboto Black"/>
              <a:cs typeface="Roboto Black"/>
              <a:sym typeface="Roboto Black"/>
            </a:endParaRPr>
          </a:p>
        </p:txBody>
      </p:sp>
      <p:sp>
        <p:nvSpPr>
          <p:cNvPr id="33" name="Google Shape;358;g2b5ad09cf28_0_2409">
            <a:extLst>
              <a:ext uri="{FF2B5EF4-FFF2-40B4-BE49-F238E27FC236}">
                <a16:creationId xmlns:a16="http://schemas.microsoft.com/office/drawing/2014/main" id="{34AB7003-EEF9-0418-AF3A-DCFE5D7BB5CF}"/>
              </a:ext>
            </a:extLst>
          </p:cNvPr>
          <p:cNvSpPr txBox="1"/>
          <p:nvPr/>
        </p:nvSpPr>
        <p:spPr>
          <a:xfrm>
            <a:off x="3481484" y="1798393"/>
            <a:ext cx="2544726" cy="331466"/>
          </a:xfrm>
          <a:prstGeom prst="rect">
            <a:avLst/>
          </a:prstGeom>
          <a:noFill/>
          <a:ln>
            <a:noFill/>
          </a:ln>
        </p:spPr>
        <p:txBody>
          <a:bodyPr spcFirstLastPara="1" wrap="square" lIns="91425" tIns="91425" rIns="91425" bIns="91425" anchor="t" anchorCtr="0">
            <a:noAutofit/>
          </a:bodyPr>
          <a:lstStyle/>
          <a:p>
            <a:pPr algn="ctr">
              <a:lnSpc>
                <a:spcPct val="90000"/>
              </a:lnSpc>
            </a:pPr>
            <a:r>
              <a:rPr lang="en-US" sz="2400" dirty="0">
                <a:solidFill>
                  <a:srgbClr val="03283F"/>
                </a:solidFill>
                <a:latin typeface="Montserrat ExtraBold" panose="00000900000000000000" pitchFamily="2" charset="0"/>
                <a:ea typeface="Roboto Black"/>
                <a:cs typeface="Roboto Black"/>
                <a:sym typeface="Roboto Black"/>
              </a:rPr>
              <a:t>Related Fee</a:t>
            </a:r>
            <a:endParaRPr sz="2400" dirty="0">
              <a:solidFill>
                <a:srgbClr val="03283F"/>
              </a:solidFill>
              <a:latin typeface="Montserrat ExtraBold" panose="00000900000000000000" pitchFamily="2" charset="0"/>
              <a:ea typeface="Roboto Black"/>
              <a:cs typeface="Roboto Black"/>
              <a:sym typeface="Roboto Black"/>
            </a:endParaRPr>
          </a:p>
        </p:txBody>
      </p:sp>
      <p:sp>
        <p:nvSpPr>
          <p:cNvPr id="34" name="Google Shape;359;g2b5ad09cf28_0_2409">
            <a:extLst>
              <a:ext uri="{FF2B5EF4-FFF2-40B4-BE49-F238E27FC236}">
                <a16:creationId xmlns:a16="http://schemas.microsoft.com/office/drawing/2014/main" id="{2ECD744E-2C1A-3938-C515-7FAA92ECEE22}"/>
              </a:ext>
            </a:extLst>
          </p:cNvPr>
          <p:cNvSpPr txBox="1"/>
          <p:nvPr/>
        </p:nvSpPr>
        <p:spPr>
          <a:xfrm>
            <a:off x="424400" y="2386100"/>
            <a:ext cx="2465819" cy="918210"/>
          </a:xfrm>
          <a:prstGeom prst="rect">
            <a:avLst/>
          </a:prstGeom>
          <a:noFill/>
          <a:ln>
            <a:noFill/>
          </a:ln>
        </p:spPr>
        <p:txBody>
          <a:bodyPr spcFirstLastPara="1" wrap="square" lIns="91425" tIns="91425" rIns="91425" bIns="91425" anchor="t" anchorCtr="0">
            <a:noAutofit/>
          </a:bodyPr>
          <a:lstStyle/>
          <a:p>
            <a:pPr algn="ctr">
              <a:lnSpc>
                <a:spcPct val="150000"/>
              </a:lnSpc>
              <a:buClr>
                <a:srgbClr val="8DC650"/>
              </a:buClr>
              <a:buSzPts val="4000"/>
            </a:pPr>
            <a:r>
              <a:rPr lang="en-US" sz="2000" dirty="0">
                <a:solidFill>
                  <a:srgbClr val="4C535C"/>
                </a:solidFill>
                <a:latin typeface="Montserrat" panose="00000500000000000000" pitchFamily="2" charset="0"/>
                <a:ea typeface="Roboto"/>
                <a:cs typeface="Roboto"/>
                <a:sym typeface="Roboto"/>
              </a:rPr>
              <a:t>30 Minutes</a:t>
            </a:r>
            <a:endParaRPr sz="2000" dirty="0">
              <a:solidFill>
                <a:srgbClr val="4C535C"/>
              </a:solidFill>
              <a:latin typeface="Montserrat" panose="00000500000000000000" pitchFamily="2" charset="0"/>
              <a:ea typeface="Roboto"/>
              <a:cs typeface="Roboto"/>
              <a:sym typeface="Roboto"/>
            </a:endParaRPr>
          </a:p>
        </p:txBody>
      </p:sp>
      <p:sp>
        <p:nvSpPr>
          <p:cNvPr id="35" name="Google Shape;359;g2b5ad09cf28_0_2409">
            <a:extLst>
              <a:ext uri="{FF2B5EF4-FFF2-40B4-BE49-F238E27FC236}">
                <a16:creationId xmlns:a16="http://schemas.microsoft.com/office/drawing/2014/main" id="{9A66EDE7-824F-6B7A-0E3E-1452F1E11E4D}"/>
              </a:ext>
            </a:extLst>
          </p:cNvPr>
          <p:cNvSpPr txBox="1"/>
          <p:nvPr/>
        </p:nvSpPr>
        <p:spPr>
          <a:xfrm>
            <a:off x="3520937" y="2362694"/>
            <a:ext cx="2465819" cy="918210"/>
          </a:xfrm>
          <a:prstGeom prst="rect">
            <a:avLst/>
          </a:prstGeom>
          <a:noFill/>
          <a:ln>
            <a:noFill/>
          </a:ln>
        </p:spPr>
        <p:txBody>
          <a:bodyPr spcFirstLastPara="1" wrap="square" lIns="91425" tIns="91425" rIns="91425" bIns="91425" anchor="t" anchorCtr="0">
            <a:noAutofit/>
          </a:bodyPr>
          <a:lstStyle/>
          <a:p>
            <a:pPr algn="ctr">
              <a:lnSpc>
                <a:spcPct val="150000"/>
              </a:lnSpc>
              <a:buClr>
                <a:srgbClr val="8DC650"/>
              </a:buClr>
              <a:buSzPts val="4000"/>
            </a:pPr>
            <a:r>
              <a:rPr lang="en-US" sz="2000" dirty="0">
                <a:solidFill>
                  <a:srgbClr val="4C535C"/>
                </a:solidFill>
                <a:latin typeface="Montserrat" panose="00000500000000000000" pitchFamily="2" charset="0"/>
                <a:ea typeface="Roboto"/>
                <a:cs typeface="Roboto"/>
                <a:sym typeface="Roboto"/>
              </a:rPr>
              <a:t>$20,000</a:t>
            </a:r>
            <a:endParaRPr sz="2000" dirty="0">
              <a:solidFill>
                <a:srgbClr val="4C535C"/>
              </a:solidFill>
              <a:latin typeface="Montserrat" panose="00000500000000000000" pitchFamily="2" charset="0"/>
              <a:ea typeface="Roboto"/>
              <a:cs typeface="Roboto"/>
              <a:sym typeface="Roboto"/>
            </a:endParaRPr>
          </a:p>
        </p:txBody>
      </p:sp>
    </p:spTree>
    <p:extLst>
      <p:ext uri="{BB962C8B-B14F-4D97-AF65-F5344CB8AC3E}">
        <p14:creationId xmlns:p14="http://schemas.microsoft.com/office/powerpoint/2010/main" val="677246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A3D44C5E-D18B-269E-1C3A-2D41AC83790F}"/>
              </a:ext>
            </a:extLst>
          </p:cNvPr>
          <p:cNvSpPr>
            <a:spLocks noGrp="1"/>
          </p:cNvSpPr>
          <p:nvPr>
            <p:ph type="title"/>
          </p:nvPr>
        </p:nvSpPr>
        <p:spPr/>
        <p:txBody>
          <a:bodyPr/>
          <a:lstStyle/>
          <a:p>
            <a:r>
              <a:rPr lang="en-US" dirty="0"/>
              <a:t>Engagement Letter</a:t>
            </a:r>
          </a:p>
        </p:txBody>
      </p:sp>
      <p:pic>
        <p:nvPicPr>
          <p:cNvPr id="5" name="Picture 4" descr="People filling documents">
            <a:extLst>
              <a:ext uri="{FF2B5EF4-FFF2-40B4-BE49-F238E27FC236}">
                <a16:creationId xmlns:a16="http://schemas.microsoft.com/office/drawing/2014/main" id="{95B05FC4-828B-C9A4-9E33-A5C6276C38CC}"/>
              </a:ext>
            </a:extLst>
          </p:cNvPr>
          <p:cNvPicPr>
            <a:picLocks noChangeAspect="1"/>
          </p:cNvPicPr>
          <p:nvPr/>
        </p:nvPicPr>
        <p:blipFill>
          <a:blip r:embed="rId3"/>
          <a:stretch>
            <a:fillRect/>
          </a:stretch>
        </p:blipFill>
        <p:spPr>
          <a:xfrm>
            <a:off x="5992092" y="1771063"/>
            <a:ext cx="2708563" cy="1804783"/>
          </a:xfrm>
          <a:prstGeom prst="rect">
            <a:avLst/>
          </a:prstGeom>
        </p:spPr>
      </p:pic>
      <p:sp>
        <p:nvSpPr>
          <p:cNvPr id="6" name="Google Shape;359;g2b5ad09cf28_0_2409">
            <a:extLst>
              <a:ext uri="{FF2B5EF4-FFF2-40B4-BE49-F238E27FC236}">
                <a16:creationId xmlns:a16="http://schemas.microsoft.com/office/drawing/2014/main" id="{BEE1BF33-60F4-0673-52EB-B03ABAB55E3E}"/>
              </a:ext>
            </a:extLst>
          </p:cNvPr>
          <p:cNvSpPr txBox="1"/>
          <p:nvPr/>
        </p:nvSpPr>
        <p:spPr>
          <a:xfrm>
            <a:off x="628650" y="1607126"/>
            <a:ext cx="5162551" cy="2701637"/>
          </a:xfrm>
          <a:prstGeom prst="rect">
            <a:avLst/>
          </a:prstGeom>
          <a:noFill/>
          <a:ln>
            <a:noFill/>
          </a:ln>
        </p:spPr>
        <p:txBody>
          <a:bodyPr spcFirstLastPara="1" wrap="square" lIns="91425" tIns="91425" rIns="91425" bIns="91425" anchor="t" anchorCtr="0">
            <a:noAutofit/>
          </a:bodyPr>
          <a:lstStyle/>
          <a:p>
            <a:pPr>
              <a:lnSpc>
                <a:spcPct val="150000"/>
              </a:lnSpc>
              <a:buClr>
                <a:srgbClr val="8DC650"/>
              </a:buClr>
              <a:buSzPts val="4000"/>
            </a:pPr>
            <a:r>
              <a:rPr lang="en-US" sz="1200" dirty="0">
                <a:solidFill>
                  <a:srgbClr val="4C535C"/>
                </a:solidFill>
                <a:latin typeface="Montserrat" panose="00000500000000000000" pitchFamily="2" charset="0"/>
                <a:ea typeface="Roboto"/>
                <a:cs typeface="Roboto"/>
                <a:sym typeface="Roboto"/>
              </a:rPr>
              <a:t>Generally, when we do work for a client, the related fees are based upon hours worked at the professional rate (and generally the bill is predetermined based upon a negotiation.) </a:t>
            </a:r>
          </a:p>
          <a:p>
            <a:pPr>
              <a:lnSpc>
                <a:spcPct val="150000"/>
              </a:lnSpc>
              <a:buClr>
                <a:srgbClr val="8DC650"/>
              </a:buClr>
              <a:buSzPts val="4000"/>
            </a:pPr>
            <a:endParaRPr lang="en-US" sz="1200" dirty="0">
              <a:solidFill>
                <a:srgbClr val="4C535C"/>
              </a:solidFill>
              <a:latin typeface="Montserrat" panose="00000500000000000000" pitchFamily="2" charset="0"/>
              <a:ea typeface="Roboto"/>
              <a:cs typeface="Roboto"/>
              <a:sym typeface="Roboto"/>
            </a:endParaRPr>
          </a:p>
          <a:p>
            <a:pPr>
              <a:lnSpc>
                <a:spcPct val="150000"/>
              </a:lnSpc>
              <a:buClr>
                <a:srgbClr val="8DC650"/>
              </a:buClr>
              <a:buSzPts val="4000"/>
            </a:pPr>
            <a:r>
              <a:rPr lang="en-US" sz="1200" dirty="0">
                <a:solidFill>
                  <a:srgbClr val="4C535C"/>
                </a:solidFill>
                <a:latin typeface="Montserrat" panose="00000500000000000000" pitchFamily="2" charset="0"/>
                <a:ea typeface="Roboto"/>
                <a:cs typeface="Roboto"/>
                <a:sym typeface="Roboto"/>
              </a:rPr>
              <a:t>Occasionally, we do work for a client that is of extraordinary value that does not prescribe to the above paragraph. In these cases, we will bill accordingly to perceived and/or documented value. </a:t>
            </a:r>
          </a:p>
        </p:txBody>
      </p:sp>
    </p:spTree>
    <p:extLst>
      <p:ext uri="{BB962C8B-B14F-4D97-AF65-F5344CB8AC3E}">
        <p14:creationId xmlns:p14="http://schemas.microsoft.com/office/powerpoint/2010/main" val="294981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A3D44C5E-D18B-269E-1C3A-2D41AC83790F}"/>
              </a:ext>
            </a:extLst>
          </p:cNvPr>
          <p:cNvSpPr>
            <a:spLocks noGrp="1"/>
          </p:cNvSpPr>
          <p:nvPr>
            <p:ph type="title"/>
          </p:nvPr>
        </p:nvSpPr>
        <p:spPr>
          <a:xfrm>
            <a:off x="256309" y="257451"/>
            <a:ext cx="1468582" cy="533400"/>
          </a:xfrm>
        </p:spPr>
        <p:txBody>
          <a:bodyPr/>
          <a:lstStyle/>
          <a:p>
            <a:r>
              <a:rPr lang="en-US" sz="2800" dirty="0"/>
              <a:t>Case 1</a:t>
            </a:r>
          </a:p>
        </p:txBody>
      </p:sp>
      <p:sp>
        <p:nvSpPr>
          <p:cNvPr id="2" name="Google Shape;525;g2b5ad09cf28_0_2573">
            <a:extLst>
              <a:ext uri="{FF2B5EF4-FFF2-40B4-BE49-F238E27FC236}">
                <a16:creationId xmlns:a16="http://schemas.microsoft.com/office/drawing/2014/main" id="{48F6AF7D-0B48-DA59-7B85-152F33CED5F2}"/>
              </a:ext>
            </a:extLst>
          </p:cNvPr>
          <p:cNvSpPr/>
          <p:nvPr/>
        </p:nvSpPr>
        <p:spPr>
          <a:xfrm>
            <a:off x="187036" y="755848"/>
            <a:ext cx="8776855" cy="3681657"/>
          </a:xfrm>
          <a:prstGeom prst="roundRect">
            <a:avLst>
              <a:gd name="adj" fmla="val 8205"/>
            </a:avLst>
          </a:prstGeom>
          <a:solidFill>
            <a:schemeClr val="bg1">
              <a:lumMod val="85000"/>
            </a:schemeClr>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Medium"/>
              <a:ea typeface="Roboto Medium"/>
              <a:cs typeface="Roboto Medium"/>
              <a:sym typeface="Roboto Medium"/>
            </a:endParaRPr>
          </a:p>
        </p:txBody>
      </p:sp>
      <p:pic>
        <p:nvPicPr>
          <p:cNvPr id="10" name="Picture 9">
            <a:extLst>
              <a:ext uri="{FF2B5EF4-FFF2-40B4-BE49-F238E27FC236}">
                <a16:creationId xmlns:a16="http://schemas.microsoft.com/office/drawing/2014/main" id="{E6F61BF6-CE6F-4BF4-AA0B-A37807E15CF1}"/>
              </a:ext>
            </a:extLst>
          </p:cNvPr>
          <p:cNvPicPr>
            <a:picLocks noChangeAspect="1"/>
          </p:cNvPicPr>
          <p:nvPr/>
        </p:nvPicPr>
        <p:blipFill>
          <a:blip r:embed="rId3"/>
          <a:stretch>
            <a:fillRect/>
          </a:stretch>
        </p:blipFill>
        <p:spPr>
          <a:xfrm>
            <a:off x="4994564" y="4133860"/>
            <a:ext cx="3290454" cy="442689"/>
          </a:xfrm>
          <a:prstGeom prst="rect">
            <a:avLst/>
          </a:prstGeom>
        </p:spPr>
      </p:pic>
      <p:sp>
        <p:nvSpPr>
          <p:cNvPr id="7" name="Google Shape;528;g2b5ad09cf28_0_2573">
            <a:extLst>
              <a:ext uri="{FF2B5EF4-FFF2-40B4-BE49-F238E27FC236}">
                <a16:creationId xmlns:a16="http://schemas.microsoft.com/office/drawing/2014/main" id="{F22C9AD9-36B2-CC39-215B-6487028564E0}"/>
              </a:ext>
            </a:extLst>
          </p:cNvPr>
          <p:cNvSpPr txBox="1">
            <a:spLocks noGrp="1"/>
          </p:cNvSpPr>
          <p:nvPr>
            <p:ph type="body" idx="1"/>
          </p:nvPr>
        </p:nvSpPr>
        <p:spPr>
          <a:xfrm>
            <a:off x="256309" y="869953"/>
            <a:ext cx="8638310" cy="356755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rPr>
              <a:t>You represent two physicians who have the opportunity to purchase a nursing home they both provide services to. </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rPr>
              <a:t>The physicians do not have the knowledge to operate the nursing home, so they bring in a third equal partner who owns nursing homes. The nursing home partner is a friend and colleague. They invest $500k each.</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rPr>
              <a:t>A major nursing home consolidator wants to enter the market and arranges to acquire the 30 nursing homes of the third partner! The third partner includes the nursing home owned with the physicians in the purchase.</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The nursing home partner does not disclose the entire situation to the physician partners. He tells them he has an offer to sell the jointly owned home for a large profit in one year’s time. </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a typeface="Roboto"/>
              <a:cs typeface="Roboto"/>
              <a:sym typeface="Roboto"/>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You somehow got wind of the entire sale and realize that the sale is contingent on adding in the jointly owned nursing home. </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a typeface="Roboto"/>
              <a:cs typeface="Roboto"/>
              <a:sym typeface="Roboto"/>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You ask your physician clients if you can negotiate the sale of the jointly owned nursing home.</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a typeface="Roboto"/>
              <a:cs typeface="Roboto"/>
              <a:sym typeface="Roboto"/>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After some rather explosive discussions you gain each physician an extra $1 million dollars each. </a:t>
            </a:r>
          </a:p>
          <a:p>
            <a:pPr marL="0" lvl="0" indent="0" algn="l" rtl="0">
              <a:lnSpc>
                <a:spcPct val="100000"/>
              </a:lnSpc>
              <a:spcBef>
                <a:spcPts val="0"/>
              </a:spcBef>
              <a:spcAft>
                <a:spcPts val="0"/>
              </a:spcAft>
              <a:buNone/>
            </a:pPr>
            <a:endParaRPr lang="en-US" sz="1100" dirty="0">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It took two hours of your time.</a:t>
            </a:r>
          </a:p>
          <a:p>
            <a:pPr marL="0" lvl="0" indent="0" algn="l" rtl="0">
              <a:lnSpc>
                <a:spcPct val="100000"/>
              </a:lnSpc>
              <a:spcBef>
                <a:spcPts val="0"/>
              </a:spcBef>
              <a:spcAft>
                <a:spcPts val="0"/>
              </a:spcAft>
              <a:buNone/>
            </a:pPr>
            <a:endParaRPr sz="2800" dirty="0"/>
          </a:p>
        </p:txBody>
      </p:sp>
      <p:sp>
        <p:nvSpPr>
          <p:cNvPr id="8" name="Google Shape;528;g2b5ad09cf28_0_2573">
            <a:extLst>
              <a:ext uri="{FF2B5EF4-FFF2-40B4-BE49-F238E27FC236}">
                <a16:creationId xmlns:a16="http://schemas.microsoft.com/office/drawing/2014/main" id="{A32531E4-C0A2-0836-D067-2A26B2037B76}"/>
              </a:ext>
            </a:extLst>
          </p:cNvPr>
          <p:cNvSpPr txBox="1">
            <a:spLocks/>
          </p:cNvSpPr>
          <p:nvPr/>
        </p:nvSpPr>
        <p:spPr>
          <a:xfrm>
            <a:off x="4859482" y="4171634"/>
            <a:ext cx="3560618" cy="41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1pPr>
            <a:lvl2pPr marL="914400" marR="0" lvl="1"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2pPr>
            <a:lvl3pPr marL="1371600" marR="0" lvl="2"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3pPr>
            <a:lvl4pPr marL="1828800" marR="0" lvl="3"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4pPr>
            <a:lvl5pPr marL="2286000" marR="0" lvl="4"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5pPr>
            <a:lvl6pPr marL="2743200" marR="0" lvl="5"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6pPr>
            <a:lvl7pPr marL="3200400" marR="0" lvl="6"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7pPr>
            <a:lvl8pPr marL="3657600" marR="0" lvl="7"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8pPr>
            <a:lvl9pPr marL="4114800" marR="0" lvl="8"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9pPr>
          </a:lstStyle>
          <a:p>
            <a:pPr marL="0" indent="0" algn="ctr">
              <a:lnSpc>
                <a:spcPct val="100000"/>
              </a:lnSpc>
              <a:buFont typeface="Roboto"/>
              <a:buNone/>
            </a:pPr>
            <a:r>
              <a:rPr lang="en-US" sz="1200" dirty="0">
                <a:solidFill>
                  <a:schemeClr val="tx1"/>
                </a:solidFill>
                <a:latin typeface="Montserrat" panose="00000500000000000000" pitchFamily="2" charset="0"/>
              </a:rPr>
              <a:t>What do you charge the physicians? </a:t>
            </a:r>
          </a:p>
          <a:p>
            <a:pPr marL="0" indent="0">
              <a:lnSpc>
                <a:spcPct val="100000"/>
              </a:lnSpc>
              <a:buFont typeface="Roboto"/>
              <a:buNone/>
            </a:pPr>
            <a:endParaRPr lang="en-US" sz="2600" dirty="0"/>
          </a:p>
          <a:p>
            <a:pPr marL="0" indent="0">
              <a:lnSpc>
                <a:spcPct val="100000"/>
              </a:lnSpc>
              <a:buFont typeface="Roboto"/>
              <a:buNone/>
            </a:pPr>
            <a:endParaRPr lang="en-US" sz="2800" dirty="0"/>
          </a:p>
        </p:txBody>
      </p:sp>
    </p:spTree>
    <p:extLst>
      <p:ext uri="{BB962C8B-B14F-4D97-AF65-F5344CB8AC3E}">
        <p14:creationId xmlns:p14="http://schemas.microsoft.com/office/powerpoint/2010/main" val="3152526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5" name="Picture 4">
            <a:extLst>
              <a:ext uri="{FF2B5EF4-FFF2-40B4-BE49-F238E27FC236}">
                <a16:creationId xmlns:a16="http://schemas.microsoft.com/office/drawing/2014/main" id="{FA1CD751-08A3-D6C3-2800-818E84D8DE57}"/>
              </a:ext>
            </a:extLst>
          </p:cNvPr>
          <p:cNvPicPr>
            <a:picLocks noChangeAspect="1"/>
          </p:cNvPicPr>
          <p:nvPr/>
        </p:nvPicPr>
        <p:blipFill>
          <a:blip r:embed="rId3"/>
          <a:stretch>
            <a:fillRect/>
          </a:stretch>
        </p:blipFill>
        <p:spPr>
          <a:xfrm>
            <a:off x="4575465" y="3504835"/>
            <a:ext cx="3674917" cy="442689"/>
          </a:xfrm>
          <a:prstGeom prst="rect">
            <a:avLst/>
          </a:prstGeom>
        </p:spPr>
      </p:pic>
      <p:sp>
        <p:nvSpPr>
          <p:cNvPr id="3" name="Title 2">
            <a:extLst>
              <a:ext uri="{FF2B5EF4-FFF2-40B4-BE49-F238E27FC236}">
                <a16:creationId xmlns:a16="http://schemas.microsoft.com/office/drawing/2014/main" id="{A3D44C5E-D18B-269E-1C3A-2D41AC83790F}"/>
              </a:ext>
            </a:extLst>
          </p:cNvPr>
          <p:cNvSpPr>
            <a:spLocks noGrp="1"/>
          </p:cNvSpPr>
          <p:nvPr>
            <p:ph type="title"/>
          </p:nvPr>
        </p:nvSpPr>
        <p:spPr>
          <a:xfrm>
            <a:off x="256309" y="257451"/>
            <a:ext cx="1468582" cy="533400"/>
          </a:xfrm>
        </p:spPr>
        <p:txBody>
          <a:bodyPr/>
          <a:lstStyle/>
          <a:p>
            <a:r>
              <a:rPr lang="en-US" sz="2800" dirty="0"/>
              <a:t>Case 2</a:t>
            </a:r>
          </a:p>
        </p:txBody>
      </p:sp>
      <p:sp>
        <p:nvSpPr>
          <p:cNvPr id="2" name="Google Shape;525;g2b5ad09cf28_0_2573">
            <a:extLst>
              <a:ext uri="{FF2B5EF4-FFF2-40B4-BE49-F238E27FC236}">
                <a16:creationId xmlns:a16="http://schemas.microsoft.com/office/drawing/2014/main" id="{48F6AF7D-0B48-DA59-7B85-152F33CED5F2}"/>
              </a:ext>
            </a:extLst>
          </p:cNvPr>
          <p:cNvSpPr/>
          <p:nvPr/>
        </p:nvSpPr>
        <p:spPr>
          <a:xfrm>
            <a:off x="183572" y="954909"/>
            <a:ext cx="8776855" cy="2250588"/>
          </a:xfrm>
          <a:prstGeom prst="roundRect">
            <a:avLst>
              <a:gd name="adj" fmla="val 8205"/>
            </a:avLst>
          </a:prstGeom>
          <a:solidFill>
            <a:schemeClr val="bg1">
              <a:lumMod val="85000"/>
            </a:schemeClr>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Medium"/>
              <a:ea typeface="Roboto Medium"/>
              <a:cs typeface="Roboto Medium"/>
              <a:sym typeface="Roboto Medium"/>
            </a:endParaRPr>
          </a:p>
        </p:txBody>
      </p:sp>
      <p:pic>
        <p:nvPicPr>
          <p:cNvPr id="10" name="Picture 9">
            <a:extLst>
              <a:ext uri="{FF2B5EF4-FFF2-40B4-BE49-F238E27FC236}">
                <a16:creationId xmlns:a16="http://schemas.microsoft.com/office/drawing/2014/main" id="{E6F61BF6-CE6F-4BF4-AA0B-A37807E15CF1}"/>
              </a:ext>
            </a:extLst>
          </p:cNvPr>
          <p:cNvPicPr>
            <a:picLocks noChangeAspect="1"/>
          </p:cNvPicPr>
          <p:nvPr/>
        </p:nvPicPr>
        <p:blipFill>
          <a:blip r:embed="rId3"/>
          <a:stretch>
            <a:fillRect/>
          </a:stretch>
        </p:blipFill>
        <p:spPr>
          <a:xfrm>
            <a:off x="807027" y="3504835"/>
            <a:ext cx="3674917" cy="442689"/>
          </a:xfrm>
          <a:prstGeom prst="rect">
            <a:avLst/>
          </a:prstGeom>
        </p:spPr>
      </p:pic>
      <p:sp>
        <p:nvSpPr>
          <p:cNvPr id="7" name="Google Shape;528;g2b5ad09cf28_0_2573">
            <a:extLst>
              <a:ext uri="{FF2B5EF4-FFF2-40B4-BE49-F238E27FC236}">
                <a16:creationId xmlns:a16="http://schemas.microsoft.com/office/drawing/2014/main" id="{F22C9AD9-36B2-CC39-215B-6487028564E0}"/>
              </a:ext>
            </a:extLst>
          </p:cNvPr>
          <p:cNvSpPr txBox="1">
            <a:spLocks noGrp="1"/>
          </p:cNvSpPr>
          <p:nvPr>
            <p:ph type="body" idx="1"/>
          </p:nvPr>
        </p:nvSpPr>
        <p:spPr>
          <a:xfrm>
            <a:off x="256309" y="1043134"/>
            <a:ext cx="8638310" cy="207413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dirty="0"/>
              <a:t>You get hired by a public restaurant company to do a thorough review of their prior tax returns and current tax strategy. </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The pre-determined pricing is time based. Estimated at 40 hours at $300/hour = $12,000.00</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In the first hour of the engagement your partner finds an error in the tip credit calculation that will result in a $3 million dollar refund.</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Your partner immediately calls you with the information. You instruct the partner to continue the assignment without disclosing the positive finding. </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The public company sells at a 12 times cash flow multiple. This find will likely, create a $36 million dollar increase in value. </a:t>
            </a:r>
          </a:p>
          <a:p>
            <a:pPr marL="0" lvl="0" indent="0" algn="l" rtl="0">
              <a:lnSpc>
                <a:spcPct val="100000"/>
              </a:lnSpc>
              <a:spcBef>
                <a:spcPts val="0"/>
              </a:spcBef>
              <a:spcAft>
                <a:spcPts val="0"/>
              </a:spcAft>
              <a:buNone/>
            </a:pPr>
            <a:endParaRPr sz="2800" dirty="0"/>
          </a:p>
        </p:txBody>
      </p:sp>
      <p:sp>
        <p:nvSpPr>
          <p:cNvPr id="8" name="Google Shape;528;g2b5ad09cf28_0_2573">
            <a:extLst>
              <a:ext uri="{FF2B5EF4-FFF2-40B4-BE49-F238E27FC236}">
                <a16:creationId xmlns:a16="http://schemas.microsoft.com/office/drawing/2014/main" id="{A32531E4-C0A2-0836-D067-2A26B2037B76}"/>
              </a:ext>
            </a:extLst>
          </p:cNvPr>
          <p:cNvSpPr txBox="1">
            <a:spLocks/>
          </p:cNvSpPr>
          <p:nvPr/>
        </p:nvSpPr>
        <p:spPr>
          <a:xfrm>
            <a:off x="807026" y="3531051"/>
            <a:ext cx="3674918" cy="41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1pPr>
            <a:lvl2pPr marL="914400" marR="0" lvl="1"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2pPr>
            <a:lvl3pPr marL="1371600" marR="0" lvl="2"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3pPr>
            <a:lvl4pPr marL="1828800" marR="0" lvl="3"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4pPr>
            <a:lvl5pPr marL="2286000" marR="0" lvl="4"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5pPr>
            <a:lvl6pPr marL="2743200" marR="0" lvl="5"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6pPr>
            <a:lvl7pPr marL="3200400" marR="0" lvl="6"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7pPr>
            <a:lvl8pPr marL="3657600" marR="0" lvl="7"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8pPr>
            <a:lvl9pPr marL="4114800" marR="0" lvl="8"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9pPr>
          </a:lstStyle>
          <a:p>
            <a:pPr marL="0" indent="0" algn="ctr">
              <a:lnSpc>
                <a:spcPct val="100000"/>
              </a:lnSpc>
              <a:buFont typeface="Roboto"/>
              <a:buNone/>
            </a:pPr>
            <a:r>
              <a:rPr lang="en-US" sz="1200" dirty="0">
                <a:solidFill>
                  <a:schemeClr val="tx1"/>
                </a:solidFill>
                <a:latin typeface="Montserrat" panose="00000500000000000000" pitchFamily="2" charset="0"/>
              </a:rPr>
              <a:t>How will you communicate this to the client? </a:t>
            </a:r>
          </a:p>
          <a:p>
            <a:pPr marL="0" indent="0">
              <a:lnSpc>
                <a:spcPct val="100000"/>
              </a:lnSpc>
              <a:buFont typeface="Roboto"/>
              <a:buNone/>
            </a:pPr>
            <a:endParaRPr lang="en-US" sz="2600" dirty="0"/>
          </a:p>
          <a:p>
            <a:pPr marL="0" indent="0">
              <a:lnSpc>
                <a:spcPct val="100000"/>
              </a:lnSpc>
              <a:buFont typeface="Roboto"/>
              <a:buNone/>
            </a:pPr>
            <a:endParaRPr lang="en-US" sz="2800" dirty="0"/>
          </a:p>
        </p:txBody>
      </p:sp>
      <p:sp>
        <p:nvSpPr>
          <p:cNvPr id="4" name="Google Shape;528;g2b5ad09cf28_0_2573">
            <a:extLst>
              <a:ext uri="{FF2B5EF4-FFF2-40B4-BE49-F238E27FC236}">
                <a16:creationId xmlns:a16="http://schemas.microsoft.com/office/drawing/2014/main" id="{D0A9238E-FFB8-CFCC-FD1B-F6EAD31C82D6}"/>
              </a:ext>
            </a:extLst>
          </p:cNvPr>
          <p:cNvSpPr txBox="1">
            <a:spLocks/>
          </p:cNvSpPr>
          <p:nvPr/>
        </p:nvSpPr>
        <p:spPr>
          <a:xfrm>
            <a:off x="4568536" y="3544797"/>
            <a:ext cx="3674918" cy="41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1pPr>
            <a:lvl2pPr marL="914400" marR="0" lvl="1"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2pPr>
            <a:lvl3pPr marL="1371600" marR="0" lvl="2"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3pPr>
            <a:lvl4pPr marL="1828800" marR="0" lvl="3"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4pPr>
            <a:lvl5pPr marL="2286000" marR="0" lvl="4"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5pPr>
            <a:lvl6pPr marL="2743200" marR="0" lvl="5"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6pPr>
            <a:lvl7pPr marL="3200400" marR="0" lvl="6"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7pPr>
            <a:lvl8pPr marL="3657600" marR="0" lvl="7"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8pPr>
            <a:lvl9pPr marL="4114800" marR="0" lvl="8"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9pPr>
          </a:lstStyle>
          <a:p>
            <a:pPr marL="0" indent="0" algn="ctr">
              <a:lnSpc>
                <a:spcPct val="100000"/>
              </a:lnSpc>
              <a:buFont typeface="Roboto"/>
              <a:buNone/>
            </a:pPr>
            <a:r>
              <a:rPr lang="en-US" sz="1200" dirty="0">
                <a:solidFill>
                  <a:schemeClr val="tx1"/>
                </a:solidFill>
                <a:latin typeface="Montserrat" panose="00000500000000000000" pitchFamily="2" charset="0"/>
              </a:rPr>
              <a:t>What will you propose the related fee be? </a:t>
            </a:r>
          </a:p>
          <a:p>
            <a:pPr marL="0" indent="0">
              <a:lnSpc>
                <a:spcPct val="100000"/>
              </a:lnSpc>
              <a:buFont typeface="Roboto"/>
              <a:buNone/>
            </a:pPr>
            <a:endParaRPr lang="en-US" sz="2600" dirty="0"/>
          </a:p>
          <a:p>
            <a:pPr marL="0" indent="0">
              <a:lnSpc>
                <a:spcPct val="100000"/>
              </a:lnSpc>
              <a:buFont typeface="Roboto"/>
              <a:buNone/>
            </a:pPr>
            <a:endParaRPr lang="en-US" sz="2800" dirty="0"/>
          </a:p>
        </p:txBody>
      </p:sp>
    </p:spTree>
    <p:extLst>
      <p:ext uri="{BB962C8B-B14F-4D97-AF65-F5344CB8AC3E}">
        <p14:creationId xmlns:p14="http://schemas.microsoft.com/office/powerpoint/2010/main" val="145843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a:extLst>
            <a:ext uri="{FF2B5EF4-FFF2-40B4-BE49-F238E27FC236}">
              <a16:creationId xmlns:a16="http://schemas.microsoft.com/office/drawing/2014/main" id="{B41DA041-EDC3-4280-3347-39E3679DFAC5}"/>
            </a:ext>
          </a:extLst>
        </p:cNvPr>
        <p:cNvGrpSpPr/>
        <p:nvPr/>
      </p:nvGrpSpPr>
      <p:grpSpPr>
        <a:xfrm>
          <a:off x="0" y="0"/>
          <a:ext cx="0" cy="0"/>
          <a:chOff x="0" y="0"/>
          <a:chExt cx="0" cy="0"/>
        </a:xfrm>
      </p:grpSpPr>
      <p:sp>
        <p:nvSpPr>
          <p:cNvPr id="208" name="Google Shape;208;p33">
            <a:extLst>
              <a:ext uri="{FF2B5EF4-FFF2-40B4-BE49-F238E27FC236}">
                <a16:creationId xmlns:a16="http://schemas.microsoft.com/office/drawing/2014/main" id="{0746404C-4524-01C3-1FD0-2D703E47A5A1}"/>
              </a:ext>
            </a:extLst>
          </p:cNvPr>
          <p:cNvSpPr txBox="1">
            <a:spLocks noGrp="1"/>
          </p:cNvSpPr>
          <p:nvPr>
            <p:ph type="title"/>
          </p:nvPr>
        </p:nvSpPr>
        <p:spPr>
          <a:xfrm>
            <a:off x="1" y="1127219"/>
            <a:ext cx="9143999" cy="1559026"/>
          </a:xfrm>
          <a:prstGeom prst="rect">
            <a:avLst/>
          </a:prstGeom>
          <a:noFill/>
          <a:ln>
            <a:noFill/>
          </a:ln>
        </p:spPr>
        <p:txBody>
          <a:bodyPr spcFirstLastPara="1" wrap="square" lIns="68575" tIns="34275" rIns="68575" bIns="34275" anchor="t" anchorCtr="0">
            <a:noAutofit/>
          </a:bodyPr>
          <a:lstStyle/>
          <a:p>
            <a:pPr lvl="0" algn="ctr" rtl="0">
              <a:lnSpc>
                <a:spcPct val="150000"/>
              </a:lnSpc>
              <a:spcBef>
                <a:spcPts val="600"/>
              </a:spcBef>
              <a:spcAft>
                <a:spcPts val="0"/>
              </a:spcAft>
              <a:buClr>
                <a:schemeClr val="dk2"/>
              </a:buClr>
              <a:buSzPts val="3800"/>
            </a:pPr>
            <a:r>
              <a:rPr lang="en-US" sz="4800" dirty="0"/>
              <a:t>Being Prepared </a:t>
            </a:r>
            <a:br>
              <a:rPr lang="en-US" sz="4800" dirty="0"/>
            </a:br>
            <a:r>
              <a:rPr lang="en-US" sz="4800" dirty="0"/>
              <a:t>Is A Must</a:t>
            </a:r>
            <a:br>
              <a:rPr lang="en-US" sz="4400" dirty="0"/>
            </a:br>
            <a:endParaRPr lang="en-US" sz="4400" dirty="0"/>
          </a:p>
        </p:txBody>
      </p:sp>
    </p:spTree>
    <p:extLst>
      <p:ext uri="{BB962C8B-B14F-4D97-AF65-F5344CB8AC3E}">
        <p14:creationId xmlns:p14="http://schemas.microsoft.com/office/powerpoint/2010/main" val="1883504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p:nvPr/>
        </p:nvSpPr>
        <p:spPr>
          <a:xfrm>
            <a:off x="5429940" y="138224"/>
            <a:ext cx="2993970" cy="4421396"/>
          </a:xfrm>
          <a:prstGeom prst="parallelogram">
            <a:avLst>
              <a:gd name="adj" fmla="val 653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365" name="Google Shape;365;p4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Thank You</a:t>
            </a:r>
            <a:endParaRPr dirty="0"/>
          </a:p>
        </p:txBody>
      </p:sp>
      <p:sp>
        <p:nvSpPr>
          <p:cNvPr id="366" name="Google Shape;366;p47"/>
          <p:cNvSpPr txBox="1">
            <a:spLocks noGrp="1"/>
          </p:cNvSpPr>
          <p:nvPr>
            <p:ph type="body" idx="1"/>
          </p:nvPr>
        </p:nvSpPr>
        <p:spPr>
          <a:xfrm>
            <a:off x="1084254" y="1335403"/>
            <a:ext cx="4782312"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 b="1" dirty="0">
                <a:latin typeface="Montserrat"/>
                <a:ea typeface="Montserrat"/>
                <a:cs typeface="Montserrat"/>
                <a:sym typeface="Montserrat"/>
              </a:rPr>
              <a:t>CONTACT</a:t>
            </a:r>
            <a:endParaRPr dirty="0"/>
          </a:p>
          <a:p>
            <a:pPr marL="0" lvl="0" indent="0" algn="l" rtl="0">
              <a:lnSpc>
                <a:spcPct val="90000"/>
              </a:lnSpc>
              <a:spcBef>
                <a:spcPts val="800"/>
              </a:spcBef>
              <a:spcAft>
                <a:spcPts val="0"/>
              </a:spcAft>
              <a:buClr>
                <a:schemeClr val="dk2"/>
              </a:buClr>
              <a:buSzPts val="1800"/>
              <a:buNone/>
            </a:pPr>
            <a:r>
              <a:rPr lang="en" dirty="0"/>
              <a:t>GShamis@WindingRiverConsulting.com</a:t>
            </a:r>
            <a:endParaRPr dirty="0"/>
          </a:p>
          <a:p>
            <a:pPr marL="0" lvl="0" indent="0" algn="l" rtl="0">
              <a:lnSpc>
                <a:spcPct val="90000"/>
              </a:lnSpc>
              <a:spcBef>
                <a:spcPts val="800"/>
              </a:spcBef>
              <a:spcAft>
                <a:spcPts val="0"/>
              </a:spcAft>
              <a:buClr>
                <a:schemeClr val="accent3"/>
              </a:buClr>
              <a:buSzPts val="1800"/>
              <a:buNone/>
            </a:pPr>
            <a:r>
              <a:rPr lang="en" b="1" dirty="0">
                <a:solidFill>
                  <a:schemeClr val="accent3"/>
                </a:solidFill>
                <a:latin typeface="Montserrat"/>
                <a:ea typeface="Montserrat"/>
                <a:cs typeface="Montserrat"/>
                <a:sym typeface="Montserrat"/>
              </a:rPr>
              <a:t>p:</a:t>
            </a:r>
            <a:r>
              <a:rPr lang="en" dirty="0">
                <a:solidFill>
                  <a:schemeClr val="accent3"/>
                </a:solidFill>
                <a:latin typeface="Montserrat ExtraBold"/>
                <a:ea typeface="Montserrat ExtraBold"/>
                <a:cs typeface="Montserrat ExtraBold"/>
                <a:sym typeface="Montserrat ExtraBold"/>
              </a:rPr>
              <a:t> </a:t>
            </a:r>
            <a:r>
              <a:rPr lang="en" dirty="0"/>
              <a:t>440.723.3653</a:t>
            </a:r>
            <a:endParaRPr dirty="0"/>
          </a:p>
          <a:p>
            <a:pPr marL="0" lvl="0" indent="0" algn="l" rtl="0">
              <a:lnSpc>
                <a:spcPct val="90000"/>
              </a:lnSpc>
              <a:spcBef>
                <a:spcPts val="800"/>
              </a:spcBef>
              <a:spcAft>
                <a:spcPts val="0"/>
              </a:spcAft>
              <a:buClr>
                <a:schemeClr val="accent3"/>
              </a:buClr>
              <a:buSzPts val="1800"/>
              <a:buNone/>
            </a:pPr>
            <a:r>
              <a:rPr lang="en" b="1" dirty="0">
                <a:solidFill>
                  <a:schemeClr val="accent3"/>
                </a:solidFill>
                <a:latin typeface="Montserrat"/>
                <a:ea typeface="Montserrat"/>
                <a:cs typeface="Montserrat"/>
                <a:sym typeface="Montserrat"/>
              </a:rPr>
              <a:t>f:</a:t>
            </a:r>
            <a:r>
              <a:rPr lang="en" dirty="0">
                <a:solidFill>
                  <a:schemeClr val="accent3"/>
                </a:solidFill>
                <a:latin typeface="Montserrat ExtraBold"/>
                <a:ea typeface="Montserrat ExtraBold"/>
                <a:cs typeface="Montserrat ExtraBold"/>
                <a:sym typeface="Montserrat ExtraBold"/>
              </a:rPr>
              <a:t> </a:t>
            </a:r>
            <a:r>
              <a:rPr lang="en" dirty="0"/>
              <a:t>440.723.3654</a:t>
            </a:r>
            <a:endParaRPr dirty="0"/>
          </a:p>
          <a:p>
            <a:pPr marL="0" lvl="0" indent="0" algn="l" rtl="0">
              <a:lnSpc>
                <a:spcPct val="90000"/>
              </a:lnSpc>
              <a:spcBef>
                <a:spcPts val="800"/>
              </a:spcBef>
              <a:spcAft>
                <a:spcPts val="0"/>
              </a:spcAft>
              <a:buClr>
                <a:schemeClr val="dk2"/>
              </a:buClr>
              <a:buSzPts val="1800"/>
              <a:buNone/>
            </a:pPr>
            <a:endParaRPr dirty="0"/>
          </a:p>
          <a:p>
            <a:pPr marL="0" lvl="0" indent="0" algn="l" rtl="0">
              <a:lnSpc>
                <a:spcPct val="90000"/>
              </a:lnSpc>
              <a:spcBef>
                <a:spcPts val="800"/>
              </a:spcBef>
              <a:spcAft>
                <a:spcPts val="0"/>
              </a:spcAft>
              <a:buClr>
                <a:schemeClr val="dk2"/>
              </a:buClr>
              <a:buSzPts val="1800"/>
              <a:buNone/>
            </a:pPr>
            <a:r>
              <a:rPr lang="en" b="1" dirty="0">
                <a:latin typeface="Montserrat"/>
                <a:ea typeface="Montserrat"/>
                <a:cs typeface="Montserrat"/>
                <a:sym typeface="Montserrat"/>
              </a:rPr>
              <a:t>SKILLS</a:t>
            </a:r>
            <a:endParaRPr dirty="0"/>
          </a:p>
          <a:p>
            <a:pPr marL="0" lvl="0" indent="0" algn="l" rtl="0">
              <a:lnSpc>
                <a:spcPct val="90000"/>
              </a:lnSpc>
              <a:spcBef>
                <a:spcPts val="800"/>
              </a:spcBef>
              <a:spcAft>
                <a:spcPts val="0"/>
              </a:spcAft>
              <a:buClr>
                <a:schemeClr val="dk2"/>
              </a:buClr>
              <a:buSzPts val="1800"/>
              <a:buNone/>
            </a:pPr>
            <a:r>
              <a:rPr lang="en" dirty="0"/>
              <a:t>Leader, Speaker, Author, Change Agent</a:t>
            </a:r>
            <a:endParaRPr dirty="0"/>
          </a:p>
        </p:txBody>
      </p:sp>
      <p:sp>
        <p:nvSpPr>
          <p:cNvPr id="367" name="Google Shape;367;p47"/>
          <p:cNvSpPr/>
          <p:nvPr/>
        </p:nvSpPr>
        <p:spPr>
          <a:xfrm>
            <a:off x="707969" y="1362685"/>
            <a:ext cx="279583" cy="228750"/>
          </a:xfrm>
          <a:custGeom>
            <a:avLst/>
            <a:gdLst/>
            <a:ahLst/>
            <a:cxnLst/>
            <a:rect l="l" t="t"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sp>
        <p:nvSpPr>
          <p:cNvPr id="368" name="Google Shape;368;p47"/>
          <p:cNvSpPr/>
          <p:nvPr/>
        </p:nvSpPr>
        <p:spPr>
          <a:xfrm>
            <a:off x="707970" y="3068506"/>
            <a:ext cx="279582" cy="279582"/>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pic>
        <p:nvPicPr>
          <p:cNvPr id="369" name="Google Shape;369;p47" descr="_MG_4974-Edit-web.jpg"/>
          <p:cNvPicPr preferRelativeResize="0"/>
          <p:nvPr/>
        </p:nvPicPr>
        <p:blipFill rotWithShape="1">
          <a:blip r:embed="rId3">
            <a:alphaModFix/>
          </a:blip>
          <a:srcRect l="442" t="4105" r="5800" b="10529"/>
          <a:stretch/>
        </p:blipFill>
        <p:spPr>
          <a:xfrm>
            <a:off x="5625846" y="138224"/>
            <a:ext cx="6071616" cy="4421396"/>
          </a:xfrm>
          <a:prstGeom prst="parallelogram">
            <a:avLst>
              <a:gd name="adj" fmla="val 43654"/>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711777" y="1276607"/>
            <a:ext cx="5030932" cy="2200883"/>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4800" dirty="0"/>
              <a:t>Strengths </a:t>
            </a:r>
            <a:br>
              <a:rPr lang="en" sz="4800" dirty="0"/>
            </a:br>
            <a:r>
              <a:rPr lang="en" sz="4800" dirty="0"/>
              <a:t>vs. </a:t>
            </a:r>
            <a:br>
              <a:rPr lang="en" sz="4800" dirty="0"/>
            </a:br>
            <a:r>
              <a:rPr lang="en" sz="4800" dirty="0"/>
              <a:t>Weaknesses</a:t>
            </a:r>
            <a:endParaRPr sz="4800" dirty="0"/>
          </a:p>
        </p:txBody>
      </p:sp>
      <p:pic>
        <p:nvPicPr>
          <p:cNvPr id="5" name="Picture 4" descr="Close-up of a chain link&#10;&#10;Description automatically generated">
            <a:extLst>
              <a:ext uri="{FF2B5EF4-FFF2-40B4-BE49-F238E27FC236}">
                <a16:creationId xmlns:a16="http://schemas.microsoft.com/office/drawing/2014/main" id="{FD030219-43D9-EB7D-FBB3-B47CA0CAD7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91350" y="142875"/>
            <a:ext cx="2152650" cy="43953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0" y="502679"/>
            <a:ext cx="9144000" cy="69366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2"/>
              </a:buClr>
              <a:buSzPts val="3800"/>
              <a:buFont typeface="Montserrat ExtraBold"/>
              <a:buNone/>
            </a:pPr>
            <a:r>
              <a:rPr lang="en" sz="3600" dirty="0"/>
              <a:t>Charge Hours: Less is More</a:t>
            </a:r>
            <a:endParaRPr sz="3600" dirty="0"/>
          </a:p>
        </p:txBody>
      </p:sp>
      <p:pic>
        <p:nvPicPr>
          <p:cNvPr id="2" name="Picture 1">
            <a:extLst>
              <a:ext uri="{FF2B5EF4-FFF2-40B4-BE49-F238E27FC236}">
                <a16:creationId xmlns:a16="http://schemas.microsoft.com/office/drawing/2014/main" id="{004125AD-C64B-3E1E-C888-C5A6553C9354}"/>
              </a:ext>
            </a:extLst>
          </p:cNvPr>
          <p:cNvPicPr>
            <a:picLocks noChangeAspect="1"/>
          </p:cNvPicPr>
          <p:nvPr/>
        </p:nvPicPr>
        <p:blipFill>
          <a:blip r:embed="rId3"/>
          <a:stretch>
            <a:fillRect/>
          </a:stretch>
        </p:blipFill>
        <p:spPr>
          <a:xfrm>
            <a:off x="1932038" y="1400460"/>
            <a:ext cx="5279923" cy="2893531"/>
          </a:xfrm>
          <a:prstGeom prst="rect">
            <a:avLst/>
          </a:prstGeom>
        </p:spPr>
      </p:pic>
      <p:pic>
        <p:nvPicPr>
          <p:cNvPr id="3" name="Picture 2">
            <a:extLst>
              <a:ext uri="{FF2B5EF4-FFF2-40B4-BE49-F238E27FC236}">
                <a16:creationId xmlns:a16="http://schemas.microsoft.com/office/drawing/2014/main" id="{337C3EE9-4B4C-4FDC-20FD-37B66BEEC84B}"/>
              </a:ext>
            </a:extLst>
          </p:cNvPr>
          <p:cNvPicPr>
            <a:picLocks noChangeAspect="1"/>
          </p:cNvPicPr>
          <p:nvPr/>
        </p:nvPicPr>
        <p:blipFill>
          <a:blip r:embed="rId4"/>
          <a:stretch>
            <a:fillRect/>
          </a:stretch>
        </p:blipFill>
        <p:spPr>
          <a:xfrm>
            <a:off x="2505660" y="1711035"/>
            <a:ext cx="4468429" cy="2465191"/>
          </a:xfrm>
          <a:prstGeom prst="rect">
            <a:avLst/>
          </a:prstGeom>
        </p:spPr>
      </p:pic>
      <p:pic>
        <p:nvPicPr>
          <p:cNvPr id="4" name="Picture 3">
            <a:extLst>
              <a:ext uri="{FF2B5EF4-FFF2-40B4-BE49-F238E27FC236}">
                <a16:creationId xmlns:a16="http://schemas.microsoft.com/office/drawing/2014/main" id="{724B25F9-862D-0CDC-EB5D-507B0B55742C}"/>
              </a:ext>
            </a:extLst>
          </p:cNvPr>
          <p:cNvPicPr>
            <a:picLocks noChangeAspect="1"/>
          </p:cNvPicPr>
          <p:nvPr/>
        </p:nvPicPr>
        <p:blipFill>
          <a:blip r:embed="rId5"/>
          <a:stretch>
            <a:fillRect/>
          </a:stretch>
        </p:blipFill>
        <p:spPr>
          <a:xfrm>
            <a:off x="2267788" y="1471037"/>
            <a:ext cx="4266280" cy="2339972"/>
          </a:xfrm>
          <a:prstGeom prst="rect">
            <a:avLst/>
          </a:prstGeom>
        </p:spPr>
      </p:pic>
    </p:spTree>
    <p:extLst>
      <p:ext uri="{BB962C8B-B14F-4D97-AF65-F5344CB8AC3E}">
        <p14:creationId xmlns:p14="http://schemas.microsoft.com/office/powerpoint/2010/main" val="213082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583881"/>
            <a:ext cx="7886700" cy="344779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6000" dirty="0"/>
              <a:t>You </a:t>
            </a:r>
            <a:br>
              <a:rPr lang="en" sz="6000" dirty="0"/>
            </a:br>
            <a:r>
              <a:rPr lang="en" sz="6000" dirty="0"/>
              <a:t>Are </a:t>
            </a:r>
            <a:br>
              <a:rPr lang="en" sz="6000" dirty="0"/>
            </a:br>
            <a:r>
              <a:rPr lang="en" sz="6000" dirty="0"/>
              <a:t>Being </a:t>
            </a:r>
            <a:br>
              <a:rPr lang="en" sz="6000" dirty="0"/>
            </a:br>
            <a:r>
              <a:rPr lang="en" sz="6000" dirty="0"/>
              <a:t>Watched</a:t>
            </a:r>
            <a:endParaRPr sz="6000" dirty="0"/>
          </a:p>
        </p:txBody>
      </p:sp>
      <p:pic>
        <p:nvPicPr>
          <p:cNvPr id="8" name="Picture 7">
            <a:extLst>
              <a:ext uri="{FF2B5EF4-FFF2-40B4-BE49-F238E27FC236}">
                <a16:creationId xmlns:a16="http://schemas.microsoft.com/office/drawing/2014/main" id="{2507AA78-BF5E-47BC-7251-5E4C61C74FF4}"/>
              </a:ext>
            </a:extLst>
          </p:cNvPr>
          <p:cNvPicPr>
            <a:picLocks noChangeAspect="1"/>
          </p:cNvPicPr>
          <p:nvPr/>
        </p:nvPicPr>
        <p:blipFill>
          <a:blip r:embed="rId3"/>
          <a:stretch>
            <a:fillRect/>
          </a:stretch>
        </p:blipFill>
        <p:spPr>
          <a:xfrm>
            <a:off x="5920655" y="142875"/>
            <a:ext cx="3271836" cy="44167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Microsoft Outlook</a:t>
            </a:r>
            <a:br>
              <a:rPr lang="en" dirty="0"/>
            </a:br>
            <a:endParaRPr dirty="0"/>
          </a:p>
        </p:txBody>
      </p:sp>
      <p:pic>
        <p:nvPicPr>
          <p:cNvPr id="5" name="Picture 4">
            <a:extLst>
              <a:ext uri="{FF2B5EF4-FFF2-40B4-BE49-F238E27FC236}">
                <a16:creationId xmlns:a16="http://schemas.microsoft.com/office/drawing/2014/main" id="{620662CC-FC93-6A1D-2759-7C922695E11B}"/>
              </a:ext>
            </a:extLst>
          </p:cNvPr>
          <p:cNvPicPr>
            <a:picLocks noChangeAspect="1"/>
          </p:cNvPicPr>
          <p:nvPr/>
        </p:nvPicPr>
        <p:blipFill>
          <a:blip r:embed="rId3"/>
          <a:stretch>
            <a:fillRect/>
          </a:stretch>
        </p:blipFill>
        <p:spPr>
          <a:xfrm>
            <a:off x="2299696" y="1281545"/>
            <a:ext cx="4951437" cy="3013364"/>
          </a:xfrm>
          <a:prstGeom prst="rect">
            <a:avLst/>
          </a:prstGeom>
        </p:spPr>
      </p:pic>
    </p:spTree>
    <p:extLst>
      <p:ext uri="{BB962C8B-B14F-4D97-AF65-F5344CB8AC3E}">
        <p14:creationId xmlns:p14="http://schemas.microsoft.com/office/powerpoint/2010/main" val="346589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19546" y="459189"/>
            <a:ext cx="4918364" cy="1646702"/>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1800"/>
              </a:spcBef>
              <a:spcAft>
                <a:spcPts val="0"/>
              </a:spcAft>
              <a:buClr>
                <a:schemeClr val="dk2"/>
              </a:buClr>
              <a:buSzPts val="3800"/>
            </a:pPr>
            <a:r>
              <a:rPr lang="en-US" sz="4400" dirty="0"/>
              <a:t>Breakfasts &amp; Lunches:</a:t>
            </a:r>
          </a:p>
        </p:txBody>
      </p:sp>
      <p:pic>
        <p:nvPicPr>
          <p:cNvPr id="3" name="Picture 2">
            <a:extLst>
              <a:ext uri="{FF2B5EF4-FFF2-40B4-BE49-F238E27FC236}">
                <a16:creationId xmlns:a16="http://schemas.microsoft.com/office/drawing/2014/main" id="{29208C20-E982-D2B0-3170-86580CAB330A}"/>
              </a:ext>
            </a:extLst>
          </p:cNvPr>
          <p:cNvPicPr>
            <a:picLocks noChangeAspect="1"/>
          </p:cNvPicPr>
          <p:nvPr/>
        </p:nvPicPr>
        <p:blipFill>
          <a:blip r:embed="rId3"/>
          <a:stretch>
            <a:fillRect/>
          </a:stretch>
        </p:blipFill>
        <p:spPr>
          <a:xfrm>
            <a:off x="5812990" y="119588"/>
            <a:ext cx="3331010" cy="4440031"/>
          </a:xfrm>
          <a:prstGeom prst="rect">
            <a:avLst/>
          </a:prstGeom>
        </p:spPr>
      </p:pic>
      <p:sp>
        <p:nvSpPr>
          <p:cNvPr id="2" name="Google Shape;193;p31">
            <a:extLst>
              <a:ext uri="{FF2B5EF4-FFF2-40B4-BE49-F238E27FC236}">
                <a16:creationId xmlns:a16="http://schemas.microsoft.com/office/drawing/2014/main" id="{8B3AC8B6-BCE8-E9B6-CF79-034BCFE2D2FC}"/>
              </a:ext>
            </a:extLst>
          </p:cNvPr>
          <p:cNvSpPr txBox="1">
            <a:spLocks noGrp="1"/>
          </p:cNvSpPr>
          <p:nvPr>
            <p:ph type="body" idx="1"/>
          </p:nvPr>
        </p:nvSpPr>
        <p:spPr>
          <a:xfrm>
            <a:off x="519546" y="2048658"/>
            <a:ext cx="4338205" cy="2135416"/>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Staff-related</a:t>
            </a:r>
          </a:p>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Practice Development</a:t>
            </a:r>
          </a:p>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Work/Life Balance</a:t>
            </a:r>
            <a:endParaRPr sz="2400" dirty="0">
              <a:latin typeface="Montserrat" panose="00000500000000000000" pitchFamily="2" charset="0"/>
            </a:endParaRPr>
          </a:p>
        </p:txBody>
      </p:sp>
    </p:spTree>
    <p:extLst>
      <p:ext uri="{BB962C8B-B14F-4D97-AF65-F5344CB8AC3E}">
        <p14:creationId xmlns:p14="http://schemas.microsoft.com/office/powerpoint/2010/main" val="161122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282099"/>
            <a:ext cx="7886700" cy="2117755"/>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7200" dirty="0"/>
              <a:t>Walk </a:t>
            </a:r>
            <a:br>
              <a:rPr lang="en-US" sz="7200" dirty="0"/>
            </a:br>
            <a:r>
              <a:rPr lang="en-US" sz="7200" dirty="0"/>
              <a:t>Around</a:t>
            </a:r>
            <a:br>
              <a:rPr lang="en-US" sz="7200" dirty="0"/>
            </a:br>
            <a:endParaRPr lang="en-US" sz="7200" dirty="0"/>
          </a:p>
        </p:txBody>
      </p:sp>
      <p:pic>
        <p:nvPicPr>
          <p:cNvPr id="5" name="Picture 4">
            <a:extLst>
              <a:ext uri="{FF2B5EF4-FFF2-40B4-BE49-F238E27FC236}">
                <a16:creationId xmlns:a16="http://schemas.microsoft.com/office/drawing/2014/main" id="{821B7554-A831-3288-04B7-8DDF671C10BA}"/>
              </a:ext>
            </a:extLst>
          </p:cNvPr>
          <p:cNvPicPr>
            <a:picLocks noChangeAspect="1"/>
          </p:cNvPicPr>
          <p:nvPr/>
        </p:nvPicPr>
        <p:blipFill>
          <a:blip r:embed="rId3"/>
          <a:stretch>
            <a:fillRect/>
          </a:stretch>
        </p:blipFill>
        <p:spPr>
          <a:xfrm>
            <a:off x="5818909" y="124906"/>
            <a:ext cx="3325091" cy="4432142"/>
          </a:xfrm>
          <a:prstGeom prst="rect">
            <a:avLst/>
          </a:prstGeom>
        </p:spPr>
      </p:pic>
    </p:spTree>
    <p:extLst>
      <p:ext uri="{BB962C8B-B14F-4D97-AF65-F5344CB8AC3E}">
        <p14:creationId xmlns:p14="http://schemas.microsoft.com/office/powerpoint/2010/main" val="2123627408"/>
      </p:ext>
    </p:extLst>
  </p:cSld>
  <p:clrMapOvr>
    <a:masterClrMapping/>
  </p:clrMapOvr>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CBC77AA26464A80CDE7109AE5BF07" ma:contentTypeVersion="12" ma:contentTypeDescription="Create a new document." ma:contentTypeScope="" ma:versionID="ba312b51049274ef175143d7d134e0f5">
  <xsd:schema xmlns:xsd="http://www.w3.org/2001/XMLSchema" xmlns:xs="http://www.w3.org/2001/XMLSchema" xmlns:p="http://schemas.microsoft.com/office/2006/metadata/properties" xmlns:ns2="18b43a46-12fa-42e1-aa51-1a706ba37d9c" xmlns:ns3="3d4605a3-51d9-4e8b-9c52-7f93f9ee9ed4" targetNamespace="http://schemas.microsoft.com/office/2006/metadata/properties" ma:root="true" ma:fieldsID="f00f6950c7bdaaed995d18775352c174" ns2:_="" ns3:_="">
    <xsd:import namespace="18b43a46-12fa-42e1-aa51-1a706ba37d9c"/>
    <xsd:import namespace="3d4605a3-51d9-4e8b-9c52-7f93f9ee9e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43a46-12fa-42e1-aa51-1a706ba37d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4605a3-51d9-4e8b-9c52-7f93f9ee9ed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bc726db-9cfb-4de7-81b3-497660abacb6}" ma:internalName="TaxCatchAll" ma:showField="CatchAllData" ma:web="3d4605a3-51d9-4e8b-9c52-7f93f9ee9e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d4605a3-51d9-4e8b-9c52-7f93f9ee9ed4" xsi:nil="true"/>
    <lcf76f155ced4ddcb4097134ff3c332f xmlns="18b43a46-12fa-42e1-aa51-1a706ba37d9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68089B-4421-4AB1-B42B-BE3AFC2E2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43a46-12fa-42e1-aa51-1a706ba37d9c"/>
    <ds:schemaRef ds:uri="3d4605a3-51d9-4e8b-9c52-7f93f9ee9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9B416A-D19E-4CB9-B8E6-286779DB865A}">
  <ds:schemaRefs>
    <ds:schemaRef ds:uri="http://purl.org/dc/dcmitype/"/>
    <ds:schemaRef ds:uri="http://www.w3.org/XML/1998/namespace"/>
    <ds:schemaRef ds:uri="http://schemas.microsoft.com/office/2006/documentManagement/types"/>
    <ds:schemaRef ds:uri="dd14bf96-fa2b-4e78-b27a-33bb0c5475f1"/>
    <ds:schemaRef ds:uri="http://schemas.microsoft.com/office/infopath/2007/PartnerControls"/>
    <ds:schemaRef ds:uri="5b7f2bb1-7f58-4bdb-85e5-e23b5270616d"/>
    <ds:schemaRef ds:uri="http://purl.org/dc/elements/1.1/"/>
    <ds:schemaRef ds:uri="http://schemas.openxmlformats.org/package/2006/metadata/core-properties"/>
    <ds:schemaRef ds:uri="http://schemas.microsoft.com/office/2006/metadata/properties"/>
    <ds:schemaRef ds:uri="http://purl.org/dc/terms/"/>
    <ds:schemaRef ds:uri="3d4605a3-51d9-4e8b-9c52-7f93f9ee9ed4"/>
    <ds:schemaRef ds:uri="18b43a46-12fa-42e1-aa51-1a706ba37d9c"/>
  </ds:schemaRefs>
</ds:datastoreItem>
</file>

<file path=customXml/itemProps3.xml><?xml version="1.0" encoding="utf-8"?>
<ds:datastoreItem xmlns:ds="http://schemas.openxmlformats.org/officeDocument/2006/customXml" ds:itemID="{F295758E-5F6F-44AD-BB62-E07F56C4F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1542</TotalTime>
  <Words>701</Words>
  <Application>Microsoft Office PowerPoint</Application>
  <PresentationFormat>On-screen Show (16:9)</PresentationFormat>
  <Paragraphs>87</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Hot Topics: Tips and Tricks That work</vt:lpstr>
      <vt:lpstr>CPA</vt:lpstr>
      <vt:lpstr>Talent is King</vt:lpstr>
      <vt:lpstr>Strengths  vs.  Weaknesses</vt:lpstr>
      <vt:lpstr>Charge Hours: Less is More</vt:lpstr>
      <vt:lpstr>You  Are  Being  Watched</vt:lpstr>
      <vt:lpstr>Microsoft Outlook </vt:lpstr>
      <vt:lpstr>Breakfasts &amp; Lunches:</vt:lpstr>
      <vt:lpstr>Walk  Around </vt:lpstr>
      <vt:lpstr>Thank  Yous </vt:lpstr>
      <vt:lpstr>PowerPoint Presentation</vt:lpstr>
      <vt:lpstr>Master &amp;  Embrace  Difficult  Discussions</vt:lpstr>
      <vt:lpstr>Develop Lines of Communication</vt:lpstr>
      <vt:lpstr>Flow-through Revenues</vt:lpstr>
      <vt:lpstr>Environment  Checks</vt:lpstr>
      <vt:lpstr>Competition Meetings</vt:lpstr>
      <vt:lpstr>Listen to all Opportunities </vt:lpstr>
      <vt:lpstr>Gary,  Thanks for thinking of us but this wouldn’t be something we would be interested in at this time.  I understand the business case, but it wouldn’t be core to our current strategy.  I may have a client or two that may be interested.  I’d be glad to reach out if that would be helpful to you.    Take care,</vt:lpstr>
      <vt:lpstr>Own the Blame Share the Fame </vt:lpstr>
      <vt:lpstr>Call Your  Receptionists</vt:lpstr>
      <vt:lpstr>Pick  Your  Battles</vt:lpstr>
      <vt:lpstr>Delegation &amp; Accountability</vt:lpstr>
      <vt:lpstr>Time Management</vt:lpstr>
      <vt:lpstr>This Is a  Business</vt:lpstr>
      <vt:lpstr>Niche Strategy</vt:lpstr>
      <vt:lpstr>Park Your Ego</vt:lpstr>
      <vt:lpstr>Early  is  Late</vt:lpstr>
      <vt:lpstr>Perfect  Follow-up</vt:lpstr>
      <vt:lpstr>PowerPoint Presentation</vt:lpstr>
      <vt:lpstr>Detached Retina</vt:lpstr>
      <vt:lpstr>Engagement Letter</vt:lpstr>
      <vt:lpstr>Case 1</vt:lpstr>
      <vt:lpstr>Case 2</vt:lpstr>
      <vt:lpstr>Being Prepared  Is A Must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Nicole Shirey</cp:lastModifiedBy>
  <cp:revision>15</cp:revision>
  <cp:lastPrinted>2024-10-07T18:47:17Z</cp:lastPrinted>
  <dcterms:modified xsi:type="dcterms:W3CDTF">2025-10-14T16:44:40Z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0x010100A5ACBC77AA26464A80CDE7109AE5BF07</vt:lpwstr>
  </property>
  <property fmtid="{D5CDD505-2E9C-101B-9397-08002B2CF9AE}" pid="3" name="MediaServiceImageTags">
    <vt:lpwstr/>
  </property>
</Properties>
</file>