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69"/>
  </p:notesMasterIdLst>
  <p:sldIdLst>
    <p:sldId id="362" r:id="rId5"/>
    <p:sldId id="277" r:id="rId6"/>
    <p:sldId id="278" r:id="rId7"/>
    <p:sldId id="279" r:id="rId8"/>
    <p:sldId id="280" r:id="rId9"/>
    <p:sldId id="275" r:id="rId10"/>
    <p:sldId id="258" r:id="rId11"/>
    <p:sldId id="260" r:id="rId12"/>
    <p:sldId id="259" r:id="rId13"/>
    <p:sldId id="261" r:id="rId14"/>
    <p:sldId id="262" r:id="rId15"/>
    <p:sldId id="263" r:id="rId16"/>
    <p:sldId id="264" r:id="rId17"/>
    <p:sldId id="281" r:id="rId18"/>
    <p:sldId id="282" r:id="rId19"/>
    <p:sldId id="283" r:id="rId20"/>
    <p:sldId id="288" r:id="rId21"/>
    <p:sldId id="289" r:id="rId22"/>
    <p:sldId id="292" r:id="rId23"/>
    <p:sldId id="293" r:id="rId24"/>
    <p:sldId id="294" r:id="rId25"/>
    <p:sldId id="310" r:id="rId26"/>
    <p:sldId id="309" r:id="rId27"/>
    <p:sldId id="297" r:id="rId28"/>
    <p:sldId id="298" r:id="rId29"/>
    <p:sldId id="299" r:id="rId30"/>
    <p:sldId id="300" r:id="rId31"/>
    <p:sldId id="301" r:id="rId32"/>
    <p:sldId id="311" r:id="rId33"/>
    <p:sldId id="313" r:id="rId34"/>
    <p:sldId id="316" r:id="rId35"/>
    <p:sldId id="320" r:id="rId36"/>
    <p:sldId id="317" r:id="rId37"/>
    <p:sldId id="318" r:id="rId38"/>
    <p:sldId id="302" r:id="rId39"/>
    <p:sldId id="303" r:id="rId40"/>
    <p:sldId id="304" r:id="rId41"/>
    <p:sldId id="305" r:id="rId42"/>
    <p:sldId id="338" r:id="rId43"/>
    <p:sldId id="307" r:id="rId44"/>
    <p:sldId id="340" r:id="rId45"/>
    <p:sldId id="319" r:id="rId46"/>
    <p:sldId id="339" r:id="rId47"/>
    <p:sldId id="321" r:id="rId48"/>
    <p:sldId id="341" r:id="rId49"/>
    <p:sldId id="326" r:id="rId50"/>
    <p:sldId id="329" r:id="rId51"/>
    <p:sldId id="360" r:id="rId52"/>
    <p:sldId id="365" r:id="rId53"/>
    <p:sldId id="368" r:id="rId54"/>
    <p:sldId id="367" r:id="rId55"/>
    <p:sldId id="363" r:id="rId56"/>
    <p:sldId id="364" r:id="rId57"/>
    <p:sldId id="361" r:id="rId58"/>
    <p:sldId id="268" r:id="rId59"/>
    <p:sldId id="334" r:id="rId60"/>
    <p:sldId id="337" r:id="rId61"/>
    <p:sldId id="346" r:id="rId62"/>
    <p:sldId id="335" r:id="rId63"/>
    <p:sldId id="336" r:id="rId64"/>
    <p:sldId id="347" r:id="rId65"/>
    <p:sldId id="348" r:id="rId66"/>
    <p:sldId id="349" r:id="rId67"/>
    <p:sldId id="308" r:id="rId68"/>
  </p:sldIdLst>
  <p:sldSz cx="9144000" cy="5143500" type="screen16x9"/>
  <p:notesSz cx="6858000" cy="9144000"/>
  <p:embeddedFontLst>
    <p:embeddedFont>
      <p:font typeface="Gill Sans" panose="020B0502020104020203" pitchFamily="34" charset="-79"/>
      <p:regular r:id="rId70"/>
      <p:bold r:id="rId71"/>
    </p:embeddedFont>
    <p:embeddedFont>
      <p:font typeface="Montserrat" pitchFamily="2" charset="77"/>
      <p:regular r:id="rId72"/>
      <p:bold r:id="rId73"/>
      <p:italic r:id="rId74"/>
      <p:boldItalic r:id="rId75"/>
    </p:embeddedFont>
    <p:embeddedFont>
      <p:font typeface="Montserrat ExtraBold" pitchFamily="2" charset="77"/>
      <p:bold r:id="rId76"/>
      <p:italic r:id="rId77"/>
      <p:boldItalic r:id="rId78"/>
    </p:embeddedFont>
    <p:embeddedFont>
      <p:font typeface="Montserrat Light" pitchFamily="2" charset="77"/>
      <p:regular r:id="rId79"/>
      <p:bold r:id="rId80"/>
      <p:italic r:id="rId81"/>
      <p:boldItalic r:id="rId82"/>
    </p:embeddedFont>
    <p:embeddedFont>
      <p:font typeface="Roboto" panose="02000000000000000000"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2E5"/>
    <a:srgbClr val="76C14C"/>
    <a:srgbClr val="4F56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48"/>
  </p:normalViewPr>
  <p:slideViewPr>
    <p:cSldViewPr snapToGrid="0">
      <p:cViewPr varScale="1">
        <p:scale>
          <a:sx n="156" d="100"/>
          <a:sy n="156" d="100"/>
        </p:scale>
        <p:origin x="60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5.fntdata"/><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font" Target="fonts/font13.fntdata"/><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linkedin.com/in/courtney-bach-cpa-a01aa214/"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linkedin.com/in/courtney-bach-cpa-a01aa214/"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linkedin.com/in/courtney-bach-cpa-a01aa214/"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inkedin.com/in/courtney-bach-cpa-a01aa214/"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linkedin.com/in/courtney-bach-cpa-a01aa214/"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linkedin.com/in/courtney-bach-cpa-a01aa214/"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linkedin.com/in/courtney-bach-cpa-a01aa214/"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04888604-4561-AB3C-5CCB-3466FAC679B3}"/>
            </a:ext>
          </a:extLst>
        </p:cNvPr>
        <p:cNvGrpSpPr/>
        <p:nvPr/>
      </p:nvGrpSpPr>
      <p:grpSpPr>
        <a:xfrm>
          <a:off x="0" y="0"/>
          <a:ext cx="0" cy="0"/>
          <a:chOff x="0" y="0"/>
          <a:chExt cx="0" cy="0"/>
        </a:xfrm>
      </p:grpSpPr>
      <p:sp>
        <p:nvSpPr>
          <p:cNvPr id="164" name="Google Shape;164;g26cb1dbb2a1_2_113:notes">
            <a:extLst>
              <a:ext uri="{FF2B5EF4-FFF2-40B4-BE49-F238E27FC236}">
                <a16:creationId xmlns:a16="http://schemas.microsoft.com/office/drawing/2014/main" id="{701560FA-EF0B-E30F-DA71-4AC39A0A9A47}"/>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26cb1dbb2a1_2_113:notes">
            <a:extLst>
              <a:ext uri="{FF2B5EF4-FFF2-40B4-BE49-F238E27FC236}">
                <a16:creationId xmlns:a16="http://schemas.microsoft.com/office/drawing/2014/main" id="{2AEC581D-2656-5ECD-BA3F-9E2F1E0A9C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0563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6cb1dbb2a1_2_1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26cb1dbb2a1_2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cb1dbb2a1_2_1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Inspire Confidence</a:t>
            </a:r>
            <a:endParaRPr/>
          </a:p>
        </p:txBody>
      </p:sp>
      <p:sp>
        <p:nvSpPr>
          <p:cNvPr id="230" name="Google Shape;230;g26cb1dbb2a1_2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6cb1dbb2a1_2_1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26cb1dbb2a1_2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0806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4D5156"/>
                </a:solidFill>
                <a:effectLst/>
                <a:highlight>
                  <a:srgbClr val="FFFFFF"/>
                </a:highlight>
                <a:latin typeface="Google Sans"/>
              </a:rPr>
              <a:t>A brand is </a:t>
            </a:r>
            <a:r>
              <a:rPr lang="en-US" b="0" i="0">
                <a:solidFill>
                  <a:srgbClr val="040C28"/>
                </a:solidFill>
                <a:effectLst/>
                <a:highlight>
                  <a:srgbClr val="D3E3FD"/>
                </a:highlight>
                <a:latin typeface="Google Sans"/>
              </a:rPr>
              <a:t>a product, service or concept that is publicly distinguished from other products, services or concepts so that it can be easily communicated and usually marketed</a:t>
            </a:r>
            <a:r>
              <a:rPr lang="en-US" b="0" i="0">
                <a:solidFill>
                  <a:srgbClr val="4D5156"/>
                </a:solidFill>
                <a:effectLst/>
                <a:highlight>
                  <a:srgbClr val="FFFFFF"/>
                </a:highlight>
                <a:latin typeface="Google Sans"/>
              </a:rPr>
              <a:t>. </a:t>
            </a: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5068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6cb1dbb2a1_2_1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t> Personal branding is becoming less of a competitive edge and  more of a requirement for anyone looking to grow their business; get that dream job; or take their career to the next level.</a:t>
            </a:r>
            <a:endParaRPr/>
          </a:p>
        </p:txBody>
      </p:sp>
      <p:sp>
        <p:nvSpPr>
          <p:cNvPr id="221" name="Google Shape;221;g26cb1dbb2a1_2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6295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1741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3240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0752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a:solidFill>
                  <a:srgbClr val="474747"/>
                </a:solidFill>
                <a:effectLst/>
                <a:latin typeface="Roboto" panose="02000000000000000000" pitchFamily="2" charset="0"/>
              </a:rPr>
              <a:t>Japanese Prime Minister Shinzo Abe</a:t>
            </a:r>
            <a:endParaRPr lang="en-US"/>
          </a:p>
        </p:txBody>
      </p:sp>
    </p:spTree>
    <p:extLst>
      <p:ext uri="{BB962C8B-B14F-4D97-AF65-F5344CB8AC3E}">
        <p14:creationId xmlns:p14="http://schemas.microsoft.com/office/powerpoint/2010/main" val="3826773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7669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9798847E-0847-542A-2E13-DB5C79BB88BB}"/>
            </a:ext>
          </a:extLst>
        </p:cNvPr>
        <p:cNvGrpSpPr/>
        <p:nvPr/>
      </p:nvGrpSpPr>
      <p:grpSpPr>
        <a:xfrm>
          <a:off x="0" y="0"/>
          <a:ext cx="0" cy="0"/>
          <a:chOff x="0" y="0"/>
          <a:chExt cx="0" cy="0"/>
        </a:xfrm>
      </p:grpSpPr>
      <p:sp>
        <p:nvSpPr>
          <p:cNvPr id="280" name="Google Shape;280;g26cb1dbb2a1_2_220:notes">
            <a:extLst>
              <a:ext uri="{FF2B5EF4-FFF2-40B4-BE49-F238E27FC236}">
                <a16:creationId xmlns:a16="http://schemas.microsoft.com/office/drawing/2014/main" id="{A660A423-FC9B-332C-70B5-0464DC99D634}"/>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hlinkClick r:id="rId3"/>
              </a:rPr>
              <a:t>(8) Courtney Bach, CPA | LinkedIn</a:t>
            </a:r>
            <a:endParaRPr/>
          </a:p>
        </p:txBody>
      </p:sp>
      <p:sp>
        <p:nvSpPr>
          <p:cNvPr id="281" name="Google Shape;281;g26cb1dbb2a1_2_220:notes">
            <a:extLst>
              <a:ext uri="{FF2B5EF4-FFF2-40B4-BE49-F238E27FC236}">
                <a16:creationId xmlns:a16="http://schemas.microsoft.com/office/drawing/2014/main" id="{4B955F6E-58FC-F349-A61A-E284259894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750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5860009F-6CED-5325-914B-6344655E9C02}"/>
            </a:ext>
          </a:extLst>
        </p:cNvPr>
        <p:cNvGrpSpPr/>
        <p:nvPr/>
      </p:nvGrpSpPr>
      <p:grpSpPr>
        <a:xfrm>
          <a:off x="0" y="0"/>
          <a:ext cx="0" cy="0"/>
          <a:chOff x="0" y="0"/>
          <a:chExt cx="0" cy="0"/>
        </a:xfrm>
      </p:grpSpPr>
      <p:sp>
        <p:nvSpPr>
          <p:cNvPr id="280" name="Google Shape;280;g26cb1dbb2a1_2_220:notes">
            <a:extLst>
              <a:ext uri="{FF2B5EF4-FFF2-40B4-BE49-F238E27FC236}">
                <a16:creationId xmlns:a16="http://schemas.microsoft.com/office/drawing/2014/main" id="{91F62679-3266-8133-F393-70698E210562}"/>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hlinkClick r:id="rId3"/>
              </a:rPr>
              <a:t>(8) Courtney Bach, CPA | LinkedIn</a:t>
            </a:r>
            <a:endParaRPr/>
          </a:p>
        </p:txBody>
      </p:sp>
      <p:sp>
        <p:nvSpPr>
          <p:cNvPr id="281" name="Google Shape;281;g26cb1dbb2a1_2_220:notes">
            <a:extLst>
              <a:ext uri="{FF2B5EF4-FFF2-40B4-BE49-F238E27FC236}">
                <a16:creationId xmlns:a16="http://schemas.microsoft.com/office/drawing/2014/main" id="{76612959-D70F-DD45-3508-C60E636885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01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5DF77434-64BC-CDEF-EEDD-3BB6554FA036}"/>
            </a:ext>
          </a:extLst>
        </p:cNvPr>
        <p:cNvGrpSpPr/>
        <p:nvPr/>
      </p:nvGrpSpPr>
      <p:grpSpPr>
        <a:xfrm>
          <a:off x="0" y="0"/>
          <a:ext cx="0" cy="0"/>
          <a:chOff x="0" y="0"/>
          <a:chExt cx="0" cy="0"/>
        </a:xfrm>
      </p:grpSpPr>
      <p:sp>
        <p:nvSpPr>
          <p:cNvPr id="280" name="Google Shape;280;g26cb1dbb2a1_2_220:notes">
            <a:extLst>
              <a:ext uri="{FF2B5EF4-FFF2-40B4-BE49-F238E27FC236}">
                <a16:creationId xmlns:a16="http://schemas.microsoft.com/office/drawing/2014/main" id="{9EBDCA73-A968-ECCA-4E0E-353EEF28AE0C}"/>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hlinkClick r:id="rId3"/>
              </a:rPr>
              <a:t>(8) Courtney Bach, CPA | LinkedIn</a:t>
            </a:r>
            <a:endParaRPr/>
          </a:p>
        </p:txBody>
      </p:sp>
      <p:sp>
        <p:nvSpPr>
          <p:cNvPr id="281" name="Google Shape;281;g26cb1dbb2a1_2_220:notes">
            <a:extLst>
              <a:ext uri="{FF2B5EF4-FFF2-40B4-BE49-F238E27FC236}">
                <a16:creationId xmlns:a16="http://schemas.microsoft.com/office/drawing/2014/main" id="{1AECF081-6860-EF23-217F-95A31A86AD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9313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13D9289E-439D-EC47-A245-645B6B424620}"/>
            </a:ext>
          </a:extLst>
        </p:cNvPr>
        <p:cNvGrpSpPr/>
        <p:nvPr/>
      </p:nvGrpSpPr>
      <p:grpSpPr>
        <a:xfrm>
          <a:off x="0" y="0"/>
          <a:ext cx="0" cy="0"/>
          <a:chOff x="0" y="0"/>
          <a:chExt cx="0" cy="0"/>
        </a:xfrm>
      </p:grpSpPr>
      <p:sp>
        <p:nvSpPr>
          <p:cNvPr id="280" name="Google Shape;280;g26cb1dbb2a1_2_220:notes">
            <a:extLst>
              <a:ext uri="{FF2B5EF4-FFF2-40B4-BE49-F238E27FC236}">
                <a16:creationId xmlns:a16="http://schemas.microsoft.com/office/drawing/2014/main" id="{7ACA1B1E-1D48-F6C6-36E2-54DD76B73FCE}"/>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hlinkClick r:id="rId3"/>
              </a:rPr>
              <a:t>(8) Courtney Bach, CPA | LinkedIn</a:t>
            </a:r>
            <a:endParaRPr/>
          </a:p>
        </p:txBody>
      </p:sp>
      <p:sp>
        <p:nvSpPr>
          <p:cNvPr id="281" name="Google Shape;281;g26cb1dbb2a1_2_220:notes">
            <a:extLst>
              <a:ext uri="{FF2B5EF4-FFF2-40B4-BE49-F238E27FC236}">
                <a16:creationId xmlns:a16="http://schemas.microsoft.com/office/drawing/2014/main" id="{81DC7A26-483E-1131-17A0-8207B5D92C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5158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ADD196C8-DE6C-9DE7-2155-9562D1E3DD72}"/>
            </a:ext>
          </a:extLst>
        </p:cNvPr>
        <p:cNvGrpSpPr/>
        <p:nvPr/>
      </p:nvGrpSpPr>
      <p:grpSpPr>
        <a:xfrm>
          <a:off x="0" y="0"/>
          <a:ext cx="0" cy="0"/>
          <a:chOff x="0" y="0"/>
          <a:chExt cx="0" cy="0"/>
        </a:xfrm>
      </p:grpSpPr>
      <p:sp>
        <p:nvSpPr>
          <p:cNvPr id="280" name="Google Shape;280;g26cb1dbb2a1_2_220:notes">
            <a:extLst>
              <a:ext uri="{FF2B5EF4-FFF2-40B4-BE49-F238E27FC236}">
                <a16:creationId xmlns:a16="http://schemas.microsoft.com/office/drawing/2014/main" id="{866BFA41-B2D4-2052-BE4A-2281FDE0FD26}"/>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hlinkClick r:id="rId3"/>
              </a:rPr>
              <a:t>(8) Courtney Bach, CPA | LinkedIn</a:t>
            </a:r>
            <a:endParaRPr/>
          </a:p>
        </p:txBody>
      </p:sp>
      <p:sp>
        <p:nvSpPr>
          <p:cNvPr id="281" name="Google Shape;281;g26cb1dbb2a1_2_220:notes">
            <a:extLst>
              <a:ext uri="{FF2B5EF4-FFF2-40B4-BE49-F238E27FC236}">
                <a16:creationId xmlns:a16="http://schemas.microsoft.com/office/drawing/2014/main" id="{64375F48-FDEC-D77E-1467-F37E5BB7E7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6888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224740F8-308D-DB84-EC85-6122A37D2C3A}"/>
            </a:ext>
          </a:extLst>
        </p:cNvPr>
        <p:cNvGrpSpPr/>
        <p:nvPr/>
      </p:nvGrpSpPr>
      <p:grpSpPr>
        <a:xfrm>
          <a:off x="0" y="0"/>
          <a:ext cx="0" cy="0"/>
          <a:chOff x="0" y="0"/>
          <a:chExt cx="0" cy="0"/>
        </a:xfrm>
      </p:grpSpPr>
      <p:sp>
        <p:nvSpPr>
          <p:cNvPr id="280" name="Google Shape;280;g26cb1dbb2a1_2_220:notes">
            <a:extLst>
              <a:ext uri="{FF2B5EF4-FFF2-40B4-BE49-F238E27FC236}">
                <a16:creationId xmlns:a16="http://schemas.microsoft.com/office/drawing/2014/main" id="{F6AC92F3-4CD1-0615-66A6-A4AE1DEEA44D}"/>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hlinkClick r:id="rId3"/>
              </a:rPr>
              <a:t>(8) Courtney Bach, CPA | LinkedIn</a:t>
            </a:r>
            <a:endParaRPr/>
          </a:p>
        </p:txBody>
      </p:sp>
      <p:sp>
        <p:nvSpPr>
          <p:cNvPr id="281" name="Google Shape;281;g26cb1dbb2a1_2_220:notes">
            <a:extLst>
              <a:ext uri="{FF2B5EF4-FFF2-40B4-BE49-F238E27FC236}">
                <a16:creationId xmlns:a16="http://schemas.microsoft.com/office/drawing/2014/main" id="{D2BA1785-A7E5-2C59-E71E-2BB6CD54A7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1834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0DEC739E-05A1-A8EB-0106-E52FBA6CE2D6}"/>
            </a:ext>
          </a:extLst>
        </p:cNvPr>
        <p:cNvGrpSpPr/>
        <p:nvPr/>
      </p:nvGrpSpPr>
      <p:grpSpPr>
        <a:xfrm>
          <a:off x="0" y="0"/>
          <a:ext cx="0" cy="0"/>
          <a:chOff x="0" y="0"/>
          <a:chExt cx="0" cy="0"/>
        </a:xfrm>
      </p:grpSpPr>
      <p:sp>
        <p:nvSpPr>
          <p:cNvPr id="280" name="Google Shape;280;g26cb1dbb2a1_2_220:notes">
            <a:extLst>
              <a:ext uri="{FF2B5EF4-FFF2-40B4-BE49-F238E27FC236}">
                <a16:creationId xmlns:a16="http://schemas.microsoft.com/office/drawing/2014/main" id="{4B0BA638-7733-1D68-D2CF-41572F495B61}"/>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hlinkClick r:id="rId3"/>
              </a:rPr>
              <a:t>(8) Courtney Bach, CPA | LinkedIn</a:t>
            </a:r>
            <a:endParaRPr/>
          </a:p>
        </p:txBody>
      </p:sp>
      <p:sp>
        <p:nvSpPr>
          <p:cNvPr id="281" name="Google Shape;281;g26cb1dbb2a1_2_220:notes">
            <a:extLst>
              <a:ext uri="{FF2B5EF4-FFF2-40B4-BE49-F238E27FC236}">
                <a16:creationId xmlns:a16="http://schemas.microsoft.com/office/drawing/2014/main" id="{DEFB85D5-83E4-6371-C779-FD62BD91D5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247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485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Raul Castro</a:t>
            </a:r>
          </a:p>
          <a:p>
            <a:endParaRPr lang="en-US"/>
          </a:p>
        </p:txBody>
      </p:sp>
    </p:spTree>
    <p:extLst>
      <p:ext uri="{BB962C8B-B14F-4D97-AF65-F5344CB8AC3E}">
        <p14:creationId xmlns:p14="http://schemas.microsoft.com/office/powerpoint/2010/main" val="1841035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0127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2052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4936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7484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371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5460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4563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6cb1dbb2a1_2_2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5400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Canadian prime minister Justin Trudeau</a:t>
            </a:r>
          </a:p>
          <a:p>
            <a:r>
              <a:rPr lang="en-US"/>
              <a:t>Mexican President Enrique Pena Nieto</a:t>
            </a:r>
          </a:p>
        </p:txBody>
      </p:sp>
    </p:spTree>
    <p:extLst>
      <p:ext uri="{BB962C8B-B14F-4D97-AF65-F5344CB8AC3E}">
        <p14:creationId xmlns:p14="http://schemas.microsoft.com/office/powerpoint/2010/main" val="2173171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6690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cb1dbb2a1_2_1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26cb1dbb2a1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014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b1dbb2a1_2_1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26cb1dbb2a1_2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g26cb1dbb2a1_2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6cb1dbb2a1_2_1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26cb1dbb2a1_2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2"/>
              </a:buClr>
              <a:buSzPts val="1800"/>
              <a:buNone/>
              <a:defRPr sz="1800">
                <a:solidFill>
                  <a:schemeClr val="dk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5"/>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40" name="Google Shape;140;p2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1" name="Google Shape;141;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6"/>
          <p:cNvSpPr>
            <a:spLocks noGrp="1"/>
          </p:cNvSpPr>
          <p:nvPr>
            <p:ph type="pic" idx="2"/>
          </p:nvPr>
        </p:nvSpPr>
        <p:spPr>
          <a:xfrm>
            <a:off x="3887391" y="740569"/>
            <a:ext cx="4629150" cy="3655219"/>
          </a:xfrm>
          <a:prstGeom prst="rect">
            <a:avLst/>
          </a:prstGeom>
          <a:noFill/>
          <a:ln>
            <a:noFill/>
          </a:ln>
        </p:spPr>
      </p:sp>
      <p:sp>
        <p:nvSpPr>
          <p:cNvPr id="147" name="Google Shape;147;p2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8" name="Google Shape;148;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7"/>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9" name="Google Shape;159;p28"/>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800"/>
              <a:buFont typeface="Montserrat ExtraBold"/>
              <a:buNone/>
              <a:defRPr sz="38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35403"/>
            <a:ext cx="7886700" cy="293179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1800"/>
              <a:buNone/>
              <a:defRPr sz="1800">
                <a:solidFill>
                  <a:schemeClr val="dk2"/>
                </a:solidFill>
                <a:latin typeface="Montserrat Light"/>
                <a:ea typeface="Montserrat Light"/>
                <a:cs typeface="Montserrat Light"/>
                <a:sym typeface="Montserrat Light"/>
              </a:defRPr>
            </a:lvl1pPr>
            <a:lvl2pPr marL="914400" lvl="1" indent="-228600" algn="l">
              <a:lnSpc>
                <a:spcPct val="90000"/>
              </a:lnSpc>
              <a:spcBef>
                <a:spcPts val="400"/>
              </a:spcBef>
              <a:spcAft>
                <a:spcPts val="0"/>
              </a:spcAft>
              <a:buClr>
                <a:schemeClr val="dk2"/>
              </a:buClr>
              <a:buSzPts val="1500"/>
              <a:buNone/>
              <a:defRPr sz="1500">
                <a:solidFill>
                  <a:schemeClr val="dk2"/>
                </a:solidFill>
                <a:latin typeface="Montserrat Light"/>
                <a:ea typeface="Montserrat Light"/>
                <a:cs typeface="Montserrat Light"/>
                <a:sym typeface="Montserrat Light"/>
              </a:defRPr>
            </a:lvl2pPr>
            <a:lvl3pPr marL="1371600" lvl="2" indent="-228600" algn="l">
              <a:lnSpc>
                <a:spcPct val="90000"/>
              </a:lnSpc>
              <a:spcBef>
                <a:spcPts val="400"/>
              </a:spcBef>
              <a:spcAft>
                <a:spcPts val="0"/>
              </a:spcAft>
              <a:buClr>
                <a:schemeClr val="dk2"/>
              </a:buClr>
              <a:buSzPts val="1400"/>
              <a:buNone/>
              <a:defRPr sz="1400">
                <a:solidFill>
                  <a:schemeClr val="dk2"/>
                </a:solidFill>
                <a:latin typeface="Montserrat Light"/>
                <a:ea typeface="Montserrat Light"/>
                <a:cs typeface="Montserrat Light"/>
                <a:sym typeface="Montserrat Light"/>
              </a:defRPr>
            </a:lvl3pPr>
            <a:lvl4pPr marL="1828800" lvl="3"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4pPr>
            <a:lvl5pPr marL="2286000" lvl="4"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65" name="Google Shape;65;p15"/>
          <p:cNvGrpSpPr/>
          <p:nvPr/>
        </p:nvGrpSpPr>
        <p:grpSpPr>
          <a:xfrm>
            <a:off x="5693657" y="-44826"/>
            <a:ext cx="4326643" cy="5097569"/>
            <a:chOff x="9420343" y="1223269"/>
            <a:chExt cx="3606564" cy="4249187"/>
          </a:xfrm>
        </p:grpSpPr>
        <p:sp>
          <p:nvSpPr>
            <p:cNvPr id="66" name="Google Shape;66;p15"/>
            <p:cNvSpPr/>
            <p:nvPr/>
          </p:nvSpPr>
          <p:spPr>
            <a:xfrm rot="-5400000">
              <a:off x="9513545" y="2253733"/>
              <a:ext cx="1874524" cy="2060929"/>
            </a:xfrm>
            <a:prstGeom prst="chevron">
              <a:avLst>
                <a:gd name="adj" fmla="val 39837"/>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67" name="Google Shape;67;p15"/>
            <p:cNvSpPr/>
            <p:nvPr/>
          </p:nvSpPr>
          <p:spPr>
            <a:xfrm>
              <a:off x="11152384" y="1223269"/>
              <a:ext cx="1874523" cy="2060929"/>
            </a:xfrm>
            <a:prstGeom prst="chevron">
              <a:avLst>
                <a:gd name="adj" fmla="val 3916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68" name="Google Shape;68;p15"/>
            <p:cNvSpPr/>
            <p:nvPr/>
          </p:nvSpPr>
          <p:spPr>
            <a:xfrm rot="-5400000">
              <a:off x="10725923" y="3504729"/>
              <a:ext cx="1874524" cy="2060929"/>
            </a:xfrm>
            <a:prstGeom prst="chevron">
              <a:avLst>
                <a:gd name="adj" fmla="val 40515"/>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grpSp>
      <p:sp>
        <p:nvSpPr>
          <p:cNvPr id="69" name="Google Shape;69;p15"/>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0" name="Google Shape;70;p15"/>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1" name="Google Shape;71;p15"/>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72" name="Google Shape;72;p15" descr="A yellow and green logo&#10;&#10;Description automatically generated"/>
          <p:cNvPicPr preferRelativeResize="0"/>
          <p:nvPr/>
        </p:nvPicPr>
        <p:blipFill rotWithShape="1">
          <a:blip r:embed="rId2">
            <a:alphaModFix/>
          </a:blip>
          <a:srcRect/>
          <a:stretch/>
        </p:blipFill>
        <p:spPr>
          <a:xfrm>
            <a:off x="628650" y="4696123"/>
            <a:ext cx="749540" cy="30736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3"/>
        <p:cNvGrpSpPr/>
        <p:nvPr/>
      </p:nvGrpSpPr>
      <p:grpSpPr>
        <a:xfrm>
          <a:off x="0" y="0"/>
          <a:ext cx="0" cy="0"/>
          <a:chOff x="0" y="0"/>
          <a:chExt cx="0" cy="0"/>
        </a:xfrm>
      </p:grpSpPr>
      <p:sp>
        <p:nvSpPr>
          <p:cNvPr id="74" name="Google Shape;74;p16"/>
          <p:cNvSpPr/>
          <p:nvPr/>
        </p:nvSpPr>
        <p:spPr>
          <a:xfrm>
            <a:off x="0" y="0"/>
            <a:ext cx="9144000" cy="5143501"/>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5" name="Google Shape;75;p16"/>
          <p:cNvSpPr/>
          <p:nvPr/>
        </p:nvSpPr>
        <p:spPr>
          <a:xfrm>
            <a:off x="0" y="4549141"/>
            <a:ext cx="9144000" cy="59436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6" name="Google Shape;76;p16"/>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6"/>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78" name="Google Shape;78;p16"/>
          <p:cNvPicPr preferRelativeResize="0"/>
          <p:nvPr/>
        </p:nvPicPr>
        <p:blipFill rotWithShape="1">
          <a:blip r:embed="rId2">
            <a:alphaModFix/>
          </a:blip>
          <a:srcRect/>
          <a:stretch/>
        </p:blipFill>
        <p:spPr>
          <a:xfrm>
            <a:off x="628650" y="4696123"/>
            <a:ext cx="749540" cy="307359"/>
          </a:xfrm>
          <a:prstGeom prst="rect">
            <a:avLst/>
          </a:prstGeom>
          <a:noFill/>
          <a:ln>
            <a:noFill/>
          </a:ln>
        </p:spPr>
      </p:pic>
      <p:sp>
        <p:nvSpPr>
          <p:cNvPr id="79" name="Google Shape;79;p16"/>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80" name="Google Shape;80;p16"/>
          <p:cNvSpPr txBox="1">
            <a:spLocks noGrp="1"/>
          </p:cNvSpPr>
          <p:nvPr>
            <p:ph type="body" idx="1"/>
          </p:nvPr>
        </p:nvSpPr>
        <p:spPr>
          <a:xfrm>
            <a:off x="628650" y="2750344"/>
            <a:ext cx="7886700" cy="922496"/>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accent3"/>
              </a:buClr>
              <a:buSzPts val="2100"/>
              <a:buNone/>
              <a:defRPr>
                <a:solidFill>
                  <a:schemeClr val="accent3"/>
                </a:solidFill>
                <a:latin typeface="Montserrat ExtraBold"/>
                <a:ea typeface="Montserrat ExtraBold"/>
                <a:cs typeface="Montserrat ExtraBold"/>
                <a:sym typeface="Montserrat ExtraBold"/>
              </a:defRPr>
            </a:lvl1pPr>
            <a:lvl2pPr marL="914400" lvl="1" indent="-228600" algn="ctr">
              <a:lnSpc>
                <a:spcPct val="90000"/>
              </a:lnSpc>
              <a:spcBef>
                <a:spcPts val="400"/>
              </a:spcBef>
              <a:spcAft>
                <a:spcPts val="0"/>
              </a:spcAft>
              <a:buClr>
                <a:schemeClr val="dk1"/>
              </a:buClr>
              <a:buSzPts val="1800"/>
              <a:buNone/>
              <a:defRPr>
                <a:latin typeface="Montserrat ExtraBold"/>
                <a:ea typeface="Montserrat ExtraBold"/>
                <a:cs typeface="Montserrat ExtraBold"/>
                <a:sym typeface="Montserrat ExtraBold"/>
              </a:defRPr>
            </a:lvl2pPr>
            <a:lvl3pPr marL="1371600" lvl="2" indent="-228600" algn="ctr">
              <a:lnSpc>
                <a:spcPct val="90000"/>
              </a:lnSpc>
              <a:spcBef>
                <a:spcPts val="400"/>
              </a:spcBef>
              <a:spcAft>
                <a:spcPts val="0"/>
              </a:spcAft>
              <a:buClr>
                <a:schemeClr val="dk1"/>
              </a:buClr>
              <a:buSzPts val="1500"/>
              <a:buNone/>
              <a:defRPr>
                <a:latin typeface="Montserrat ExtraBold"/>
                <a:ea typeface="Montserrat ExtraBold"/>
                <a:cs typeface="Montserrat ExtraBold"/>
                <a:sym typeface="Montserrat ExtraBold"/>
              </a:defRPr>
            </a:lvl3pPr>
            <a:lvl4pPr marL="1828800" lvl="3"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4pPr>
            <a:lvl5pPr marL="2286000" lvl="4"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1"/>
        <p:cNvGrpSpPr/>
        <p:nvPr/>
      </p:nvGrpSpPr>
      <p:grpSpPr>
        <a:xfrm>
          <a:off x="0" y="0"/>
          <a:ext cx="0" cy="0"/>
          <a:chOff x="0" y="0"/>
          <a:chExt cx="0" cy="0"/>
        </a:xfrm>
      </p:grpSpPr>
      <p:sp>
        <p:nvSpPr>
          <p:cNvPr id="82" name="Google Shape;82;p17"/>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83" name="Google Shape;83;p1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800"/>
              <a:buFont typeface="Montserrat ExtraBold"/>
              <a:buNone/>
              <a:defRPr sz="38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7"/>
          <p:cNvSpPr txBox="1">
            <a:spLocks noGrp="1"/>
          </p:cNvSpPr>
          <p:nvPr>
            <p:ph type="body" idx="1"/>
          </p:nvPr>
        </p:nvSpPr>
        <p:spPr>
          <a:xfrm>
            <a:off x="628650" y="1335403"/>
            <a:ext cx="7886700" cy="293179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1800"/>
              <a:buNone/>
              <a:defRPr sz="1800">
                <a:solidFill>
                  <a:schemeClr val="dk2"/>
                </a:solidFill>
                <a:latin typeface="Montserrat Light"/>
                <a:ea typeface="Montserrat Light"/>
                <a:cs typeface="Montserrat Light"/>
                <a:sym typeface="Montserrat Light"/>
              </a:defRPr>
            </a:lvl1pPr>
            <a:lvl2pPr marL="914400" lvl="1" indent="-228600" algn="l">
              <a:lnSpc>
                <a:spcPct val="90000"/>
              </a:lnSpc>
              <a:spcBef>
                <a:spcPts val="400"/>
              </a:spcBef>
              <a:spcAft>
                <a:spcPts val="0"/>
              </a:spcAft>
              <a:buClr>
                <a:schemeClr val="dk2"/>
              </a:buClr>
              <a:buSzPts val="1500"/>
              <a:buNone/>
              <a:defRPr sz="1500">
                <a:solidFill>
                  <a:schemeClr val="dk2"/>
                </a:solidFill>
                <a:latin typeface="Montserrat Light"/>
                <a:ea typeface="Montserrat Light"/>
                <a:cs typeface="Montserrat Light"/>
                <a:sym typeface="Montserrat Light"/>
              </a:defRPr>
            </a:lvl2pPr>
            <a:lvl3pPr marL="1371600" lvl="2" indent="-228600" algn="l">
              <a:lnSpc>
                <a:spcPct val="90000"/>
              </a:lnSpc>
              <a:spcBef>
                <a:spcPts val="400"/>
              </a:spcBef>
              <a:spcAft>
                <a:spcPts val="0"/>
              </a:spcAft>
              <a:buClr>
                <a:schemeClr val="dk2"/>
              </a:buClr>
              <a:buSzPts val="1400"/>
              <a:buNone/>
              <a:defRPr sz="1400">
                <a:solidFill>
                  <a:schemeClr val="dk2"/>
                </a:solidFill>
                <a:latin typeface="Montserrat Light"/>
                <a:ea typeface="Montserrat Light"/>
                <a:cs typeface="Montserrat Light"/>
                <a:sym typeface="Montserrat Light"/>
              </a:defRPr>
            </a:lvl3pPr>
            <a:lvl4pPr marL="1828800" lvl="3"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4pPr>
            <a:lvl5pPr marL="2286000" lvl="4"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7"/>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86" name="Google Shape;86;p17" descr="A yellow and green logo&#10;&#10;Description automatically generated"/>
          <p:cNvPicPr preferRelativeResize="0"/>
          <p:nvPr/>
        </p:nvPicPr>
        <p:blipFill rotWithShape="1">
          <a:blip r:embed="rId2">
            <a:alphaModFix/>
          </a:blip>
          <a:srcRect/>
          <a:stretch/>
        </p:blipFill>
        <p:spPr>
          <a:xfrm>
            <a:off x="628650" y="4696123"/>
            <a:ext cx="749540" cy="307360"/>
          </a:xfrm>
          <a:prstGeom prst="rect">
            <a:avLst/>
          </a:prstGeom>
          <a:noFill/>
          <a:ln>
            <a:noFill/>
          </a:ln>
        </p:spPr>
      </p:pic>
      <p:sp>
        <p:nvSpPr>
          <p:cNvPr id="87" name="Google Shape;87;p17"/>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88"/>
        <p:cNvGrpSpPr/>
        <p:nvPr/>
      </p:nvGrpSpPr>
      <p:grpSpPr>
        <a:xfrm>
          <a:off x="0" y="0"/>
          <a:ext cx="0" cy="0"/>
          <a:chOff x="0" y="0"/>
          <a:chExt cx="0" cy="0"/>
        </a:xfrm>
      </p:grpSpPr>
      <p:sp>
        <p:nvSpPr>
          <p:cNvPr id="89" name="Google Shape;89;p18"/>
          <p:cNvSpPr/>
          <p:nvPr/>
        </p:nvSpPr>
        <p:spPr>
          <a:xfrm>
            <a:off x="0" y="0"/>
            <a:ext cx="9144000" cy="4556104"/>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grpSp>
        <p:nvGrpSpPr>
          <p:cNvPr id="90" name="Google Shape;90;p18"/>
          <p:cNvGrpSpPr/>
          <p:nvPr/>
        </p:nvGrpSpPr>
        <p:grpSpPr>
          <a:xfrm>
            <a:off x="5693657" y="-44826"/>
            <a:ext cx="4326643" cy="5097569"/>
            <a:chOff x="9420343" y="1223269"/>
            <a:chExt cx="3606564" cy="4249187"/>
          </a:xfrm>
        </p:grpSpPr>
        <p:sp>
          <p:nvSpPr>
            <p:cNvPr id="91" name="Google Shape;91;p18"/>
            <p:cNvSpPr/>
            <p:nvPr/>
          </p:nvSpPr>
          <p:spPr>
            <a:xfrm rot="-5400000">
              <a:off x="9513545" y="2253733"/>
              <a:ext cx="1874524" cy="2060929"/>
            </a:xfrm>
            <a:prstGeom prst="chevron">
              <a:avLst>
                <a:gd name="adj" fmla="val 39837"/>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92" name="Google Shape;92;p18"/>
            <p:cNvSpPr/>
            <p:nvPr/>
          </p:nvSpPr>
          <p:spPr>
            <a:xfrm>
              <a:off x="11152384" y="1223269"/>
              <a:ext cx="1874523" cy="2060929"/>
            </a:xfrm>
            <a:prstGeom prst="chevron">
              <a:avLst>
                <a:gd name="adj" fmla="val 3916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93" name="Google Shape;93;p18"/>
            <p:cNvSpPr/>
            <p:nvPr/>
          </p:nvSpPr>
          <p:spPr>
            <a:xfrm rot="-5400000">
              <a:off x="10725923" y="3504729"/>
              <a:ext cx="1874524" cy="2060929"/>
            </a:xfrm>
            <a:prstGeom prst="chevron">
              <a:avLst>
                <a:gd name="adj" fmla="val 40515"/>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grpSp>
      <p:sp>
        <p:nvSpPr>
          <p:cNvPr id="94" name="Google Shape;94;p18"/>
          <p:cNvSpPr/>
          <p:nvPr/>
        </p:nvSpPr>
        <p:spPr>
          <a:xfrm>
            <a:off x="0" y="4549141"/>
            <a:ext cx="9144000" cy="59436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pic>
        <p:nvPicPr>
          <p:cNvPr id="95" name="Google Shape;95;p18"/>
          <p:cNvPicPr preferRelativeResize="0"/>
          <p:nvPr/>
        </p:nvPicPr>
        <p:blipFill rotWithShape="1">
          <a:blip r:embed="rId2">
            <a:alphaModFix/>
          </a:blip>
          <a:srcRect/>
          <a:stretch/>
        </p:blipFill>
        <p:spPr>
          <a:xfrm>
            <a:off x="628650" y="4696123"/>
            <a:ext cx="749540" cy="307359"/>
          </a:xfrm>
          <a:prstGeom prst="rect">
            <a:avLst/>
          </a:prstGeom>
          <a:noFill/>
          <a:ln>
            <a:noFill/>
          </a:ln>
        </p:spPr>
      </p:pic>
      <p:sp>
        <p:nvSpPr>
          <p:cNvPr id="96" name="Google Shape;96;p18"/>
          <p:cNvSpPr txBox="1">
            <a:spLocks noGrp="1"/>
          </p:cNvSpPr>
          <p:nvPr>
            <p:ph type="title"/>
          </p:nvPr>
        </p:nvSpPr>
        <p:spPr>
          <a:xfrm>
            <a:off x="628650" y="591329"/>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300"/>
              <a:buFont typeface="Montserrat ExtraBold"/>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18"/>
          <p:cNvSpPr txBox="1">
            <a:spLocks noGrp="1"/>
          </p:cNvSpPr>
          <p:nvPr>
            <p:ph type="sldNum" idx="12"/>
          </p:nvPr>
        </p:nvSpPr>
        <p:spPr>
          <a:xfrm>
            <a:off x="6457950" y="470355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8"/>
        <p:cNvGrpSpPr/>
        <p:nvPr/>
      </p:nvGrpSpPr>
      <p:grpSpPr>
        <a:xfrm>
          <a:off x="0" y="0"/>
          <a:ext cx="0" cy="0"/>
          <a:chOff x="0" y="0"/>
          <a:chExt cx="0" cy="0"/>
        </a:xfrm>
      </p:grpSpPr>
      <p:sp>
        <p:nvSpPr>
          <p:cNvPr id="99" name="Google Shape;99;p19"/>
          <p:cNvSpPr/>
          <p:nvPr/>
        </p:nvSpPr>
        <p:spPr>
          <a:xfrm>
            <a:off x="0" y="0"/>
            <a:ext cx="9144000" cy="5143501"/>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0" name="Google Shape;100;p19"/>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1" name="Google Shape;101;p19"/>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4500"/>
              <a:buFont typeface="Montserrat ExtraBold"/>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19"/>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103" name="Google Shape;103;p19"/>
          <p:cNvPicPr preferRelativeResize="0"/>
          <p:nvPr/>
        </p:nvPicPr>
        <p:blipFill rotWithShape="1">
          <a:blip r:embed="rId2">
            <a:alphaModFix/>
          </a:blip>
          <a:srcRect/>
          <a:stretch/>
        </p:blipFill>
        <p:spPr>
          <a:xfrm>
            <a:off x="628651" y="4696123"/>
            <a:ext cx="749539" cy="307359"/>
          </a:xfrm>
          <a:prstGeom prst="rect">
            <a:avLst/>
          </a:prstGeom>
          <a:noFill/>
          <a:ln>
            <a:noFill/>
          </a:ln>
        </p:spPr>
      </p:pic>
      <p:sp>
        <p:nvSpPr>
          <p:cNvPr id="104" name="Google Shape;104;p19"/>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5" name="Google Shape;105;p19"/>
          <p:cNvSpPr txBox="1">
            <a:spLocks noGrp="1"/>
          </p:cNvSpPr>
          <p:nvPr>
            <p:ph type="body" idx="1"/>
          </p:nvPr>
        </p:nvSpPr>
        <p:spPr>
          <a:xfrm>
            <a:off x="628650" y="2750344"/>
            <a:ext cx="7886700" cy="922496"/>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accent3"/>
              </a:buClr>
              <a:buSzPts val="2100"/>
              <a:buNone/>
              <a:defRPr>
                <a:solidFill>
                  <a:schemeClr val="accent3"/>
                </a:solidFill>
                <a:latin typeface="Montserrat ExtraBold"/>
                <a:ea typeface="Montserrat ExtraBold"/>
                <a:cs typeface="Montserrat ExtraBold"/>
                <a:sym typeface="Montserrat ExtraBold"/>
              </a:defRPr>
            </a:lvl1pPr>
            <a:lvl2pPr marL="914400" lvl="1" indent="-228600" algn="ctr">
              <a:lnSpc>
                <a:spcPct val="90000"/>
              </a:lnSpc>
              <a:spcBef>
                <a:spcPts val="400"/>
              </a:spcBef>
              <a:spcAft>
                <a:spcPts val="0"/>
              </a:spcAft>
              <a:buClr>
                <a:schemeClr val="dk1"/>
              </a:buClr>
              <a:buSzPts val="1800"/>
              <a:buNone/>
              <a:defRPr>
                <a:latin typeface="Montserrat ExtraBold"/>
                <a:ea typeface="Montserrat ExtraBold"/>
                <a:cs typeface="Montserrat ExtraBold"/>
                <a:sym typeface="Montserrat ExtraBold"/>
              </a:defRPr>
            </a:lvl2pPr>
            <a:lvl3pPr marL="1371600" lvl="2" indent="-228600" algn="ctr">
              <a:lnSpc>
                <a:spcPct val="90000"/>
              </a:lnSpc>
              <a:spcBef>
                <a:spcPts val="400"/>
              </a:spcBef>
              <a:spcAft>
                <a:spcPts val="0"/>
              </a:spcAft>
              <a:buClr>
                <a:schemeClr val="dk1"/>
              </a:buClr>
              <a:buSzPts val="1500"/>
              <a:buNone/>
              <a:defRPr>
                <a:latin typeface="Montserrat ExtraBold"/>
                <a:ea typeface="Montserrat ExtraBold"/>
                <a:cs typeface="Montserrat ExtraBold"/>
                <a:sym typeface="Montserrat ExtraBold"/>
              </a:defRPr>
            </a:lvl3pPr>
            <a:lvl4pPr marL="1828800" lvl="3"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4pPr>
            <a:lvl5pPr marL="2286000" lvl="4"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Montserrat ExtraBold"/>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109" name="Google Shape;109;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1"/>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2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2"/>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2" name="Google Shape;122;p22"/>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22"/>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4" name="Google Shape;124;p22"/>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Montserrat ExtraBold"/>
              <a:buNone/>
              <a:defRPr sz="3300" b="0" i="0" u="none" strike="noStrike" cap="none">
                <a:solidFill>
                  <a:schemeClr val="dk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Montserrat Light"/>
                <a:ea typeface="Montserrat Light"/>
                <a:cs typeface="Montserrat Light"/>
                <a:sym typeface="Montserrat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Montserrat"/>
                <a:ea typeface="Montserrat"/>
                <a:cs typeface="Montserrat"/>
                <a:sym typeface="Montserrat"/>
              </a:defRPr>
            </a:lvl1pPr>
            <a:lvl2pPr marL="0" marR="0" lvl="1" indent="0" algn="r" rtl="0">
              <a:spcBef>
                <a:spcPts val="0"/>
              </a:spcBef>
              <a:buNone/>
              <a:defRPr sz="900" b="0" i="0" u="none" strike="noStrike" cap="none">
                <a:solidFill>
                  <a:srgbClr val="757575"/>
                </a:solidFill>
                <a:latin typeface="Montserrat"/>
                <a:ea typeface="Montserrat"/>
                <a:cs typeface="Montserrat"/>
                <a:sym typeface="Montserrat"/>
              </a:defRPr>
            </a:lvl2pPr>
            <a:lvl3pPr marL="0" marR="0" lvl="2" indent="0" algn="r" rtl="0">
              <a:spcBef>
                <a:spcPts val="0"/>
              </a:spcBef>
              <a:buNone/>
              <a:defRPr sz="900" b="0" i="0" u="none" strike="noStrike" cap="none">
                <a:solidFill>
                  <a:srgbClr val="757575"/>
                </a:solidFill>
                <a:latin typeface="Montserrat"/>
                <a:ea typeface="Montserrat"/>
                <a:cs typeface="Montserrat"/>
                <a:sym typeface="Montserrat"/>
              </a:defRPr>
            </a:lvl3pPr>
            <a:lvl4pPr marL="0" marR="0" lvl="3" indent="0" algn="r" rtl="0">
              <a:spcBef>
                <a:spcPts val="0"/>
              </a:spcBef>
              <a:buNone/>
              <a:defRPr sz="900" b="0" i="0" u="none" strike="noStrike" cap="none">
                <a:solidFill>
                  <a:srgbClr val="757575"/>
                </a:solidFill>
                <a:latin typeface="Montserrat"/>
                <a:ea typeface="Montserrat"/>
                <a:cs typeface="Montserrat"/>
                <a:sym typeface="Montserrat"/>
              </a:defRPr>
            </a:lvl4pPr>
            <a:lvl5pPr marL="0" marR="0" lvl="4" indent="0" algn="r" rtl="0">
              <a:spcBef>
                <a:spcPts val="0"/>
              </a:spcBef>
              <a:buNone/>
              <a:defRPr sz="900" b="0" i="0" u="none" strike="noStrike" cap="none">
                <a:solidFill>
                  <a:srgbClr val="757575"/>
                </a:solidFill>
                <a:latin typeface="Montserrat"/>
                <a:ea typeface="Montserrat"/>
                <a:cs typeface="Montserrat"/>
                <a:sym typeface="Montserrat"/>
              </a:defRPr>
            </a:lvl5pPr>
            <a:lvl6pPr marL="0" marR="0" lvl="5" indent="0" algn="r" rtl="0">
              <a:spcBef>
                <a:spcPts val="0"/>
              </a:spcBef>
              <a:buNone/>
              <a:defRPr sz="900" b="0" i="0" u="none" strike="noStrike" cap="none">
                <a:solidFill>
                  <a:srgbClr val="757575"/>
                </a:solidFill>
                <a:latin typeface="Montserrat"/>
                <a:ea typeface="Montserrat"/>
                <a:cs typeface="Montserrat"/>
                <a:sym typeface="Montserrat"/>
              </a:defRPr>
            </a:lvl6pPr>
            <a:lvl7pPr marL="0" marR="0" lvl="6" indent="0" algn="r" rtl="0">
              <a:spcBef>
                <a:spcPts val="0"/>
              </a:spcBef>
              <a:buNone/>
              <a:defRPr sz="900" b="0" i="0" u="none" strike="noStrike" cap="none">
                <a:solidFill>
                  <a:srgbClr val="757575"/>
                </a:solidFill>
                <a:latin typeface="Montserrat"/>
                <a:ea typeface="Montserrat"/>
                <a:cs typeface="Montserrat"/>
                <a:sym typeface="Montserrat"/>
              </a:defRPr>
            </a:lvl7pPr>
            <a:lvl8pPr marL="0" marR="0" lvl="7" indent="0" algn="r" rtl="0">
              <a:spcBef>
                <a:spcPts val="0"/>
              </a:spcBef>
              <a:buNone/>
              <a:defRPr sz="900" b="0" i="0" u="none" strike="noStrike" cap="none">
                <a:solidFill>
                  <a:srgbClr val="757575"/>
                </a:solidFill>
                <a:latin typeface="Montserrat"/>
                <a:ea typeface="Montserrat"/>
                <a:cs typeface="Montserrat"/>
                <a:sym typeface="Montserrat"/>
              </a:defRPr>
            </a:lvl8pPr>
            <a:lvl9pPr marL="0" marR="0" lvl="8" indent="0" algn="r" rtl="0">
              <a:spcBef>
                <a:spcPts val="0"/>
              </a:spcBef>
              <a:buNone/>
              <a:defRPr sz="900" b="0" i="0" u="none" strike="noStrike" cap="none">
                <a:solidFill>
                  <a:srgbClr val="75757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ideo" Target="https://www.youtube.com/embed/GWbP8eC-SIw?feature=oembed"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6.xml"/><Relationship Id="rId1" Type="http://schemas.openxmlformats.org/officeDocument/2006/relationships/video" Target="https://www.youtube.com/embed/9wSjoortlzI?feature=oembe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ideo" Target="https://www.youtube.com/embed/QtLYJXLIHBg?feature=oembed" TargetMode="Externa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business.linkedin.com/marketing-solutions/audience" TargetMode="External"/><Relationship Id="rId2" Type="http://schemas.openxmlformats.org/officeDocument/2006/relationships/hyperlink" Target="https://www.pewresearch.org/internet/2024/01/31/americans-social-media-use/" TargetMode="External"/><Relationship Id="rId1" Type="http://schemas.openxmlformats.org/officeDocument/2006/relationships/slideLayout" Target="../slideLayouts/slideLayout4.xml"/><Relationship Id="rId5" Type="http://schemas.openxmlformats.org/officeDocument/2006/relationships/hyperlink" Target="https://business.linkedin.com/marketing-solutions/linkedin-pages/best-practices" TargetMode="External"/><Relationship Id="rId4" Type="http://schemas.openxmlformats.org/officeDocument/2006/relationships/hyperlink" Target="https://business.linkedin.com/content/dam/me/business/en-us/marketing-solutions/cx/2020/pdfs/read-me-advertise-better-fa.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business.linkedin.com/sales-solutions/social-selling/the-social-selling-index-ssi"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ideo" Target="https://www.youtube.com/embed/iPDM0msZwQk?feature=oembed"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ideo" Target="https://www.youtube.com/embed/Ks-_Mh1QhMc?start=395&amp;feature=oembed" TargetMode="Externa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9D3AC98-8B3D-1056-6524-2C4ABC843E81}"/>
            </a:ext>
          </a:extLst>
        </p:cNvPr>
        <p:cNvGrpSpPr/>
        <p:nvPr/>
      </p:nvGrpSpPr>
      <p:grpSpPr>
        <a:xfrm>
          <a:off x="0" y="0"/>
          <a:ext cx="0" cy="0"/>
          <a:chOff x="0" y="0"/>
          <a:chExt cx="0" cy="0"/>
        </a:xfrm>
      </p:grpSpPr>
      <p:pic>
        <p:nvPicPr>
          <p:cNvPr id="167" name="Google Shape;167;p29" descr="A city with many tall buildings&#10;&#10;Description automatically generated">
            <a:extLst>
              <a:ext uri="{FF2B5EF4-FFF2-40B4-BE49-F238E27FC236}">
                <a16:creationId xmlns:a16="http://schemas.microsoft.com/office/drawing/2014/main" id="{B63404C8-8ADB-9D04-FD7D-CB1D0122E91F}"/>
              </a:ext>
            </a:extLst>
          </p:cNvPr>
          <p:cNvPicPr preferRelativeResize="0"/>
          <p:nvPr/>
        </p:nvPicPr>
        <p:blipFill rotWithShape="1">
          <a:blip r:embed="rId3">
            <a:alphaModFix/>
          </a:blip>
          <a:srcRect t="28906" b="28907"/>
          <a:stretch/>
        </p:blipFill>
        <p:spPr>
          <a:xfrm>
            <a:off x="0" y="0"/>
            <a:ext cx="9144000" cy="5143500"/>
          </a:xfrm>
          <a:prstGeom prst="rect">
            <a:avLst/>
          </a:prstGeom>
          <a:noFill/>
          <a:ln>
            <a:noFill/>
          </a:ln>
        </p:spPr>
      </p:pic>
      <p:sp>
        <p:nvSpPr>
          <p:cNvPr id="168" name="Google Shape;168;p29">
            <a:extLst>
              <a:ext uri="{FF2B5EF4-FFF2-40B4-BE49-F238E27FC236}">
                <a16:creationId xmlns:a16="http://schemas.microsoft.com/office/drawing/2014/main" id="{683999CC-E8DC-3581-A8D9-2C7B2F36BF1C}"/>
              </a:ext>
            </a:extLst>
          </p:cNvPr>
          <p:cNvSpPr/>
          <p:nvPr/>
        </p:nvSpPr>
        <p:spPr>
          <a:xfrm>
            <a:off x="0" y="0"/>
            <a:ext cx="9144000" cy="5143500"/>
          </a:xfrm>
          <a:prstGeom prst="rect">
            <a:avLst/>
          </a:prstGeom>
          <a:solidFill>
            <a:schemeClr val="dk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69" name="Google Shape;169;p29">
            <a:extLst>
              <a:ext uri="{FF2B5EF4-FFF2-40B4-BE49-F238E27FC236}">
                <a16:creationId xmlns:a16="http://schemas.microsoft.com/office/drawing/2014/main" id="{9D9A17EA-6E6F-31A7-13B5-46ED077AE198}"/>
              </a:ext>
            </a:extLst>
          </p:cNvPr>
          <p:cNvSpPr txBox="1">
            <a:spLocks noGrp="1"/>
          </p:cNvSpPr>
          <p:nvPr>
            <p:ph type="ctrTitle"/>
          </p:nvPr>
        </p:nvSpPr>
        <p:spPr>
          <a:xfrm>
            <a:off x="1143000" y="1546831"/>
            <a:ext cx="6858000" cy="1790700"/>
          </a:xfrm>
          <a:prstGeom prst="rect">
            <a:avLst/>
          </a:prstGeom>
          <a:noFill/>
          <a:ln>
            <a:noFill/>
          </a:ln>
        </p:spPr>
        <p:txBody>
          <a:bodyPr spcFirstLastPara="1" wrap="square" lIns="68575" tIns="34275" rIns="68575" bIns="34275" anchor="b" anchorCtr="0">
            <a:noAutofit/>
          </a:bodyPr>
          <a:lstStyle/>
          <a:p>
            <a:pPr>
              <a:buClr>
                <a:schemeClr val="lt1"/>
              </a:buClr>
            </a:pPr>
            <a:r>
              <a:rPr lang="en" sz="3200">
                <a:solidFill>
                  <a:schemeClr val="lt1"/>
                </a:solidFill>
              </a:rPr>
              <a:t>Executive Presence</a:t>
            </a:r>
            <a:br>
              <a:rPr lang="en" sz="2400">
                <a:solidFill>
                  <a:schemeClr val="lt1"/>
                </a:solidFill>
              </a:rPr>
            </a:br>
            <a:r>
              <a:rPr lang="en-US" sz="2400" b="1">
                <a:solidFill>
                  <a:srgbClr val="FAF8FC"/>
                </a:solidFill>
                <a:latin typeface="Montserrat" charset="0"/>
                <a:cs typeface="Montserrat" charset="0"/>
              </a:rPr>
              <a:t>Personal Branding &amp; LinkedIn</a:t>
            </a:r>
            <a:endParaRPr sz="2400"/>
          </a:p>
        </p:txBody>
      </p:sp>
      <p:grpSp>
        <p:nvGrpSpPr>
          <p:cNvPr id="171" name="Google Shape;171;p29">
            <a:extLst>
              <a:ext uri="{FF2B5EF4-FFF2-40B4-BE49-F238E27FC236}">
                <a16:creationId xmlns:a16="http://schemas.microsoft.com/office/drawing/2014/main" id="{E86F4250-5BAD-2D98-A5F0-06444D7CFA3E}"/>
              </a:ext>
            </a:extLst>
          </p:cNvPr>
          <p:cNvGrpSpPr/>
          <p:nvPr/>
        </p:nvGrpSpPr>
        <p:grpSpPr>
          <a:xfrm>
            <a:off x="1952625" y="3549254"/>
            <a:ext cx="5238750" cy="535781"/>
            <a:chOff x="3035300" y="4275139"/>
            <a:chExt cx="6985000" cy="714374"/>
          </a:xfrm>
        </p:grpSpPr>
        <p:grpSp>
          <p:nvGrpSpPr>
            <p:cNvPr id="172" name="Google Shape;172;p29">
              <a:extLst>
                <a:ext uri="{FF2B5EF4-FFF2-40B4-BE49-F238E27FC236}">
                  <a16:creationId xmlns:a16="http://schemas.microsoft.com/office/drawing/2014/main" id="{F7C9FF47-221B-F426-ADD8-1FC3FD54908B}"/>
                </a:ext>
              </a:extLst>
            </p:cNvPr>
            <p:cNvGrpSpPr/>
            <p:nvPr/>
          </p:nvGrpSpPr>
          <p:grpSpPr>
            <a:xfrm>
              <a:off x="3035300" y="4275139"/>
              <a:ext cx="3060700" cy="714374"/>
              <a:chOff x="2762250" y="4275139"/>
              <a:chExt cx="3060700" cy="714374"/>
            </a:xfrm>
          </p:grpSpPr>
          <p:sp>
            <p:nvSpPr>
              <p:cNvPr id="173" name="Google Shape;173;p29">
                <a:extLst>
                  <a:ext uri="{FF2B5EF4-FFF2-40B4-BE49-F238E27FC236}">
                    <a16:creationId xmlns:a16="http://schemas.microsoft.com/office/drawing/2014/main" id="{DA265C75-7734-D9B0-C1FC-76012D233C9F}"/>
                  </a:ext>
                </a:extLst>
              </p:cNvPr>
              <p:cNvSpPr/>
              <p:nvPr/>
            </p:nvSpPr>
            <p:spPr>
              <a:xfrm>
                <a:off x="2762250" y="4275139"/>
                <a:ext cx="3060700" cy="714374"/>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4" name="Google Shape;174;p29">
                <a:extLst>
                  <a:ext uri="{FF2B5EF4-FFF2-40B4-BE49-F238E27FC236}">
                    <a16:creationId xmlns:a16="http://schemas.microsoft.com/office/drawing/2014/main" id="{5DA0B64F-EA6A-96FD-A417-40C980C9FF5A}"/>
                  </a:ext>
                </a:extLst>
              </p:cNvPr>
              <p:cNvSpPr txBox="1"/>
              <p:nvPr/>
            </p:nvSpPr>
            <p:spPr>
              <a:xfrm>
                <a:off x="3263901" y="4447660"/>
                <a:ext cx="2057400" cy="37955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0" i="0" u="none" strike="noStrike" cap="none" dirty="0">
                    <a:solidFill>
                      <a:srgbClr val="FAF8FC"/>
                    </a:solidFill>
                    <a:latin typeface="Montserrat Light"/>
                    <a:ea typeface="Montserrat Light"/>
                    <a:cs typeface="Montserrat Light"/>
                    <a:sym typeface="Montserrat Light"/>
                  </a:rPr>
                  <a:t>May, 2025</a:t>
                </a:r>
                <a:endParaRPr sz="1100" dirty="0"/>
              </a:p>
            </p:txBody>
          </p:sp>
        </p:grpSp>
        <p:grpSp>
          <p:nvGrpSpPr>
            <p:cNvPr id="175" name="Google Shape;175;p29">
              <a:extLst>
                <a:ext uri="{FF2B5EF4-FFF2-40B4-BE49-F238E27FC236}">
                  <a16:creationId xmlns:a16="http://schemas.microsoft.com/office/drawing/2014/main" id="{8A727CAF-EAC7-5710-EF98-832D60374383}"/>
                </a:ext>
              </a:extLst>
            </p:cNvPr>
            <p:cNvGrpSpPr/>
            <p:nvPr/>
          </p:nvGrpSpPr>
          <p:grpSpPr>
            <a:xfrm>
              <a:off x="6959600" y="4275139"/>
              <a:ext cx="3060700" cy="714374"/>
              <a:chOff x="6527800" y="4275139"/>
              <a:chExt cx="3060700" cy="714374"/>
            </a:xfrm>
          </p:grpSpPr>
          <p:sp>
            <p:nvSpPr>
              <p:cNvPr id="176" name="Google Shape;176;p29">
                <a:extLst>
                  <a:ext uri="{FF2B5EF4-FFF2-40B4-BE49-F238E27FC236}">
                    <a16:creationId xmlns:a16="http://schemas.microsoft.com/office/drawing/2014/main" id="{D801A868-81C9-A6E9-C676-84EE8D51E5AC}"/>
                  </a:ext>
                </a:extLst>
              </p:cNvPr>
              <p:cNvSpPr/>
              <p:nvPr/>
            </p:nvSpPr>
            <p:spPr>
              <a:xfrm>
                <a:off x="6527800" y="4275139"/>
                <a:ext cx="3060700" cy="714374"/>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7" name="Google Shape;177;p29">
                <a:extLst>
                  <a:ext uri="{FF2B5EF4-FFF2-40B4-BE49-F238E27FC236}">
                    <a16:creationId xmlns:a16="http://schemas.microsoft.com/office/drawing/2014/main" id="{8AA6922C-00DE-E3C3-FE36-55E3B00355C9}"/>
                  </a:ext>
                </a:extLst>
              </p:cNvPr>
              <p:cNvSpPr txBox="1"/>
              <p:nvPr/>
            </p:nvSpPr>
            <p:spPr>
              <a:xfrm>
                <a:off x="6554099" y="4447667"/>
                <a:ext cx="3008100" cy="379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0" i="0" u="none" strike="noStrike" cap="none">
                    <a:solidFill>
                      <a:srgbClr val="FAF8FC"/>
                    </a:solidFill>
                    <a:latin typeface="Montserrat Light"/>
                    <a:ea typeface="Montserrat Light"/>
                    <a:cs typeface="Montserrat Light"/>
                    <a:sym typeface="Montserrat Light"/>
                  </a:rPr>
                  <a:t>David M. Toth</a:t>
                </a:r>
                <a:endParaRPr sz="1100"/>
              </a:p>
            </p:txBody>
          </p:sp>
        </p:grpSp>
      </p:grpSp>
      <p:pic>
        <p:nvPicPr>
          <p:cNvPr id="178" name="Google Shape;178;p29" descr="A logo with white text&#10;&#10;Description automatically generated">
            <a:extLst>
              <a:ext uri="{FF2B5EF4-FFF2-40B4-BE49-F238E27FC236}">
                <a16:creationId xmlns:a16="http://schemas.microsoft.com/office/drawing/2014/main" id="{78170EE5-66CD-1EEB-DF4E-9792BF84F3BF}"/>
              </a:ext>
            </a:extLst>
          </p:cNvPr>
          <p:cNvPicPr preferRelativeResize="0"/>
          <p:nvPr/>
        </p:nvPicPr>
        <p:blipFill rotWithShape="1">
          <a:blip r:embed="rId4">
            <a:alphaModFix/>
          </a:blip>
          <a:srcRect/>
          <a:stretch/>
        </p:blipFill>
        <p:spPr>
          <a:xfrm>
            <a:off x="3657909" y="1237857"/>
            <a:ext cx="1589645" cy="651857"/>
          </a:xfrm>
          <a:prstGeom prst="rect">
            <a:avLst/>
          </a:prstGeom>
          <a:noFill/>
          <a:ln>
            <a:noFill/>
          </a:ln>
        </p:spPr>
      </p:pic>
      <p:sp>
        <p:nvSpPr>
          <p:cNvPr id="179" name="Google Shape;179;p29">
            <a:extLst>
              <a:ext uri="{FF2B5EF4-FFF2-40B4-BE49-F238E27FC236}">
                <a16:creationId xmlns:a16="http://schemas.microsoft.com/office/drawing/2014/main" id="{050AF61C-3E74-463A-683E-3936B506E306}"/>
              </a:ext>
            </a:extLst>
          </p:cNvPr>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a:t>
            </a:fld>
            <a:endParaRPr/>
          </a:p>
        </p:txBody>
      </p:sp>
      <p:sp>
        <p:nvSpPr>
          <p:cNvPr id="2" name="Google Shape;170;p29">
            <a:extLst>
              <a:ext uri="{FF2B5EF4-FFF2-40B4-BE49-F238E27FC236}">
                <a16:creationId xmlns:a16="http://schemas.microsoft.com/office/drawing/2014/main" id="{3B87D4BC-1CBF-918D-FBA7-8CFF6E58EAB6}"/>
              </a:ext>
            </a:extLst>
          </p:cNvPr>
          <p:cNvSpPr txBox="1">
            <a:spLocks noGrp="1"/>
          </p:cNvSpPr>
          <p:nvPr>
            <p:ph type="subTitle" idx="1"/>
          </p:nvPr>
        </p:nvSpPr>
        <p:spPr>
          <a:xfrm>
            <a:off x="1143000" y="1954412"/>
            <a:ext cx="6858000" cy="251222"/>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800"/>
              <a:buNone/>
            </a:pPr>
            <a:r>
              <a:rPr lang="en">
                <a:solidFill>
                  <a:schemeClr val="lt1"/>
                </a:solidFill>
              </a:rPr>
              <a:t>MPB | </a:t>
            </a:r>
            <a:r>
              <a:rPr lang="en">
                <a:solidFill>
                  <a:schemeClr val="lt1"/>
                </a:solidFill>
                <a:latin typeface="Montserrat"/>
                <a:ea typeface="Montserrat"/>
                <a:cs typeface="Montserrat"/>
                <a:sym typeface="Montserrat"/>
              </a:rPr>
              <a:t>Leadership</a:t>
            </a:r>
            <a:r>
              <a:rPr lang="en">
                <a:solidFill>
                  <a:schemeClr val="lt1"/>
                </a:solidFill>
              </a:rPr>
              <a:t> Accelerated </a:t>
            </a:r>
            <a:endParaRPr/>
          </a:p>
        </p:txBody>
      </p:sp>
    </p:spTree>
    <p:extLst>
      <p:ext uri="{BB962C8B-B14F-4D97-AF65-F5344CB8AC3E}">
        <p14:creationId xmlns:p14="http://schemas.microsoft.com/office/powerpoint/2010/main" val="772643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3" name="Title 2">
            <a:extLst>
              <a:ext uri="{FF2B5EF4-FFF2-40B4-BE49-F238E27FC236}">
                <a16:creationId xmlns:a16="http://schemas.microsoft.com/office/drawing/2014/main" id="{B672DBEA-E89D-8186-D8FF-A68D4E6B60F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FF133EF8-EF82-5130-DD2C-82ABB4D3AE45}"/>
              </a:ext>
            </a:extLst>
          </p:cNvPr>
          <p:cNvSpPr>
            <a:spLocks noGrp="1"/>
          </p:cNvSpPr>
          <p:nvPr>
            <p:ph type="body" idx="1"/>
          </p:nvPr>
        </p:nvSpPr>
        <p:spPr/>
        <p:txBody>
          <a:bodyPr/>
          <a:lstStyle/>
          <a:p>
            <a:endParaRPr lang="en-US"/>
          </a:p>
        </p:txBody>
      </p:sp>
      <p:pic>
        <p:nvPicPr>
          <p:cNvPr id="6" name="Picture 2" descr="Presence Summary">
            <a:extLst>
              <a:ext uri="{FF2B5EF4-FFF2-40B4-BE49-F238E27FC236}">
                <a16:creationId xmlns:a16="http://schemas.microsoft.com/office/drawing/2014/main" id="{920AF417-4569-B3A9-49D4-556C1EC26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3"/>
            <a:ext cx="9144000" cy="4572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628650" y="2038350"/>
            <a:ext cx="7886700" cy="533400"/>
          </a:xfrm>
          <a:prstGeom prst="rect">
            <a:avLst/>
          </a:prstGeom>
          <a:noFill/>
          <a:ln>
            <a:noFill/>
          </a:ln>
        </p:spPr>
        <p:txBody>
          <a:bodyPr spcFirstLastPara="1" wrap="square" lIns="68575" tIns="34275" rIns="68575" bIns="34275" anchor="t" anchorCtr="0">
            <a:noAutofit/>
          </a:bodyPr>
          <a:lstStyle/>
          <a:p>
            <a:r>
              <a:rPr lang="en-US" b="1">
                <a:latin typeface="Montserrat" panose="00000500000000000000" pitchFamily="2" charset="0"/>
              </a:rPr>
              <a:t>Executive Presence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026" name="Picture 2" descr="Business People Silhouette Vector Art, Icons, and Graphics for Free Download">
            <a:extLst>
              <a:ext uri="{FF2B5EF4-FFF2-40B4-BE49-F238E27FC236}">
                <a16:creationId xmlns:a16="http://schemas.microsoft.com/office/drawing/2014/main" id="{8FDFA8BE-683C-346C-A46E-65982930DC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5227"/>
          <a:stretch/>
        </p:blipFill>
        <p:spPr bwMode="auto">
          <a:xfrm>
            <a:off x="4572000" y="1429106"/>
            <a:ext cx="4198531" cy="2916844"/>
          </a:xfrm>
          <a:prstGeom prst="rect">
            <a:avLst/>
          </a:prstGeom>
          <a:noFill/>
          <a:extLst>
            <a:ext uri="{909E8E84-426E-40DD-AFC4-6F175D3DCCD1}">
              <a14:hiddenFill xmlns:a14="http://schemas.microsoft.com/office/drawing/2010/main">
                <a:solidFill>
                  <a:srgbClr val="FFFFFF"/>
                </a:solidFill>
              </a14:hiddenFill>
            </a:ext>
          </a:extLst>
        </p:spPr>
      </p:pic>
      <p:sp>
        <p:nvSpPr>
          <p:cNvPr id="232" name="Google Shape;232;p36"/>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lt1"/>
              </a:buClr>
              <a:buSzPts val="3300"/>
              <a:buFont typeface="Montserrat ExtraBold"/>
              <a:buNone/>
            </a:pPr>
            <a:r>
              <a:rPr lang="en-US"/>
              <a:t>Executive Presence</a:t>
            </a:r>
          </a:p>
        </p:txBody>
      </p:sp>
      <p:sp>
        <p:nvSpPr>
          <p:cNvPr id="2" name="Text Placeholder 1">
            <a:extLst>
              <a:ext uri="{FF2B5EF4-FFF2-40B4-BE49-F238E27FC236}">
                <a16:creationId xmlns:a16="http://schemas.microsoft.com/office/drawing/2014/main" id="{7C0E8C6F-587A-A77D-25D0-74D7A7AD508C}"/>
              </a:ext>
            </a:extLst>
          </p:cNvPr>
          <p:cNvSpPr>
            <a:spLocks noGrp="1"/>
          </p:cNvSpPr>
          <p:nvPr>
            <p:ph type="body" idx="1"/>
          </p:nvPr>
        </p:nvSpPr>
        <p:spPr/>
        <p:txBody>
          <a:bodyPr/>
          <a:lstStyle/>
          <a:p>
            <a:r>
              <a:rPr lang="en-US"/>
              <a:t>Easy to recognize, hard to define</a:t>
            </a:r>
          </a:p>
          <a:p>
            <a:endParaRPr lang="en-US" sz="1600"/>
          </a:p>
          <a:p>
            <a:pPr marL="571500" indent="-342900">
              <a:buSzPct val="100000"/>
              <a:buFont typeface="+mj-lt"/>
              <a:buAutoNum type="arabicPeriod"/>
            </a:pPr>
            <a:r>
              <a:rPr lang="en-US" sz="2800"/>
              <a:t>Appearance</a:t>
            </a:r>
          </a:p>
          <a:p>
            <a:pPr marL="571500" indent="-342900">
              <a:buSzPct val="100000"/>
              <a:buFont typeface="+mj-lt"/>
              <a:buAutoNum type="arabicPeriod"/>
            </a:pPr>
            <a:r>
              <a:rPr lang="en-US" sz="2800"/>
              <a:t>Communication</a:t>
            </a:r>
          </a:p>
          <a:p>
            <a:pPr marL="571500" indent="-342900">
              <a:buSzPct val="100000"/>
              <a:buFont typeface="+mj-lt"/>
              <a:buAutoNum type="arabicPeriod"/>
            </a:pPr>
            <a:r>
              <a:rPr lang="en-US" sz="2800"/>
              <a:t>Gravitas</a:t>
            </a:r>
          </a:p>
          <a:p>
            <a:pPr marL="228600" indent="0">
              <a:buSzPct val="100000"/>
            </a:pPr>
            <a:r>
              <a:rPr lang="en-US" sz="2800"/>
              <a:t>	(4.) Character</a:t>
            </a:r>
          </a:p>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ext Placeholder 1">
            <a:extLst>
              <a:ext uri="{FF2B5EF4-FFF2-40B4-BE49-F238E27FC236}">
                <a16:creationId xmlns:a16="http://schemas.microsoft.com/office/drawing/2014/main" id="{04488F0A-DAF1-66F6-A632-FC485922AF87}"/>
              </a:ext>
            </a:extLst>
          </p:cNvPr>
          <p:cNvSpPr>
            <a:spLocks noGrp="1"/>
          </p:cNvSpPr>
          <p:nvPr>
            <p:ph type="body" idx="1"/>
          </p:nvPr>
        </p:nvSpPr>
        <p:spPr>
          <a:xfrm>
            <a:off x="628650" y="757881"/>
            <a:ext cx="7886700" cy="3279767"/>
          </a:xfrm>
        </p:spPr>
        <p:txBody>
          <a:bodyPr/>
          <a:lstStyle/>
          <a:p>
            <a:pPr marL="0">
              <a:lnSpc>
                <a:spcPct val="100000"/>
              </a:lnSpc>
            </a:pPr>
            <a:r>
              <a:rPr lang="en-US" sz="2800" b="1">
                <a:latin typeface="Montserrat" panose="00000500000000000000" pitchFamily="2" charset="0"/>
              </a:rPr>
              <a:t>Executive presence is about your ability to inspire confidence:</a:t>
            </a:r>
          </a:p>
          <a:p>
            <a:pPr marL="285750" indent="-285750">
              <a:lnSpc>
                <a:spcPct val="100000"/>
              </a:lnSpc>
              <a:spcBef>
                <a:spcPts val="1200"/>
              </a:spcBef>
              <a:buFont typeface="Arial" panose="020B0604020202020204" pitchFamily="34" charset="0"/>
              <a:buChar char="•"/>
            </a:pPr>
            <a:r>
              <a:rPr lang="en-US"/>
              <a:t>Inspiring confidence in </a:t>
            </a:r>
            <a:r>
              <a:rPr lang="en-US" b="1" u="sng"/>
              <a:t>your subordinates </a:t>
            </a:r>
            <a:r>
              <a:rPr lang="en-US"/>
              <a:t>that you’re the leader they want to follow</a:t>
            </a:r>
          </a:p>
          <a:p>
            <a:pPr marL="285750" indent="-285750">
              <a:lnSpc>
                <a:spcPct val="100000"/>
              </a:lnSpc>
              <a:buFont typeface="Arial" panose="020B0604020202020204" pitchFamily="34" charset="0"/>
              <a:buChar char="•"/>
            </a:pPr>
            <a:r>
              <a:rPr lang="en-US"/>
              <a:t>Inspiring confidence </a:t>
            </a:r>
            <a:r>
              <a:rPr lang="en-US" b="1" u="sng"/>
              <a:t>among peers </a:t>
            </a:r>
            <a:r>
              <a:rPr lang="en-US"/>
              <a:t>that you’re capable and reliable</a:t>
            </a:r>
          </a:p>
          <a:p>
            <a:pPr marL="285750" indent="-285750">
              <a:lnSpc>
                <a:spcPct val="100000"/>
              </a:lnSpc>
              <a:buFont typeface="Arial" panose="020B0604020202020204" pitchFamily="34" charset="0"/>
              <a:buChar char="•"/>
            </a:pPr>
            <a:r>
              <a:rPr lang="en-US"/>
              <a:t>Inspiring confidence </a:t>
            </a:r>
            <a:r>
              <a:rPr lang="en-US" b="1" u="sng"/>
              <a:t>among senior leaders </a:t>
            </a:r>
            <a:r>
              <a:rPr lang="en-US"/>
              <a:t>that you have the potential for great achievements.</a:t>
            </a:r>
          </a:p>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3F0D-789E-88ED-772F-0F1FD1ABE867}"/>
              </a:ext>
            </a:extLst>
          </p:cNvPr>
          <p:cNvSpPr>
            <a:spLocks noGrp="1"/>
          </p:cNvSpPr>
          <p:nvPr>
            <p:ph type="title"/>
          </p:nvPr>
        </p:nvSpPr>
        <p:spPr/>
        <p:txBody>
          <a:bodyPr/>
          <a:lstStyle/>
          <a:p>
            <a:r>
              <a:rPr lang="en-US"/>
              <a:t>Your Executive Presence</a:t>
            </a:r>
          </a:p>
        </p:txBody>
      </p:sp>
      <p:sp>
        <p:nvSpPr>
          <p:cNvPr id="3" name="Text Placeholder 2">
            <a:extLst>
              <a:ext uri="{FF2B5EF4-FFF2-40B4-BE49-F238E27FC236}">
                <a16:creationId xmlns:a16="http://schemas.microsoft.com/office/drawing/2014/main" id="{61799BED-4CC0-E4F5-B333-D80E7CE4BAF7}"/>
              </a:ext>
            </a:extLst>
          </p:cNvPr>
          <p:cNvSpPr>
            <a:spLocks noGrp="1"/>
          </p:cNvSpPr>
          <p:nvPr>
            <p:ph type="body" idx="1"/>
          </p:nvPr>
        </p:nvSpPr>
        <p:spPr>
          <a:xfrm>
            <a:off x="450273" y="1335403"/>
            <a:ext cx="8065077" cy="2931797"/>
          </a:xfrm>
        </p:spPr>
        <p:txBody>
          <a:bodyPr/>
          <a:lstStyle/>
          <a:p>
            <a:r>
              <a:rPr lang="en-US"/>
              <a:t>How would you characterize your own Presence?</a:t>
            </a:r>
          </a:p>
          <a:p>
            <a:endParaRPr lang="en-US"/>
          </a:p>
          <a:p>
            <a:pPr marL="514350" indent="-285750">
              <a:buFont typeface="Wingdings" pitchFamily="2" charset="2"/>
              <a:buChar char="ü"/>
            </a:pPr>
            <a:r>
              <a:rPr lang="en-US"/>
              <a:t>I’m good!</a:t>
            </a:r>
          </a:p>
          <a:p>
            <a:pPr marL="514350" indent="-285750">
              <a:buFont typeface="Wingdings" pitchFamily="2" charset="2"/>
              <a:buChar char="ü"/>
            </a:pPr>
            <a:r>
              <a:rPr lang="en-US"/>
              <a:t>Not bad, could be better.</a:t>
            </a:r>
          </a:p>
          <a:p>
            <a:pPr marL="514350" indent="-285750">
              <a:buFont typeface="Wingdings" pitchFamily="2" charset="2"/>
              <a:buChar char="ü"/>
            </a:pPr>
            <a:r>
              <a:rPr lang="en-US"/>
              <a:t>Oh, boy!</a:t>
            </a:r>
          </a:p>
          <a:p>
            <a:pPr marL="514350" indent="-285750">
              <a:buFont typeface="Wingdings" pitchFamily="2" charset="2"/>
              <a:buChar char="ü"/>
            </a:pPr>
            <a:r>
              <a:rPr lang="en-US"/>
              <a:t>Huh?</a:t>
            </a:r>
          </a:p>
          <a:p>
            <a:endParaRPr lang="en-US"/>
          </a:p>
        </p:txBody>
      </p:sp>
    </p:spTree>
    <p:extLst>
      <p:ext uri="{BB962C8B-B14F-4D97-AF65-F5344CB8AC3E}">
        <p14:creationId xmlns:p14="http://schemas.microsoft.com/office/powerpoint/2010/main" val="1595359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7FFFE-A69A-E2CF-869B-9A67C60A8FCE}"/>
              </a:ext>
            </a:extLst>
          </p:cNvPr>
          <p:cNvSpPr>
            <a:spLocks noGrp="1"/>
          </p:cNvSpPr>
          <p:nvPr>
            <p:ph type="title"/>
          </p:nvPr>
        </p:nvSpPr>
        <p:spPr/>
        <p:txBody>
          <a:bodyPr/>
          <a:lstStyle/>
          <a:p>
            <a:r>
              <a:rPr lang="en-US"/>
              <a:t>1: </a:t>
            </a:r>
            <a:r>
              <a:rPr lang="en-US">
                <a:solidFill>
                  <a:srgbClr val="76C14C"/>
                </a:solidFill>
              </a:rPr>
              <a:t>Appearance</a:t>
            </a:r>
            <a:br>
              <a:rPr lang="en-US">
                <a:solidFill>
                  <a:srgbClr val="76C14C"/>
                </a:solidFill>
              </a:rPr>
            </a:br>
            <a:endParaRPr lang="en-US">
              <a:solidFill>
                <a:srgbClr val="76C14C"/>
              </a:solidFill>
            </a:endParaRPr>
          </a:p>
        </p:txBody>
      </p:sp>
      <p:sp>
        <p:nvSpPr>
          <p:cNvPr id="3" name="Text Placeholder 2">
            <a:extLst>
              <a:ext uri="{FF2B5EF4-FFF2-40B4-BE49-F238E27FC236}">
                <a16:creationId xmlns:a16="http://schemas.microsoft.com/office/drawing/2014/main" id="{8421E465-A366-FB16-07BE-6505FA2A804C}"/>
              </a:ext>
            </a:extLst>
          </p:cNvPr>
          <p:cNvSpPr>
            <a:spLocks noGrp="1"/>
          </p:cNvSpPr>
          <p:nvPr>
            <p:ph type="body" idx="1"/>
          </p:nvPr>
        </p:nvSpPr>
        <p:spPr>
          <a:xfrm>
            <a:off x="628650" y="1240077"/>
            <a:ext cx="7886700" cy="3027123"/>
          </a:xfrm>
        </p:spPr>
        <p:txBody>
          <a:bodyPr/>
          <a:lstStyle/>
          <a:p>
            <a:r>
              <a:rPr lang="en-US" b="1"/>
              <a:t>The way you show up. </a:t>
            </a:r>
          </a:p>
          <a:p>
            <a:pPr marL="514350" indent="-285750">
              <a:buFont typeface="Arial" panose="020B0604020202020204" pitchFamily="34" charset="0"/>
              <a:buChar char="•"/>
            </a:pPr>
            <a:r>
              <a:rPr lang="en-US" sz="1200"/>
              <a:t>Appropriate attire - style, wrinkles, rips, stains</a:t>
            </a:r>
          </a:p>
          <a:p>
            <a:pPr marL="514350" indent="-285750">
              <a:buFont typeface="Arial" panose="020B0604020202020204" pitchFamily="34" charset="0"/>
              <a:buChar char="•"/>
            </a:pPr>
            <a:r>
              <a:rPr lang="en-US" sz="1200"/>
              <a:t>Hygiene - dental, too much cologne (not enough)</a:t>
            </a:r>
          </a:p>
          <a:p>
            <a:pPr marL="514350" indent="-285750">
              <a:buFont typeface="Arial" panose="020B0604020202020204" pitchFamily="34" charset="0"/>
              <a:buChar char="•"/>
            </a:pPr>
            <a:r>
              <a:rPr lang="en-US" sz="1200"/>
              <a:t>Grooming - hair, nails, make up, jewelry</a:t>
            </a:r>
          </a:p>
          <a:p>
            <a:pPr marL="514350" indent="-285750">
              <a:buFont typeface="Arial" panose="020B0604020202020204" pitchFamily="34" charset="0"/>
              <a:buChar char="•"/>
            </a:pPr>
            <a:r>
              <a:rPr lang="en-US" sz="1200"/>
              <a:t>How you act - composed, calm</a:t>
            </a:r>
          </a:p>
          <a:p>
            <a:pPr marL="514350" indent="-285750">
              <a:buFont typeface="Arial" panose="020B0604020202020204" pitchFamily="34" charset="0"/>
              <a:buChar char="•"/>
            </a:pPr>
            <a:r>
              <a:rPr lang="en-US" sz="1200"/>
              <a:t>Organized</a:t>
            </a:r>
          </a:p>
          <a:p>
            <a:pPr marL="514350" indent="-285750">
              <a:buFont typeface="Arial" panose="020B0604020202020204" pitchFamily="34" charset="0"/>
              <a:buChar char="•"/>
            </a:pPr>
            <a:r>
              <a:rPr lang="en-US" sz="1200"/>
              <a:t>Posture - confident</a:t>
            </a:r>
          </a:p>
          <a:p>
            <a:pPr marL="514350" indent="-285750">
              <a:buFont typeface="Arial" panose="020B0604020202020204" pitchFamily="34" charset="0"/>
              <a:buChar char="•"/>
            </a:pPr>
            <a:r>
              <a:rPr lang="en-US" sz="1200"/>
              <a:t>Body language/Demeanor - eye contact, hand gestures</a:t>
            </a:r>
          </a:p>
          <a:p>
            <a:pPr marL="514350" indent="-285750">
              <a:buFont typeface="Arial" panose="020B0604020202020204" pitchFamily="34" charset="0"/>
              <a:buChar char="•"/>
            </a:pPr>
            <a:r>
              <a:rPr lang="en-US" sz="1200"/>
              <a:t>Facial expressions</a:t>
            </a:r>
          </a:p>
          <a:p>
            <a:pPr marL="514350" indent="-285750">
              <a:buFont typeface="Arial" panose="020B0604020202020204" pitchFamily="34" charset="0"/>
              <a:buChar char="•"/>
            </a:pPr>
            <a:r>
              <a:rPr lang="en-US" sz="1200"/>
              <a:t>Symmetry</a:t>
            </a:r>
          </a:p>
          <a:p>
            <a:pPr marL="514350" indent="-285750">
              <a:buFont typeface="Arial" panose="020B0604020202020204" pitchFamily="34" charset="0"/>
              <a:buChar char="•"/>
            </a:pPr>
            <a:r>
              <a:rPr lang="en-US" sz="1200"/>
              <a:t>Stillness </a:t>
            </a:r>
          </a:p>
          <a:p>
            <a:endParaRPr lang="en-US"/>
          </a:p>
        </p:txBody>
      </p:sp>
      <p:pic>
        <p:nvPicPr>
          <p:cNvPr id="2050" name="Picture 2" descr="Asian businessman isolated 28144540 PNG">
            <a:extLst>
              <a:ext uri="{FF2B5EF4-FFF2-40B4-BE49-F238E27FC236}">
                <a16:creationId xmlns:a16="http://schemas.microsoft.com/office/drawing/2014/main" id="{76284602-E363-E247-20AF-754D5A641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745" y="98713"/>
            <a:ext cx="5044787" cy="5044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108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7B9D0-B89A-AC5D-D893-DAC68C992685}"/>
              </a:ext>
            </a:extLst>
          </p:cNvPr>
          <p:cNvSpPr>
            <a:spLocks noGrp="1"/>
          </p:cNvSpPr>
          <p:nvPr>
            <p:ph type="title"/>
          </p:nvPr>
        </p:nvSpPr>
        <p:spPr/>
        <p:txBody>
          <a:bodyPr/>
          <a:lstStyle/>
          <a:p>
            <a:r>
              <a:rPr lang="en-US"/>
              <a:t>First Impressions</a:t>
            </a:r>
          </a:p>
        </p:txBody>
      </p:sp>
      <p:pic>
        <p:nvPicPr>
          <p:cNvPr id="4" name="timthumb.php.jpeg" descr="timthumb.php.jpeg">
            <a:extLst>
              <a:ext uri="{FF2B5EF4-FFF2-40B4-BE49-F238E27FC236}">
                <a16:creationId xmlns:a16="http://schemas.microsoft.com/office/drawing/2014/main" id="{4A16779D-779D-6466-87E7-123B14BD0D00}"/>
              </a:ext>
            </a:extLst>
          </p:cNvPr>
          <p:cNvPicPr>
            <a:picLocks noChangeAspect="1"/>
          </p:cNvPicPr>
          <p:nvPr/>
        </p:nvPicPr>
        <p:blipFill>
          <a:blip r:embed="rId2"/>
          <a:srcRect l="8009" t="15916" r="50838" b="15916"/>
          <a:stretch>
            <a:fillRect/>
          </a:stretch>
        </p:blipFill>
        <p:spPr>
          <a:xfrm>
            <a:off x="4839061" y="1303741"/>
            <a:ext cx="2162146" cy="3255878"/>
          </a:xfrm>
          <a:prstGeom prst="rect">
            <a:avLst/>
          </a:prstGeom>
          <a:ln w="12700">
            <a:miter lim="400000"/>
          </a:ln>
        </p:spPr>
      </p:pic>
      <p:pic>
        <p:nvPicPr>
          <p:cNvPr id="5" name="timthumb.php.jpeg" descr="timthumb.php.jpeg">
            <a:extLst>
              <a:ext uri="{FF2B5EF4-FFF2-40B4-BE49-F238E27FC236}">
                <a16:creationId xmlns:a16="http://schemas.microsoft.com/office/drawing/2014/main" id="{0BE3D81A-2655-FFC4-4445-A1C1551FD546}"/>
              </a:ext>
            </a:extLst>
          </p:cNvPr>
          <p:cNvPicPr>
            <a:picLocks noChangeAspect="1"/>
          </p:cNvPicPr>
          <p:nvPr/>
        </p:nvPicPr>
        <p:blipFill>
          <a:blip r:embed="rId2"/>
          <a:srcRect l="49469" t="16054" r="8003" b="16054"/>
          <a:stretch>
            <a:fillRect/>
          </a:stretch>
        </p:blipFill>
        <p:spPr>
          <a:xfrm>
            <a:off x="2328640" y="1303742"/>
            <a:ext cx="2243360" cy="3255877"/>
          </a:xfrm>
          <a:prstGeom prst="rect">
            <a:avLst/>
          </a:prstGeom>
          <a:ln w="12700">
            <a:miter lim="400000"/>
          </a:ln>
        </p:spPr>
      </p:pic>
    </p:spTree>
    <p:extLst>
      <p:ext uri="{BB962C8B-B14F-4D97-AF65-F5344CB8AC3E}">
        <p14:creationId xmlns:p14="http://schemas.microsoft.com/office/powerpoint/2010/main" val="66040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F468-B27A-4C02-20B6-8E36366D527B}"/>
              </a:ext>
            </a:extLst>
          </p:cNvPr>
          <p:cNvSpPr>
            <a:spLocks noGrp="1"/>
          </p:cNvSpPr>
          <p:nvPr>
            <p:ph type="title"/>
          </p:nvPr>
        </p:nvSpPr>
        <p:spPr/>
        <p:txBody>
          <a:bodyPr/>
          <a:lstStyle/>
          <a:p>
            <a:r>
              <a:rPr lang="en-US"/>
              <a:t>2: </a:t>
            </a:r>
            <a:r>
              <a:rPr lang="en-US">
                <a:solidFill>
                  <a:srgbClr val="76C14C"/>
                </a:solidFill>
              </a:rPr>
              <a:t>Communication</a:t>
            </a:r>
          </a:p>
        </p:txBody>
      </p:sp>
      <p:sp>
        <p:nvSpPr>
          <p:cNvPr id="3" name="Text Placeholder 2">
            <a:extLst>
              <a:ext uri="{FF2B5EF4-FFF2-40B4-BE49-F238E27FC236}">
                <a16:creationId xmlns:a16="http://schemas.microsoft.com/office/drawing/2014/main" id="{F55E385F-D21C-69E2-1407-0693A8513CFC}"/>
              </a:ext>
            </a:extLst>
          </p:cNvPr>
          <p:cNvSpPr>
            <a:spLocks noGrp="1"/>
          </p:cNvSpPr>
          <p:nvPr>
            <p:ph type="body" idx="1"/>
          </p:nvPr>
        </p:nvSpPr>
        <p:spPr>
          <a:xfrm>
            <a:off x="628650" y="1228725"/>
            <a:ext cx="7886700" cy="3038475"/>
          </a:xfrm>
        </p:spPr>
        <p:txBody>
          <a:bodyPr/>
          <a:lstStyle/>
          <a:p>
            <a:pPr marL="0">
              <a:lnSpc>
                <a:spcPct val="70000"/>
              </a:lnSpc>
            </a:pPr>
            <a:r>
              <a:rPr lang="en-US"/>
              <a:t>The way you speak and listen.</a:t>
            </a:r>
          </a:p>
          <a:p>
            <a:pPr marL="57150" indent="-285750">
              <a:lnSpc>
                <a:spcPct val="70000"/>
              </a:lnSpc>
              <a:buFont typeface="Arial" panose="020B0604020202020204" pitchFamily="34" charset="0"/>
              <a:buChar char="•"/>
            </a:pPr>
            <a:r>
              <a:rPr lang="en-US" sz="1600"/>
              <a:t>Voice - tone, pitch, pace</a:t>
            </a:r>
          </a:p>
          <a:p>
            <a:pPr marL="57150" indent="-285750">
              <a:lnSpc>
                <a:spcPct val="70000"/>
              </a:lnSpc>
              <a:buFont typeface="Arial" panose="020B0604020202020204" pitchFamily="34" charset="0"/>
              <a:buChar char="•"/>
            </a:pPr>
            <a:r>
              <a:rPr lang="en-US" sz="1600"/>
              <a:t>Word choices </a:t>
            </a:r>
          </a:p>
          <a:p>
            <a:pPr marL="57150" indent="-285750">
              <a:lnSpc>
                <a:spcPct val="70000"/>
              </a:lnSpc>
              <a:buFont typeface="Arial" panose="020B0604020202020204" pitchFamily="34" charset="0"/>
              <a:buChar char="•"/>
            </a:pPr>
            <a:r>
              <a:rPr lang="en-US" sz="1600"/>
              <a:t>Apologetic </a:t>
            </a:r>
          </a:p>
          <a:p>
            <a:pPr marL="57150" indent="-285750">
              <a:lnSpc>
                <a:spcPct val="70000"/>
              </a:lnSpc>
              <a:buFont typeface="Arial" panose="020B0604020202020204" pitchFamily="34" charset="0"/>
              <a:buChar char="•"/>
            </a:pPr>
            <a:r>
              <a:rPr lang="en-US" sz="1600"/>
              <a:t>Overusing tired clichés  </a:t>
            </a:r>
          </a:p>
          <a:p>
            <a:pPr marL="57150" indent="-285750">
              <a:lnSpc>
                <a:spcPct val="70000"/>
              </a:lnSpc>
              <a:buFont typeface="Arial" panose="020B0604020202020204" pitchFamily="34" charset="0"/>
              <a:buChar char="•"/>
            </a:pPr>
            <a:r>
              <a:rPr lang="en-US" sz="1600"/>
              <a:t>Substituting a question for a sentence</a:t>
            </a:r>
          </a:p>
          <a:p>
            <a:pPr marL="57150" indent="-285750">
              <a:lnSpc>
                <a:spcPct val="70000"/>
              </a:lnSpc>
              <a:buFont typeface="Arial" panose="020B0604020202020204" pitchFamily="34" charset="0"/>
              <a:buChar char="•"/>
            </a:pPr>
            <a:r>
              <a:rPr lang="en-US" sz="1600"/>
              <a:t>Fillers - </a:t>
            </a:r>
            <a:r>
              <a:rPr lang="en-US" sz="1600" err="1"/>
              <a:t>ummmmmm</a:t>
            </a:r>
            <a:endParaRPr lang="en-US" sz="1600"/>
          </a:p>
          <a:p>
            <a:pPr marL="57150" indent="-285750">
              <a:lnSpc>
                <a:spcPct val="70000"/>
              </a:lnSpc>
              <a:buFont typeface="Arial" panose="020B0604020202020204" pitchFamily="34" charset="0"/>
              <a:buChar char="•"/>
            </a:pPr>
            <a:r>
              <a:rPr lang="en-US" sz="1600"/>
              <a:t>Present - body language, distractions </a:t>
            </a:r>
          </a:p>
          <a:p>
            <a:pPr marL="57150" indent="-285750">
              <a:lnSpc>
                <a:spcPct val="70000"/>
              </a:lnSpc>
              <a:buFont typeface="Arial" panose="020B0604020202020204" pitchFamily="34" charset="0"/>
              <a:buChar char="•"/>
            </a:pPr>
            <a:r>
              <a:rPr lang="en-US" sz="1600"/>
              <a:t>Focused, open, curious, listening, and energetic</a:t>
            </a:r>
          </a:p>
          <a:p>
            <a:pPr marL="57150" indent="-285750">
              <a:lnSpc>
                <a:spcPct val="70000"/>
              </a:lnSpc>
              <a:buFont typeface="Arial" panose="020B0604020202020204" pitchFamily="34" charset="0"/>
              <a:buChar char="•"/>
            </a:pPr>
            <a:r>
              <a:rPr lang="en-US" sz="1600"/>
              <a:t>Self-aware </a:t>
            </a:r>
          </a:p>
          <a:p>
            <a:pPr marL="57150" indent="-285750">
              <a:lnSpc>
                <a:spcPct val="70000"/>
              </a:lnSpc>
              <a:buFont typeface="Arial" panose="020B0604020202020204" pitchFamily="34" charset="0"/>
              <a:buChar char="•"/>
            </a:pPr>
            <a:r>
              <a:rPr lang="en-US" sz="1600"/>
              <a:t>Silence</a:t>
            </a:r>
          </a:p>
          <a:p>
            <a:endParaRPr lang="en-US" sz="2000"/>
          </a:p>
        </p:txBody>
      </p:sp>
      <p:pic>
        <p:nvPicPr>
          <p:cNvPr id="3074" name="Picture 2" descr="African American Business Woman Images | Free Photos, PNG Stickers,  Wallpapers &amp; Backgrounds - rawpixel">
            <a:extLst>
              <a:ext uri="{FF2B5EF4-FFF2-40B4-BE49-F238E27FC236}">
                <a16:creationId xmlns:a16="http://schemas.microsoft.com/office/drawing/2014/main" id="{51DD8501-C08A-2170-783C-DA33D01E79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708" b="96734" l="10000" r="90000">
                        <a14:foregroundMark x1="52125" y1="6884" x2="52125" y2="6884"/>
                        <a14:foregroundMark x1="41000" y1="92939" x2="41000" y2="92939"/>
                        <a14:foregroundMark x1="60125" y1="96734" x2="60125" y2="96734"/>
                        <a14:foregroundMark x1="50375" y1="47838" x2="50375" y2="47838"/>
                      </a14:backgroundRemoval>
                    </a14:imgEffect>
                  </a14:imgLayer>
                </a14:imgProps>
              </a:ext>
              <a:ext uri="{28A0092B-C50C-407E-A947-70E740481C1C}">
                <a14:useLocalDpi xmlns:a14="http://schemas.microsoft.com/office/drawing/2010/main" val="0"/>
              </a:ext>
            </a:extLst>
          </a:blip>
          <a:srcRect/>
          <a:stretch>
            <a:fillRect/>
          </a:stretch>
        </p:blipFill>
        <p:spPr bwMode="auto">
          <a:xfrm>
            <a:off x="5568372" y="20781"/>
            <a:ext cx="36322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675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45895-9773-3F37-2C9D-54BBDEC0C960}"/>
              </a:ext>
            </a:extLst>
          </p:cNvPr>
          <p:cNvSpPr>
            <a:spLocks noGrp="1"/>
          </p:cNvSpPr>
          <p:nvPr>
            <p:ph type="title"/>
          </p:nvPr>
        </p:nvSpPr>
        <p:spPr/>
        <p:txBody>
          <a:bodyPr/>
          <a:lstStyle/>
          <a:p>
            <a:r>
              <a:rPr lang="en-US"/>
              <a:t>Communication: Listening</a:t>
            </a:r>
          </a:p>
        </p:txBody>
      </p:sp>
      <p:sp>
        <p:nvSpPr>
          <p:cNvPr id="3" name="Text Placeholder 2">
            <a:extLst>
              <a:ext uri="{FF2B5EF4-FFF2-40B4-BE49-F238E27FC236}">
                <a16:creationId xmlns:a16="http://schemas.microsoft.com/office/drawing/2014/main" id="{AC6D4DDC-A73E-F9BA-1546-167EFFA809E2}"/>
              </a:ext>
            </a:extLst>
          </p:cNvPr>
          <p:cNvSpPr>
            <a:spLocks noGrp="1"/>
          </p:cNvSpPr>
          <p:nvPr>
            <p:ph type="body" idx="1"/>
          </p:nvPr>
        </p:nvSpPr>
        <p:spPr/>
        <p:txBody>
          <a:bodyPr/>
          <a:lstStyle/>
          <a:p>
            <a:pPr indent="0"/>
            <a:r>
              <a:rPr lang="en-US"/>
              <a:t>Be focused </a:t>
            </a:r>
            <a:r>
              <a:rPr lang="en-US" u="sng"/>
              <a:t>hearing what is being</a:t>
            </a:r>
            <a:r>
              <a:rPr lang="en-US"/>
              <a:t> said instead of planning what to say in response  </a:t>
            </a:r>
          </a:p>
          <a:p>
            <a:pPr marL="514350" indent="-285750">
              <a:buFont typeface="Arial" panose="020B0604020202020204" pitchFamily="34" charset="0"/>
              <a:buChar char="•"/>
            </a:pPr>
            <a:r>
              <a:rPr lang="en-US"/>
              <a:t>Paying close attention to YOUR words and body language</a:t>
            </a:r>
          </a:p>
          <a:p>
            <a:pPr marL="971550" lvl="1" indent="-285750">
              <a:buFont typeface="Arial" panose="020B0604020202020204" pitchFamily="34" charset="0"/>
              <a:buChar char="•"/>
            </a:pPr>
            <a:r>
              <a:rPr lang="en-US"/>
              <a:t>Voice not emotional; open, calm gestures; eye contact</a:t>
            </a:r>
          </a:p>
          <a:p>
            <a:pPr marL="971550" lvl="1" indent="-285750">
              <a:buFont typeface="Arial" panose="020B0604020202020204" pitchFamily="34" charset="0"/>
              <a:buChar char="•"/>
            </a:pPr>
            <a:r>
              <a:rPr lang="en-US"/>
              <a:t>Be respectful; no distractions; focus and do not interrupt</a:t>
            </a:r>
          </a:p>
          <a:p>
            <a:pPr marL="971550" lvl="1" indent="-285750">
              <a:buFont typeface="Arial" panose="020B0604020202020204" pitchFamily="34" charset="0"/>
              <a:buChar char="•"/>
            </a:pPr>
            <a:r>
              <a:rPr lang="en-US"/>
              <a:t>Breathe</a:t>
            </a:r>
          </a:p>
          <a:p>
            <a:pPr marL="514350" indent="-285750">
              <a:buFont typeface="Arial" panose="020B0604020202020204" pitchFamily="34" charset="0"/>
              <a:buChar char="•"/>
            </a:pPr>
            <a:r>
              <a:rPr lang="en-US"/>
              <a:t>Pay attention to THEIR words and body language</a:t>
            </a:r>
          </a:p>
          <a:p>
            <a:pPr marL="971550" lvl="1" indent="-285750">
              <a:buFont typeface="Arial" panose="020B0604020202020204" pitchFamily="34" charset="0"/>
              <a:buChar char="•"/>
            </a:pPr>
            <a:r>
              <a:rPr lang="en-US"/>
              <a:t>Noticing (and using) non-verbal cues</a:t>
            </a:r>
          </a:p>
          <a:p>
            <a:pPr marL="971550" lvl="1" indent="-285750">
              <a:buFont typeface="Arial" panose="020B0604020202020204" pitchFamily="34" charset="0"/>
              <a:buChar char="•"/>
            </a:pPr>
            <a:r>
              <a:rPr lang="en-US"/>
              <a:t>Paraphrasing and reflecting back what has been said</a:t>
            </a:r>
          </a:p>
          <a:p>
            <a:pPr marL="971550" lvl="1" indent="-285750">
              <a:buFont typeface="Arial" panose="020B0604020202020204" pitchFamily="34" charset="0"/>
              <a:buChar char="•"/>
            </a:pPr>
            <a:r>
              <a:rPr lang="en-US"/>
              <a:t>Inquire for clarity</a:t>
            </a:r>
          </a:p>
          <a:p>
            <a:endParaRPr lang="en-US"/>
          </a:p>
        </p:txBody>
      </p:sp>
    </p:spTree>
    <p:extLst>
      <p:ext uri="{BB962C8B-B14F-4D97-AF65-F5344CB8AC3E}">
        <p14:creationId xmlns:p14="http://schemas.microsoft.com/office/powerpoint/2010/main" val="3420922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2026-F68C-758A-A827-6E8CB7B4F898}"/>
              </a:ext>
            </a:extLst>
          </p:cNvPr>
          <p:cNvSpPr>
            <a:spLocks noGrp="1"/>
          </p:cNvSpPr>
          <p:nvPr>
            <p:ph type="title"/>
          </p:nvPr>
        </p:nvSpPr>
        <p:spPr/>
        <p:txBody>
          <a:bodyPr/>
          <a:lstStyle/>
          <a:p>
            <a:r>
              <a:rPr lang="en-US"/>
              <a:t>3: </a:t>
            </a:r>
            <a:r>
              <a:rPr lang="en-US">
                <a:solidFill>
                  <a:srgbClr val="76C14C"/>
                </a:solidFill>
              </a:rPr>
              <a:t>Gravitas</a:t>
            </a:r>
          </a:p>
        </p:txBody>
      </p:sp>
      <p:sp>
        <p:nvSpPr>
          <p:cNvPr id="3" name="Text Placeholder 2">
            <a:extLst>
              <a:ext uri="{FF2B5EF4-FFF2-40B4-BE49-F238E27FC236}">
                <a16:creationId xmlns:a16="http://schemas.microsoft.com/office/drawing/2014/main" id="{6DBAB019-8D7B-82BC-ACAC-C3DFBCBC35F7}"/>
              </a:ext>
            </a:extLst>
          </p:cNvPr>
          <p:cNvSpPr>
            <a:spLocks noGrp="1"/>
          </p:cNvSpPr>
          <p:nvPr>
            <p:ph type="body" idx="1"/>
          </p:nvPr>
        </p:nvSpPr>
        <p:spPr>
          <a:xfrm>
            <a:off x="628650" y="1335403"/>
            <a:ext cx="5176405" cy="2931797"/>
          </a:xfrm>
        </p:spPr>
        <p:txBody>
          <a:bodyPr/>
          <a:lstStyle/>
          <a:p>
            <a:pPr marL="274320" indent="0"/>
            <a:r>
              <a:rPr lang="en-US"/>
              <a:t>The way you behave. A sum of the weight of your personality and confidence.</a:t>
            </a:r>
          </a:p>
          <a:p>
            <a:pPr marL="560070" indent="-285750">
              <a:buFont typeface="Arial" panose="020B0604020202020204" pitchFamily="34" charset="0"/>
              <a:buChar char="•"/>
            </a:pPr>
            <a:r>
              <a:rPr lang="en-US"/>
              <a:t>A carefully cultivated skill </a:t>
            </a:r>
          </a:p>
          <a:p>
            <a:pPr marL="560070" indent="-285750">
              <a:buFont typeface="Arial" panose="020B0604020202020204" pitchFamily="34" charset="0"/>
              <a:buChar char="•"/>
            </a:pPr>
            <a:r>
              <a:rPr lang="en-US"/>
              <a:t>Self (quiet) confidence</a:t>
            </a:r>
          </a:p>
          <a:p>
            <a:pPr marL="560070" indent="-285750">
              <a:buFont typeface="Arial" panose="020B0604020202020204" pitchFamily="34" charset="0"/>
              <a:buChar char="•"/>
            </a:pPr>
            <a:r>
              <a:rPr lang="en-US"/>
              <a:t>Charm/Charisma - warm, engaging </a:t>
            </a:r>
          </a:p>
          <a:p>
            <a:pPr marL="560070" indent="-285750">
              <a:buFont typeface="Arial" panose="020B0604020202020204" pitchFamily="34" charset="0"/>
              <a:buChar char="•"/>
            </a:pPr>
            <a:r>
              <a:rPr lang="en-US"/>
              <a:t>Positive energy/Optimism </a:t>
            </a:r>
          </a:p>
          <a:p>
            <a:pPr marL="560070" indent="-285750">
              <a:buFont typeface="Arial" panose="020B0604020202020204" pitchFamily="34" charset="0"/>
              <a:buChar char="•"/>
            </a:pPr>
            <a:r>
              <a:rPr lang="en-US"/>
              <a:t>Calm and consistent </a:t>
            </a:r>
          </a:p>
          <a:p>
            <a:pPr marL="560070" indent="-285750">
              <a:buFont typeface="Arial" panose="020B0604020202020204" pitchFamily="34" charset="0"/>
              <a:buChar char="•"/>
            </a:pPr>
            <a:r>
              <a:rPr lang="en-US"/>
              <a:t>Engaging </a:t>
            </a:r>
          </a:p>
          <a:p>
            <a:endParaRPr lang="en-US"/>
          </a:p>
        </p:txBody>
      </p:sp>
      <p:pic>
        <p:nvPicPr>
          <p:cNvPr id="4100" name="Picture 4" descr="Executive PNGs for Free Download">
            <a:extLst>
              <a:ext uri="{FF2B5EF4-FFF2-40B4-BE49-F238E27FC236}">
                <a16:creationId xmlns:a16="http://schemas.microsoft.com/office/drawing/2014/main" id="{11256D79-7F73-6FE9-987C-086D3AC1B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0570" y="191437"/>
            <a:ext cx="3253993" cy="495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768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A53D-E496-B30F-1D8B-95126CB2C7D6}"/>
              </a:ext>
            </a:extLst>
          </p:cNvPr>
          <p:cNvSpPr>
            <a:spLocks noGrp="1"/>
          </p:cNvSpPr>
          <p:nvPr>
            <p:ph type="title"/>
          </p:nvPr>
        </p:nvSpPr>
        <p:spPr>
          <a:xfrm>
            <a:off x="628650" y="270149"/>
            <a:ext cx="7886700" cy="1318238"/>
          </a:xfrm>
        </p:spPr>
        <p:txBody>
          <a:bodyPr/>
          <a:lstStyle/>
          <a:p>
            <a:r>
              <a:rPr lang="en-US"/>
              <a:t>The Handshake</a:t>
            </a:r>
            <a:br>
              <a:rPr lang="en-US"/>
            </a:br>
            <a:endParaRPr lang="en-US"/>
          </a:p>
        </p:txBody>
      </p:sp>
      <p:pic>
        <p:nvPicPr>
          <p:cNvPr id="4" name="Online Media 3" title="Trump shakes Japanese PM's hand for 19 seconds">
            <a:hlinkClick r:id="" action="ppaction://media"/>
            <a:extLst>
              <a:ext uri="{FF2B5EF4-FFF2-40B4-BE49-F238E27FC236}">
                <a16:creationId xmlns:a16="http://schemas.microsoft.com/office/drawing/2014/main" id="{818A2A6C-8BD0-1013-F918-4163C3A852F6}"/>
              </a:ext>
            </a:extLst>
          </p:cNvPr>
          <p:cNvPicPr>
            <a:picLocks noRot="1" noChangeAspect="1"/>
          </p:cNvPicPr>
          <p:nvPr>
            <a:videoFile r:link="rId1"/>
          </p:nvPr>
        </p:nvPicPr>
        <p:blipFill>
          <a:blip r:embed="rId4"/>
          <a:stretch>
            <a:fillRect/>
          </a:stretch>
        </p:blipFill>
        <p:spPr>
          <a:xfrm>
            <a:off x="1611689" y="1016790"/>
            <a:ext cx="5920622" cy="3342535"/>
          </a:xfrm>
          <a:prstGeom prst="rect">
            <a:avLst/>
          </a:prstGeom>
        </p:spPr>
      </p:pic>
    </p:spTree>
    <p:extLst>
      <p:ext uri="{BB962C8B-B14F-4D97-AF65-F5344CB8AC3E}">
        <p14:creationId xmlns:p14="http://schemas.microsoft.com/office/powerpoint/2010/main" val="293225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1" descr="How to Develop Executive Gravitas">
            <a:hlinkClick r:id="" action="ppaction://media"/>
            <a:extLst>
              <a:ext uri="{FF2B5EF4-FFF2-40B4-BE49-F238E27FC236}">
                <a16:creationId xmlns:a16="http://schemas.microsoft.com/office/drawing/2014/main" id="{0C60E997-0360-8074-F39E-87EE8F8D8A7E}"/>
              </a:ext>
            </a:extLst>
          </p:cNvPr>
          <p:cNvPicPr>
            <a:picLocks noRot="1" noChangeAspect="1"/>
          </p:cNvPicPr>
          <p:nvPr>
            <a:videoFile r:link="rId1"/>
          </p:nvPr>
        </p:nvPicPr>
        <p:blipFill>
          <a:blip r:embed="rId3"/>
          <a:stretch>
            <a:fillRect/>
          </a:stretch>
        </p:blipFill>
        <p:spPr>
          <a:xfrm>
            <a:off x="960726" y="278393"/>
            <a:ext cx="7222548" cy="4080739"/>
          </a:xfrm>
          <a:prstGeom prst="rect">
            <a:avLst/>
          </a:prstGeom>
        </p:spPr>
      </p:pic>
    </p:spTree>
    <p:extLst>
      <p:ext uri="{BB962C8B-B14F-4D97-AF65-F5344CB8AC3E}">
        <p14:creationId xmlns:p14="http://schemas.microsoft.com/office/powerpoint/2010/main" val="180745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5C86C8-B1F4-2D75-C7C8-D7141AAD4127}"/>
              </a:ext>
            </a:extLst>
          </p:cNvPr>
          <p:cNvSpPr/>
          <p:nvPr/>
        </p:nvSpPr>
        <p:spPr>
          <a:xfrm>
            <a:off x="6056239" y="828523"/>
            <a:ext cx="3888894" cy="1629923"/>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p>
        </p:txBody>
      </p:sp>
      <p:sp>
        <p:nvSpPr>
          <p:cNvPr id="2" name="Title 1">
            <a:extLst>
              <a:ext uri="{FF2B5EF4-FFF2-40B4-BE49-F238E27FC236}">
                <a16:creationId xmlns:a16="http://schemas.microsoft.com/office/drawing/2014/main" id="{BDB8465F-5B84-6FC6-8638-4C3C377617D2}"/>
              </a:ext>
            </a:extLst>
          </p:cNvPr>
          <p:cNvSpPr>
            <a:spLocks noGrp="1"/>
          </p:cNvSpPr>
          <p:nvPr>
            <p:ph type="title"/>
          </p:nvPr>
        </p:nvSpPr>
        <p:spPr/>
        <p:txBody>
          <a:bodyPr/>
          <a:lstStyle/>
          <a:p>
            <a:r>
              <a:rPr lang="en-US"/>
              <a:t>4: </a:t>
            </a:r>
            <a:r>
              <a:rPr lang="en-US">
                <a:solidFill>
                  <a:srgbClr val="76C14C"/>
                </a:solidFill>
              </a:rPr>
              <a:t>Character</a:t>
            </a:r>
          </a:p>
        </p:txBody>
      </p:sp>
      <p:sp>
        <p:nvSpPr>
          <p:cNvPr id="3" name="Text Placeholder 2">
            <a:extLst>
              <a:ext uri="{FF2B5EF4-FFF2-40B4-BE49-F238E27FC236}">
                <a16:creationId xmlns:a16="http://schemas.microsoft.com/office/drawing/2014/main" id="{B0201005-9345-DDD3-43B1-299A11507548}"/>
              </a:ext>
            </a:extLst>
          </p:cNvPr>
          <p:cNvSpPr>
            <a:spLocks noGrp="1"/>
          </p:cNvSpPr>
          <p:nvPr>
            <p:ph type="body" idx="1"/>
          </p:nvPr>
        </p:nvSpPr>
        <p:spPr>
          <a:xfrm>
            <a:off x="628650" y="1215851"/>
            <a:ext cx="4703514" cy="3051349"/>
          </a:xfrm>
        </p:spPr>
        <p:txBody>
          <a:bodyPr/>
          <a:lstStyle/>
          <a:p>
            <a:r>
              <a:rPr lang="en-US"/>
              <a:t>The way you express your core values.</a:t>
            </a:r>
          </a:p>
          <a:p>
            <a:pPr marL="514350" indent="-285750">
              <a:lnSpc>
                <a:spcPts val="1200"/>
              </a:lnSpc>
              <a:buFont typeface="Arial" panose="020B0604020202020204" pitchFamily="34" charset="0"/>
              <a:buChar char="•"/>
            </a:pPr>
            <a:r>
              <a:rPr lang="en-US" sz="1400"/>
              <a:t>Integrity </a:t>
            </a:r>
          </a:p>
          <a:p>
            <a:pPr marL="514350" indent="-285750">
              <a:lnSpc>
                <a:spcPts val="1200"/>
              </a:lnSpc>
              <a:buFont typeface="Arial" panose="020B0604020202020204" pitchFamily="34" charset="0"/>
              <a:buChar char="•"/>
            </a:pPr>
            <a:r>
              <a:rPr lang="en-US" sz="1400"/>
              <a:t>Approachable</a:t>
            </a:r>
          </a:p>
          <a:p>
            <a:pPr marL="514350" indent="-285750">
              <a:lnSpc>
                <a:spcPts val="1200"/>
              </a:lnSpc>
              <a:buFont typeface="Arial" panose="020B0604020202020204" pitchFamily="34" charset="0"/>
              <a:buChar char="•"/>
            </a:pPr>
            <a:r>
              <a:rPr lang="en-US" sz="1400"/>
              <a:t>Believable</a:t>
            </a:r>
          </a:p>
          <a:p>
            <a:pPr marL="514350" indent="-285750">
              <a:lnSpc>
                <a:spcPts val="1200"/>
              </a:lnSpc>
              <a:buFont typeface="Arial" panose="020B0604020202020204" pitchFamily="34" charset="0"/>
              <a:buChar char="•"/>
            </a:pPr>
            <a:r>
              <a:rPr lang="en-US" sz="1400"/>
              <a:t>Consistent</a:t>
            </a:r>
          </a:p>
          <a:p>
            <a:pPr marL="514350" indent="-285750">
              <a:lnSpc>
                <a:spcPts val="1200"/>
              </a:lnSpc>
              <a:buFont typeface="Arial" panose="020B0604020202020204" pitchFamily="34" charset="0"/>
              <a:buChar char="•"/>
            </a:pPr>
            <a:r>
              <a:rPr lang="en-US" sz="1400"/>
              <a:t>Dependable</a:t>
            </a:r>
          </a:p>
          <a:p>
            <a:pPr marL="514350" indent="-285750">
              <a:lnSpc>
                <a:spcPts val="1200"/>
              </a:lnSpc>
              <a:buFont typeface="Arial" panose="020B0604020202020204" pitchFamily="34" charset="0"/>
              <a:buChar char="•"/>
            </a:pPr>
            <a:r>
              <a:rPr lang="en-US" sz="1400"/>
              <a:t>Humble</a:t>
            </a:r>
          </a:p>
          <a:p>
            <a:pPr marL="514350" indent="-285750">
              <a:lnSpc>
                <a:spcPts val="1200"/>
              </a:lnSpc>
              <a:buFont typeface="Arial" panose="020B0604020202020204" pitchFamily="34" charset="0"/>
              <a:buChar char="•"/>
            </a:pPr>
            <a:r>
              <a:rPr lang="en-US" sz="1400"/>
              <a:t>Empathic</a:t>
            </a:r>
          </a:p>
          <a:p>
            <a:pPr marL="514350" indent="-285750">
              <a:lnSpc>
                <a:spcPts val="1200"/>
              </a:lnSpc>
              <a:buFont typeface="Arial" panose="020B0604020202020204" pitchFamily="34" charset="0"/>
              <a:buChar char="•"/>
            </a:pPr>
            <a:r>
              <a:rPr lang="en-US" sz="1400"/>
              <a:t>Authentic</a:t>
            </a:r>
          </a:p>
          <a:p>
            <a:pPr marL="514350" indent="-285750">
              <a:lnSpc>
                <a:spcPts val="1200"/>
              </a:lnSpc>
              <a:buFont typeface="Arial" panose="020B0604020202020204" pitchFamily="34" charset="0"/>
              <a:buChar char="•"/>
            </a:pPr>
            <a:r>
              <a:rPr lang="en-US" sz="1400"/>
              <a:t>Genuine</a:t>
            </a:r>
          </a:p>
          <a:p>
            <a:pPr marL="514350" indent="-285750">
              <a:lnSpc>
                <a:spcPts val="1200"/>
              </a:lnSpc>
              <a:buFont typeface="Arial" panose="020B0604020202020204" pitchFamily="34" charset="0"/>
              <a:buChar char="•"/>
            </a:pPr>
            <a:r>
              <a:rPr lang="en-US" sz="1400"/>
              <a:t>Vulnerable</a:t>
            </a:r>
          </a:p>
          <a:p>
            <a:pPr marL="514350" indent="-285750">
              <a:lnSpc>
                <a:spcPts val="1200"/>
              </a:lnSpc>
              <a:buFont typeface="Arial" panose="020B0604020202020204" pitchFamily="34" charset="0"/>
              <a:buChar char="•"/>
            </a:pPr>
            <a:r>
              <a:rPr lang="en-US" sz="1400"/>
              <a:t>Respectful</a:t>
            </a:r>
            <a:endParaRPr lang="en-US"/>
          </a:p>
        </p:txBody>
      </p:sp>
      <p:sp>
        <p:nvSpPr>
          <p:cNvPr id="7" name="TextBox 6">
            <a:extLst>
              <a:ext uri="{FF2B5EF4-FFF2-40B4-BE49-F238E27FC236}">
                <a16:creationId xmlns:a16="http://schemas.microsoft.com/office/drawing/2014/main" id="{0C7A628C-8D19-66F1-DD3B-B522B0593DB3}"/>
              </a:ext>
            </a:extLst>
          </p:cNvPr>
          <p:cNvSpPr txBox="1"/>
          <p:nvPr/>
        </p:nvSpPr>
        <p:spPr>
          <a:xfrm>
            <a:off x="6226405" y="1043321"/>
            <a:ext cx="251923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90000"/>
              </a:lnSpc>
              <a:spcBef>
                <a:spcPts val="800"/>
              </a:spcBef>
              <a:buClr>
                <a:schemeClr val="dk2"/>
              </a:buClr>
              <a:buSzPts val="1800"/>
            </a:pPr>
            <a:r>
              <a:rPr lang="en-US" sz="1600">
                <a:solidFill>
                  <a:schemeClr val="dk2"/>
                </a:solidFill>
                <a:latin typeface="Montserrat Light"/>
                <a:sym typeface="Montserrat Light"/>
              </a:rPr>
              <a:t>If you want more courage and the ability to handle stress better, find and write about your top core value.</a:t>
            </a:r>
          </a:p>
        </p:txBody>
      </p:sp>
      <p:sp>
        <p:nvSpPr>
          <p:cNvPr id="9" name="Text Placeholder 2">
            <a:extLst>
              <a:ext uri="{FF2B5EF4-FFF2-40B4-BE49-F238E27FC236}">
                <a16:creationId xmlns:a16="http://schemas.microsoft.com/office/drawing/2014/main" id="{F3926BE0-F6E6-A5F4-4D65-C929369B5A92}"/>
              </a:ext>
            </a:extLst>
          </p:cNvPr>
          <p:cNvSpPr txBox="1">
            <a:spLocks/>
          </p:cNvSpPr>
          <p:nvPr/>
        </p:nvSpPr>
        <p:spPr>
          <a:xfrm>
            <a:off x="2942194" y="1573010"/>
            <a:ext cx="5573155" cy="3051349"/>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Montserrat Light"/>
                <a:ea typeface="Montserrat Light"/>
                <a:cs typeface="Montserrat Light"/>
                <a:sym typeface="Montserrat Light"/>
              </a:defRPr>
            </a:lvl1pPr>
            <a:lvl2pPr marL="914400" marR="0" lvl="1" indent="-228600" algn="l" rtl="0">
              <a:lnSpc>
                <a:spcPct val="90000"/>
              </a:lnSpc>
              <a:spcBef>
                <a:spcPts val="400"/>
              </a:spcBef>
              <a:spcAft>
                <a:spcPts val="0"/>
              </a:spcAft>
              <a:buClr>
                <a:schemeClr val="dk2"/>
              </a:buClr>
              <a:buSzPts val="1500"/>
              <a:buFont typeface="Arial"/>
              <a:buNone/>
              <a:defRPr sz="1500" b="0" i="0" u="none" strike="noStrike" cap="none">
                <a:solidFill>
                  <a:schemeClr val="dk2"/>
                </a:solidFill>
                <a:latin typeface="Montserrat Light"/>
                <a:ea typeface="Montserrat Light"/>
                <a:cs typeface="Montserrat Light"/>
                <a:sym typeface="Montserrat Light"/>
              </a:defRPr>
            </a:lvl2pPr>
            <a:lvl3pPr marL="1371600" marR="0" lvl="2" indent="-228600" algn="l" rtl="0">
              <a:lnSpc>
                <a:spcPct val="90000"/>
              </a:lnSpc>
              <a:spcBef>
                <a:spcPts val="400"/>
              </a:spcBef>
              <a:spcAft>
                <a:spcPts val="0"/>
              </a:spcAft>
              <a:buClr>
                <a:schemeClr val="dk2"/>
              </a:buClr>
              <a:buSzPts val="1400"/>
              <a:buFont typeface="Arial"/>
              <a:buNone/>
              <a:defRPr sz="1400" b="0" i="0" u="none" strike="noStrike" cap="none">
                <a:solidFill>
                  <a:schemeClr val="dk2"/>
                </a:solidFill>
                <a:latin typeface="Montserrat Light"/>
                <a:ea typeface="Montserrat Light"/>
                <a:cs typeface="Montserrat Light"/>
                <a:sym typeface="Montserrat Light"/>
              </a:defRPr>
            </a:lvl3pPr>
            <a:lvl4pPr marL="1828800" marR="0" lvl="3" indent="-228600" algn="l"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Montserrat Light"/>
                <a:ea typeface="Montserrat Light"/>
                <a:cs typeface="Montserrat Light"/>
                <a:sym typeface="Montserrat Light"/>
              </a:defRPr>
            </a:lvl4pPr>
            <a:lvl5pPr marL="2286000" marR="0" lvl="4" indent="-228600" algn="l"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pPr marL="514350" indent="-285750">
              <a:lnSpc>
                <a:spcPts val="1200"/>
              </a:lnSpc>
              <a:buFont typeface="Arial" panose="020B0604020202020204" pitchFamily="34" charset="0"/>
              <a:buChar char="•"/>
            </a:pPr>
            <a:r>
              <a:rPr lang="en-US" sz="1400"/>
              <a:t>Supportive</a:t>
            </a:r>
          </a:p>
          <a:p>
            <a:pPr marL="514350" indent="-285750">
              <a:lnSpc>
                <a:spcPts val="1200"/>
              </a:lnSpc>
              <a:buFont typeface="Arial" panose="020B0604020202020204" pitchFamily="34" charset="0"/>
              <a:buChar char="•"/>
            </a:pPr>
            <a:r>
              <a:rPr lang="en-US" sz="1400"/>
              <a:t>Collaborative</a:t>
            </a:r>
          </a:p>
          <a:p>
            <a:pPr marL="514350" indent="-285750">
              <a:lnSpc>
                <a:spcPts val="1200"/>
              </a:lnSpc>
              <a:buFont typeface="Arial" panose="020B0604020202020204" pitchFamily="34" charset="0"/>
              <a:buChar char="•"/>
            </a:pPr>
            <a:r>
              <a:rPr lang="en-US" sz="1400"/>
              <a:t>Appreciative</a:t>
            </a:r>
          </a:p>
          <a:p>
            <a:pPr marL="514350" indent="-285750">
              <a:lnSpc>
                <a:spcPts val="1200"/>
              </a:lnSpc>
              <a:buFont typeface="Arial" panose="020B0604020202020204" pitchFamily="34" charset="0"/>
              <a:buChar char="•"/>
            </a:pPr>
            <a:r>
              <a:rPr lang="en-US" sz="1400"/>
              <a:t>Prepared</a:t>
            </a:r>
          </a:p>
          <a:p>
            <a:pPr marL="514350" indent="-285750">
              <a:lnSpc>
                <a:spcPts val="1200"/>
              </a:lnSpc>
              <a:buFont typeface="Arial" panose="020B0604020202020204" pitchFamily="34" charset="0"/>
              <a:buChar char="•"/>
            </a:pPr>
            <a:r>
              <a:rPr lang="en-US" sz="1400"/>
              <a:t>How you show up</a:t>
            </a:r>
          </a:p>
          <a:p>
            <a:pPr marL="514350" indent="-285750">
              <a:lnSpc>
                <a:spcPts val="1200"/>
              </a:lnSpc>
              <a:buFont typeface="Arial" panose="020B0604020202020204" pitchFamily="34" charset="0"/>
              <a:buChar char="•"/>
            </a:pPr>
            <a:r>
              <a:rPr lang="en-US" sz="1400"/>
              <a:t>Doesn’t gossip or talk ill of others</a:t>
            </a:r>
          </a:p>
          <a:p>
            <a:pPr marL="514350" indent="-285750">
              <a:lnSpc>
                <a:spcPts val="1200"/>
              </a:lnSpc>
              <a:buFont typeface="Arial" panose="020B0604020202020204" pitchFamily="34" charset="0"/>
              <a:buChar char="•"/>
            </a:pPr>
            <a:r>
              <a:rPr lang="en-US" sz="1400"/>
              <a:t>Comfortable learning from others</a:t>
            </a:r>
          </a:p>
          <a:p>
            <a:pPr marL="514350" indent="-285750">
              <a:lnSpc>
                <a:spcPts val="1200"/>
              </a:lnSpc>
              <a:buFont typeface="Arial" panose="020B0604020202020204" pitchFamily="34" charset="0"/>
              <a:buChar char="•"/>
            </a:pPr>
            <a:r>
              <a:rPr lang="en-US" sz="1400"/>
              <a:t>Willing to admit when they were wrong</a:t>
            </a:r>
          </a:p>
          <a:p>
            <a:pPr marL="514350" indent="-285750">
              <a:lnSpc>
                <a:spcPts val="1200"/>
              </a:lnSpc>
              <a:buFont typeface="Arial" panose="020B0604020202020204" pitchFamily="34" charset="0"/>
              <a:buChar char="•"/>
            </a:pPr>
            <a:r>
              <a:rPr lang="en-US" sz="1400"/>
              <a:t>Invests in self - physically, mentally, emotionally </a:t>
            </a:r>
            <a:endParaRPr lang="en-US"/>
          </a:p>
        </p:txBody>
      </p:sp>
    </p:spTree>
    <p:extLst>
      <p:ext uri="{BB962C8B-B14F-4D97-AF65-F5344CB8AC3E}">
        <p14:creationId xmlns:p14="http://schemas.microsoft.com/office/powerpoint/2010/main" val="360458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628650" y="2038350"/>
            <a:ext cx="7886700" cy="533400"/>
          </a:xfrm>
          <a:prstGeom prst="rect">
            <a:avLst/>
          </a:prstGeom>
          <a:noFill/>
          <a:ln>
            <a:noFill/>
          </a:ln>
        </p:spPr>
        <p:txBody>
          <a:bodyPr spcFirstLastPara="1" wrap="square" lIns="68575" tIns="34275" rIns="68575" bIns="34275" anchor="t" anchorCtr="0">
            <a:noAutofit/>
          </a:bodyPr>
          <a:lstStyle/>
          <a:p>
            <a:r>
              <a:rPr lang="en-US" b="1">
                <a:latin typeface="Montserrat" panose="00000500000000000000" pitchFamily="2" charset="0"/>
              </a:rPr>
              <a:t>Let’s Get Personal</a:t>
            </a:r>
            <a:br>
              <a:rPr lang="en-US" b="1">
                <a:latin typeface="Montserrat" panose="00000500000000000000" pitchFamily="2" charset="0"/>
              </a:rPr>
            </a:br>
            <a:br>
              <a:rPr lang="en-US" b="1">
                <a:latin typeface="Montserrat" panose="00000500000000000000" pitchFamily="2" charset="0"/>
              </a:rPr>
            </a:br>
            <a:r>
              <a:rPr lang="en-US" b="1">
                <a:latin typeface="Montserrat" panose="00000500000000000000" pitchFamily="2" charset="0"/>
              </a:rPr>
              <a:t>Your Brand</a:t>
            </a:r>
          </a:p>
        </p:txBody>
      </p:sp>
    </p:spTree>
    <p:extLst>
      <p:ext uri="{BB962C8B-B14F-4D97-AF65-F5344CB8AC3E}">
        <p14:creationId xmlns:p14="http://schemas.microsoft.com/office/powerpoint/2010/main" val="3711769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628649" y="1361209"/>
            <a:ext cx="7886700" cy="1318238"/>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US"/>
              <a:t>A Brand</a:t>
            </a:r>
          </a:p>
        </p:txBody>
      </p:sp>
      <p:sp>
        <p:nvSpPr>
          <p:cNvPr id="241" name="Google Shape;241;p37"/>
          <p:cNvSpPr/>
          <p:nvPr/>
        </p:nvSpPr>
        <p:spPr>
          <a:xfrm rot="5400000">
            <a:off x="4354487" y="2867875"/>
            <a:ext cx="435024" cy="478283"/>
          </a:xfrm>
          <a:prstGeom prst="chevron">
            <a:avLst>
              <a:gd name="adj" fmla="val 40515"/>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accent3"/>
              </a:solidFill>
              <a:latin typeface="Montserrat"/>
              <a:ea typeface="Montserrat"/>
              <a:cs typeface="Montserrat"/>
              <a:sym typeface="Montserrat"/>
            </a:endParaRPr>
          </a:p>
        </p:txBody>
      </p:sp>
    </p:spTree>
    <p:extLst>
      <p:ext uri="{BB962C8B-B14F-4D97-AF65-F5344CB8AC3E}">
        <p14:creationId xmlns:p14="http://schemas.microsoft.com/office/powerpoint/2010/main" val="2695161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E16455C-2ED1-CEFA-D1CE-E80B37BA60A8}"/>
              </a:ext>
            </a:extLst>
          </p:cNvPr>
          <p:cNvPicPr>
            <a:picLocks noChangeAspect="1"/>
          </p:cNvPicPr>
          <p:nvPr/>
        </p:nvPicPr>
        <p:blipFill rotWithShape="1">
          <a:blip r:embed="rId2"/>
          <a:srcRect r="-626" b="13161"/>
          <a:stretch/>
        </p:blipFill>
        <p:spPr>
          <a:xfrm>
            <a:off x="761999" y="892164"/>
            <a:ext cx="7800110" cy="3492799"/>
          </a:xfrm>
          <a:prstGeom prst="rect">
            <a:avLst/>
          </a:prstGeom>
        </p:spPr>
      </p:pic>
    </p:spTree>
    <p:extLst>
      <p:ext uri="{BB962C8B-B14F-4D97-AF65-F5344CB8AC3E}">
        <p14:creationId xmlns:p14="http://schemas.microsoft.com/office/powerpoint/2010/main" val="1232019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2A6D5EE-39C1-B07D-151D-89A8F9868BA9}"/>
              </a:ext>
            </a:extLst>
          </p:cNvPr>
          <p:cNvPicPr>
            <a:picLocks noChangeAspect="1"/>
          </p:cNvPicPr>
          <p:nvPr/>
        </p:nvPicPr>
        <p:blipFill>
          <a:blip r:embed="rId2"/>
          <a:srcRect t="26559" b="42284"/>
          <a:stretch/>
        </p:blipFill>
        <p:spPr>
          <a:xfrm>
            <a:off x="1015138" y="1885950"/>
            <a:ext cx="7113724" cy="1371600"/>
          </a:xfrm>
          <a:prstGeom prst="rect">
            <a:avLst/>
          </a:prstGeom>
        </p:spPr>
      </p:pic>
      <p:pic>
        <p:nvPicPr>
          <p:cNvPr id="2" name="Picture 1">
            <a:extLst>
              <a:ext uri="{FF2B5EF4-FFF2-40B4-BE49-F238E27FC236}">
                <a16:creationId xmlns:a16="http://schemas.microsoft.com/office/drawing/2014/main" id="{548DF087-2EA2-A4FE-9B7C-F5C1ED37ADA5}"/>
              </a:ext>
            </a:extLst>
          </p:cNvPr>
          <p:cNvPicPr>
            <a:picLocks noChangeAspect="1"/>
          </p:cNvPicPr>
          <p:nvPr/>
        </p:nvPicPr>
        <p:blipFill>
          <a:blip r:embed="rId2"/>
          <a:srcRect b="73750"/>
          <a:stretch/>
        </p:blipFill>
        <p:spPr>
          <a:xfrm>
            <a:off x="1089809" y="550718"/>
            <a:ext cx="7113724" cy="1155618"/>
          </a:xfrm>
          <a:prstGeom prst="rect">
            <a:avLst/>
          </a:prstGeom>
        </p:spPr>
      </p:pic>
      <p:pic>
        <p:nvPicPr>
          <p:cNvPr id="4" name="Picture 3">
            <a:extLst>
              <a:ext uri="{FF2B5EF4-FFF2-40B4-BE49-F238E27FC236}">
                <a16:creationId xmlns:a16="http://schemas.microsoft.com/office/drawing/2014/main" id="{8D998AC2-D804-C067-644E-5D5263A3DB5C}"/>
              </a:ext>
            </a:extLst>
          </p:cNvPr>
          <p:cNvPicPr>
            <a:picLocks noChangeAspect="1"/>
          </p:cNvPicPr>
          <p:nvPr/>
        </p:nvPicPr>
        <p:blipFill>
          <a:blip r:embed="rId2"/>
          <a:srcRect t="54091" b="17348"/>
          <a:stretch/>
        </p:blipFill>
        <p:spPr>
          <a:xfrm>
            <a:off x="1089809" y="3102428"/>
            <a:ext cx="7113724" cy="1257299"/>
          </a:xfrm>
          <a:prstGeom prst="rect">
            <a:avLst/>
          </a:prstGeom>
        </p:spPr>
      </p:pic>
    </p:spTree>
    <p:extLst>
      <p:ext uri="{BB962C8B-B14F-4D97-AF65-F5344CB8AC3E}">
        <p14:creationId xmlns:p14="http://schemas.microsoft.com/office/powerpoint/2010/main" val="3246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155D7-1626-A3F4-DC26-2F091464DAF1}"/>
              </a:ext>
            </a:extLst>
          </p:cNvPr>
          <p:cNvPicPr>
            <a:picLocks noChangeAspect="1"/>
          </p:cNvPicPr>
          <p:nvPr/>
        </p:nvPicPr>
        <p:blipFill>
          <a:blip r:embed="rId2"/>
          <a:stretch>
            <a:fillRect/>
          </a:stretch>
        </p:blipFill>
        <p:spPr>
          <a:xfrm>
            <a:off x="2901307" y="1198418"/>
            <a:ext cx="3341386" cy="2133600"/>
          </a:xfrm>
          <a:prstGeom prst="rect">
            <a:avLst/>
          </a:prstGeom>
        </p:spPr>
      </p:pic>
    </p:spTree>
    <p:extLst>
      <p:ext uri="{BB962C8B-B14F-4D97-AF65-F5344CB8AC3E}">
        <p14:creationId xmlns:p14="http://schemas.microsoft.com/office/powerpoint/2010/main" val="3593311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7C2B51-95BC-75B3-0CA7-2FAD9B97B356}"/>
              </a:ext>
            </a:extLst>
          </p:cNvPr>
          <p:cNvPicPr>
            <a:picLocks noChangeAspect="1"/>
          </p:cNvPicPr>
          <p:nvPr/>
        </p:nvPicPr>
        <p:blipFill>
          <a:blip r:embed="rId2"/>
          <a:stretch>
            <a:fillRect/>
          </a:stretch>
        </p:blipFill>
        <p:spPr>
          <a:xfrm>
            <a:off x="1090782" y="1480784"/>
            <a:ext cx="1856962" cy="2181930"/>
          </a:xfrm>
          <a:prstGeom prst="rect">
            <a:avLst/>
          </a:prstGeom>
        </p:spPr>
      </p:pic>
      <p:sp>
        <p:nvSpPr>
          <p:cNvPr id="7" name="Double Arrow">
            <a:extLst>
              <a:ext uri="{FF2B5EF4-FFF2-40B4-BE49-F238E27FC236}">
                <a16:creationId xmlns:a16="http://schemas.microsoft.com/office/drawing/2014/main" id="{BD3A5B40-4483-CFA5-2F61-8FED5512A7EB}"/>
              </a:ext>
            </a:extLst>
          </p:cNvPr>
          <p:cNvSpPr/>
          <p:nvPr/>
        </p:nvSpPr>
        <p:spPr>
          <a:xfrm>
            <a:off x="3318164" y="2139137"/>
            <a:ext cx="1535237" cy="569427"/>
          </a:xfrm>
          <a:prstGeom prst="leftRightArrow">
            <a:avLst>
              <a:gd name="adj1" fmla="val 32000"/>
              <a:gd name="adj2" fmla="val 44000"/>
            </a:avLst>
          </a:prstGeom>
          <a:solidFill>
            <a:srgbClr val="74B440"/>
          </a:solidFill>
          <a:ln w="3175">
            <a:solidFill>
              <a:srgbClr val="74B440"/>
            </a:solidFill>
            <a:miter lim="400000"/>
          </a:ln>
        </p:spPr>
        <p:txBody>
          <a:bodyPr lIns="45718" tIns="45718" rIns="45718" bIns="45718" anchor="ctr"/>
          <a:lstStyle/>
          <a:p>
            <a:pPr>
              <a:lnSpc>
                <a:spcPct val="100000"/>
              </a:lnSpc>
              <a:defRPr>
                <a:latin typeface="+mj-lt"/>
                <a:ea typeface="+mj-ea"/>
                <a:cs typeface="+mj-cs"/>
                <a:sym typeface="Helvetica"/>
              </a:defRPr>
            </a:pPr>
            <a:endParaRPr/>
          </a:p>
        </p:txBody>
      </p:sp>
      <p:pic>
        <p:nvPicPr>
          <p:cNvPr id="8" name="Unknown.jpeg" descr="Unknown.jpeg">
            <a:extLst>
              <a:ext uri="{FF2B5EF4-FFF2-40B4-BE49-F238E27FC236}">
                <a16:creationId xmlns:a16="http://schemas.microsoft.com/office/drawing/2014/main" id="{EC71DF3D-5082-FF15-DCFA-5941DDBFEDBE}"/>
              </a:ext>
            </a:extLst>
          </p:cNvPr>
          <p:cNvPicPr>
            <a:picLocks noChangeAspect="1"/>
          </p:cNvPicPr>
          <p:nvPr/>
        </p:nvPicPr>
        <p:blipFill>
          <a:blip r:embed="rId3"/>
          <a:stretch>
            <a:fillRect/>
          </a:stretch>
        </p:blipFill>
        <p:spPr>
          <a:xfrm>
            <a:off x="5057567" y="1771792"/>
            <a:ext cx="3583802" cy="1599913"/>
          </a:xfrm>
          <a:prstGeom prst="rect">
            <a:avLst/>
          </a:prstGeom>
          <a:ln w="12700">
            <a:miter lim="400000"/>
          </a:ln>
        </p:spPr>
      </p:pic>
    </p:spTree>
    <p:extLst>
      <p:ext uri="{BB962C8B-B14F-4D97-AF65-F5344CB8AC3E}">
        <p14:creationId xmlns:p14="http://schemas.microsoft.com/office/powerpoint/2010/main" val="357863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2898-F3C3-BB28-C6CC-7766E5FA55FE}"/>
              </a:ext>
            </a:extLst>
          </p:cNvPr>
          <p:cNvPicPr>
            <a:picLocks noChangeAspect="1"/>
          </p:cNvPicPr>
          <p:nvPr/>
        </p:nvPicPr>
        <p:blipFill>
          <a:blip r:embed="rId2"/>
          <a:stretch>
            <a:fillRect/>
          </a:stretch>
        </p:blipFill>
        <p:spPr>
          <a:xfrm>
            <a:off x="1801091" y="1186711"/>
            <a:ext cx="5723887" cy="2297707"/>
          </a:xfrm>
          <a:prstGeom prst="rect">
            <a:avLst/>
          </a:prstGeom>
        </p:spPr>
      </p:pic>
    </p:spTree>
    <p:extLst>
      <p:ext uri="{BB962C8B-B14F-4D97-AF65-F5344CB8AC3E}">
        <p14:creationId xmlns:p14="http://schemas.microsoft.com/office/powerpoint/2010/main" val="1070948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628650" y="2038350"/>
            <a:ext cx="7886700" cy="533400"/>
          </a:xfrm>
          <a:prstGeom prst="rect">
            <a:avLst/>
          </a:prstGeom>
          <a:noFill/>
          <a:ln>
            <a:noFill/>
          </a:ln>
        </p:spPr>
        <p:txBody>
          <a:bodyPr spcFirstLastPara="1" wrap="square" lIns="68575" tIns="34275" rIns="68575" bIns="34275" anchor="t" anchorCtr="0">
            <a:noAutofit/>
          </a:bodyPr>
          <a:lstStyle/>
          <a:p>
            <a:r>
              <a:rPr lang="en-US" b="1" u="sng">
                <a:latin typeface="Montserrat" panose="00000500000000000000" pitchFamily="2" charset="0"/>
              </a:rPr>
              <a:t>YOUR</a:t>
            </a:r>
            <a:r>
              <a:rPr lang="en-US" b="1">
                <a:latin typeface="Montserrat" panose="00000500000000000000" pitchFamily="2" charset="0"/>
              </a:rPr>
              <a:t> Brand</a:t>
            </a:r>
            <a:br>
              <a:rPr lang="en-US" b="1">
                <a:latin typeface="Montserrat" panose="00000500000000000000" pitchFamily="2" charset="0"/>
              </a:rPr>
            </a:br>
            <a:br>
              <a:rPr lang="en-US" b="1">
                <a:latin typeface="Montserrat" panose="00000500000000000000" pitchFamily="2" charset="0"/>
              </a:rPr>
            </a:br>
            <a:endParaRPr lang="en-US" b="1">
              <a:latin typeface="Montserrat" panose="00000500000000000000" pitchFamily="2" charset="0"/>
            </a:endParaRPr>
          </a:p>
        </p:txBody>
      </p:sp>
    </p:spTree>
    <p:extLst>
      <p:ext uri="{BB962C8B-B14F-4D97-AF65-F5344CB8AC3E}">
        <p14:creationId xmlns:p14="http://schemas.microsoft.com/office/powerpoint/2010/main" val="2086842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A53D-E496-B30F-1D8B-95126CB2C7D6}"/>
              </a:ext>
            </a:extLst>
          </p:cNvPr>
          <p:cNvSpPr>
            <a:spLocks noGrp="1"/>
          </p:cNvSpPr>
          <p:nvPr>
            <p:ph type="title"/>
          </p:nvPr>
        </p:nvSpPr>
        <p:spPr>
          <a:xfrm>
            <a:off x="628650" y="380474"/>
            <a:ext cx="7886700" cy="1318238"/>
          </a:xfrm>
        </p:spPr>
        <p:txBody>
          <a:bodyPr/>
          <a:lstStyle/>
          <a:p>
            <a:r>
              <a:rPr lang="en-US"/>
              <a:t>The Handshake</a:t>
            </a:r>
            <a:br>
              <a:rPr lang="en-US"/>
            </a:br>
            <a:endParaRPr lang="en-US"/>
          </a:p>
        </p:txBody>
      </p:sp>
      <p:pic>
        <p:nvPicPr>
          <p:cNvPr id="4" name="Online Media 3" title="Watch President Obama and Raul Castro's Awkward Handshake in Cuba">
            <a:hlinkClick r:id="" action="ppaction://media"/>
            <a:extLst>
              <a:ext uri="{FF2B5EF4-FFF2-40B4-BE49-F238E27FC236}">
                <a16:creationId xmlns:a16="http://schemas.microsoft.com/office/drawing/2014/main" id="{67B8A7E6-88BA-AFA3-46ED-F39EF4A8E86F}"/>
              </a:ext>
            </a:extLst>
          </p:cNvPr>
          <p:cNvPicPr>
            <a:picLocks noRot="1" noChangeAspect="1"/>
          </p:cNvPicPr>
          <p:nvPr>
            <a:videoFile r:link="rId1"/>
          </p:nvPr>
        </p:nvPicPr>
        <p:blipFill>
          <a:blip r:embed="rId4"/>
          <a:stretch>
            <a:fillRect/>
          </a:stretch>
        </p:blipFill>
        <p:spPr>
          <a:xfrm>
            <a:off x="1485261" y="1127644"/>
            <a:ext cx="5923989" cy="3344437"/>
          </a:xfrm>
          <a:prstGeom prst="rect">
            <a:avLst/>
          </a:prstGeom>
        </p:spPr>
      </p:pic>
    </p:spTree>
    <p:extLst>
      <p:ext uri="{BB962C8B-B14F-4D97-AF65-F5344CB8AC3E}">
        <p14:creationId xmlns:p14="http://schemas.microsoft.com/office/powerpoint/2010/main" val="327702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95DA805-7D69-5119-AFD4-8C6F1F415BBF}"/>
              </a:ext>
            </a:extLst>
          </p:cNvPr>
          <p:cNvSpPr txBox="1">
            <a:spLocks/>
          </p:cNvSpPr>
          <p:nvPr/>
        </p:nvSpPr>
        <p:spPr>
          <a:xfrm>
            <a:off x="3614304" y="2661891"/>
            <a:ext cx="6728114" cy="293179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Montserrat Light"/>
                <a:ea typeface="Montserrat Light"/>
                <a:cs typeface="Montserrat Light"/>
                <a:sym typeface="Montserrat Light"/>
              </a:defRPr>
            </a:lvl1pPr>
            <a:lvl2pPr marL="914400" marR="0" lvl="1" indent="-228600" algn="l" rtl="0">
              <a:lnSpc>
                <a:spcPct val="90000"/>
              </a:lnSpc>
              <a:spcBef>
                <a:spcPts val="400"/>
              </a:spcBef>
              <a:spcAft>
                <a:spcPts val="0"/>
              </a:spcAft>
              <a:buClr>
                <a:schemeClr val="dk2"/>
              </a:buClr>
              <a:buSzPts val="1500"/>
              <a:buFont typeface="Arial"/>
              <a:buNone/>
              <a:defRPr sz="1500" b="0" i="0" u="none" strike="noStrike" cap="none">
                <a:solidFill>
                  <a:schemeClr val="dk2"/>
                </a:solidFill>
                <a:latin typeface="Montserrat Light"/>
                <a:ea typeface="Montserrat Light"/>
                <a:cs typeface="Montserrat Light"/>
                <a:sym typeface="Montserrat Light"/>
              </a:defRPr>
            </a:lvl2pPr>
            <a:lvl3pPr marL="1371600" marR="0" lvl="2" indent="-228600" algn="l" rtl="0">
              <a:lnSpc>
                <a:spcPct val="90000"/>
              </a:lnSpc>
              <a:spcBef>
                <a:spcPts val="400"/>
              </a:spcBef>
              <a:spcAft>
                <a:spcPts val="0"/>
              </a:spcAft>
              <a:buClr>
                <a:schemeClr val="dk2"/>
              </a:buClr>
              <a:buSzPts val="1400"/>
              <a:buFont typeface="Arial"/>
              <a:buNone/>
              <a:defRPr sz="1400" b="0" i="0" u="none" strike="noStrike" cap="none">
                <a:solidFill>
                  <a:schemeClr val="dk2"/>
                </a:solidFill>
                <a:latin typeface="Montserrat Light"/>
                <a:ea typeface="Montserrat Light"/>
                <a:cs typeface="Montserrat Light"/>
                <a:sym typeface="Montserrat Light"/>
              </a:defRPr>
            </a:lvl3pPr>
            <a:lvl4pPr marL="1828800" marR="0" lvl="3" indent="-228600" algn="l"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Montserrat Light"/>
                <a:ea typeface="Montserrat Light"/>
                <a:cs typeface="Montserrat Light"/>
                <a:sym typeface="Montserrat Light"/>
              </a:defRPr>
            </a:lvl4pPr>
            <a:lvl5pPr marL="2286000" marR="0" lvl="4" indent="-228600" algn="l"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lang="en-US"/>
          </a:p>
        </p:txBody>
      </p:sp>
      <p:sp>
        <p:nvSpPr>
          <p:cNvPr id="10" name="Text Placeholder 2">
            <a:extLst>
              <a:ext uri="{FF2B5EF4-FFF2-40B4-BE49-F238E27FC236}">
                <a16:creationId xmlns:a16="http://schemas.microsoft.com/office/drawing/2014/main" id="{7157E940-0CB6-B6C8-C102-B2DFED686D73}"/>
              </a:ext>
            </a:extLst>
          </p:cNvPr>
          <p:cNvSpPr>
            <a:spLocks noGrp="1"/>
          </p:cNvSpPr>
          <p:nvPr>
            <p:ph type="body" idx="1"/>
          </p:nvPr>
        </p:nvSpPr>
        <p:spPr>
          <a:xfrm>
            <a:off x="477795" y="2099256"/>
            <a:ext cx="8134537" cy="2299562"/>
          </a:xfrm>
        </p:spPr>
        <p:txBody>
          <a:bodyPr/>
          <a:lstStyle/>
          <a:p>
            <a:pPr algn="ctr"/>
            <a:r>
              <a:rPr lang="en-US" sz="3200"/>
              <a:t>What others say about you when you’re not in the room.</a:t>
            </a:r>
          </a:p>
        </p:txBody>
      </p:sp>
      <p:sp>
        <p:nvSpPr>
          <p:cNvPr id="4" name="Title 3">
            <a:extLst>
              <a:ext uri="{FF2B5EF4-FFF2-40B4-BE49-F238E27FC236}">
                <a16:creationId xmlns:a16="http://schemas.microsoft.com/office/drawing/2014/main" id="{71EF80FC-31CC-5458-B629-63E2FB9B410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50320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0BF17-8E01-23C0-7543-CC49D7408190}"/>
              </a:ext>
            </a:extLst>
          </p:cNvPr>
          <p:cNvSpPr>
            <a:spLocks noGrp="1"/>
          </p:cNvSpPr>
          <p:nvPr>
            <p:ph type="title"/>
          </p:nvPr>
        </p:nvSpPr>
        <p:spPr/>
        <p:txBody>
          <a:bodyPr/>
          <a:lstStyle/>
          <a:p>
            <a:r>
              <a:rPr lang="en-US"/>
              <a:t>Personal (Business) Brand</a:t>
            </a:r>
          </a:p>
        </p:txBody>
      </p:sp>
      <p:sp>
        <p:nvSpPr>
          <p:cNvPr id="6" name="Text Placeholder 2">
            <a:extLst>
              <a:ext uri="{FF2B5EF4-FFF2-40B4-BE49-F238E27FC236}">
                <a16:creationId xmlns:a16="http://schemas.microsoft.com/office/drawing/2014/main" id="{695DA805-7D69-5119-AFD4-8C6F1F415BBF}"/>
              </a:ext>
            </a:extLst>
          </p:cNvPr>
          <p:cNvSpPr txBox="1">
            <a:spLocks/>
          </p:cNvSpPr>
          <p:nvPr/>
        </p:nvSpPr>
        <p:spPr>
          <a:xfrm>
            <a:off x="3614304" y="2661891"/>
            <a:ext cx="6728114" cy="293179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Montserrat Light"/>
                <a:ea typeface="Montserrat Light"/>
                <a:cs typeface="Montserrat Light"/>
                <a:sym typeface="Montserrat Light"/>
              </a:defRPr>
            </a:lvl1pPr>
            <a:lvl2pPr marL="914400" marR="0" lvl="1" indent="-228600" algn="l" rtl="0">
              <a:lnSpc>
                <a:spcPct val="90000"/>
              </a:lnSpc>
              <a:spcBef>
                <a:spcPts val="400"/>
              </a:spcBef>
              <a:spcAft>
                <a:spcPts val="0"/>
              </a:spcAft>
              <a:buClr>
                <a:schemeClr val="dk2"/>
              </a:buClr>
              <a:buSzPts val="1500"/>
              <a:buFont typeface="Arial"/>
              <a:buNone/>
              <a:defRPr sz="1500" b="0" i="0" u="none" strike="noStrike" cap="none">
                <a:solidFill>
                  <a:schemeClr val="dk2"/>
                </a:solidFill>
                <a:latin typeface="Montserrat Light"/>
                <a:ea typeface="Montserrat Light"/>
                <a:cs typeface="Montserrat Light"/>
                <a:sym typeface="Montserrat Light"/>
              </a:defRPr>
            </a:lvl2pPr>
            <a:lvl3pPr marL="1371600" marR="0" lvl="2" indent="-228600" algn="l" rtl="0">
              <a:lnSpc>
                <a:spcPct val="90000"/>
              </a:lnSpc>
              <a:spcBef>
                <a:spcPts val="400"/>
              </a:spcBef>
              <a:spcAft>
                <a:spcPts val="0"/>
              </a:spcAft>
              <a:buClr>
                <a:schemeClr val="dk2"/>
              </a:buClr>
              <a:buSzPts val="1400"/>
              <a:buFont typeface="Arial"/>
              <a:buNone/>
              <a:defRPr sz="1400" b="0" i="0" u="none" strike="noStrike" cap="none">
                <a:solidFill>
                  <a:schemeClr val="dk2"/>
                </a:solidFill>
                <a:latin typeface="Montserrat Light"/>
                <a:ea typeface="Montserrat Light"/>
                <a:cs typeface="Montserrat Light"/>
                <a:sym typeface="Montserrat Light"/>
              </a:defRPr>
            </a:lvl3pPr>
            <a:lvl4pPr marL="1828800" marR="0" lvl="3" indent="-228600" algn="l"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Montserrat Light"/>
                <a:ea typeface="Montserrat Light"/>
                <a:cs typeface="Montserrat Light"/>
                <a:sym typeface="Montserrat Light"/>
              </a:defRPr>
            </a:lvl4pPr>
            <a:lvl5pPr marL="2286000" marR="0" lvl="4" indent="-228600" algn="l"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lang="en-US"/>
          </a:p>
        </p:txBody>
      </p:sp>
      <p:sp>
        <p:nvSpPr>
          <p:cNvPr id="10" name="Text Placeholder 2">
            <a:extLst>
              <a:ext uri="{FF2B5EF4-FFF2-40B4-BE49-F238E27FC236}">
                <a16:creationId xmlns:a16="http://schemas.microsoft.com/office/drawing/2014/main" id="{7157E940-0CB6-B6C8-C102-B2DFED686D73}"/>
              </a:ext>
            </a:extLst>
          </p:cNvPr>
          <p:cNvSpPr>
            <a:spLocks noGrp="1"/>
          </p:cNvSpPr>
          <p:nvPr>
            <p:ph type="body" idx="1"/>
          </p:nvPr>
        </p:nvSpPr>
        <p:spPr>
          <a:xfrm>
            <a:off x="524741" y="1314621"/>
            <a:ext cx="7886700" cy="2931797"/>
          </a:xfrm>
        </p:spPr>
        <p:txBody>
          <a:bodyPr/>
          <a:lstStyle/>
          <a:p>
            <a:pPr marL="0"/>
            <a:r>
              <a:rPr lang="en-US" sz="1600" b="1"/>
              <a:t>Your brand is how people perceive you compared to others in like roles.</a:t>
            </a:r>
          </a:p>
          <a:p>
            <a:pPr marL="171450" indent="-171450">
              <a:buSzPct val="160000"/>
              <a:buFont typeface="Arial" panose="020B0604020202020204" pitchFamily="34" charset="0"/>
              <a:buChar char="•"/>
            </a:pPr>
            <a:r>
              <a:rPr lang="en-US" sz="1100"/>
              <a:t>Who are you? </a:t>
            </a:r>
          </a:p>
          <a:p>
            <a:pPr marL="171450" indent="-171450">
              <a:buSzPct val="160000"/>
              <a:buFont typeface="Arial" panose="020B0604020202020204" pitchFamily="34" charset="0"/>
              <a:buChar char="•"/>
            </a:pPr>
            <a:r>
              <a:rPr lang="en-US" sz="1100"/>
              <a:t>What do you do?</a:t>
            </a:r>
          </a:p>
          <a:p>
            <a:pPr marL="171450" indent="-171450">
              <a:buSzPct val="160000"/>
              <a:buFont typeface="Arial" panose="020B0604020202020204" pitchFamily="34" charset="0"/>
              <a:buChar char="•"/>
            </a:pPr>
            <a:r>
              <a:rPr lang="en-US" sz="1100"/>
              <a:t>What’s most important to you?</a:t>
            </a:r>
          </a:p>
          <a:p>
            <a:pPr marL="171450" indent="-171450">
              <a:buSzPct val="160000"/>
              <a:buFont typeface="Arial" panose="020B0604020202020204" pitchFamily="34" charset="0"/>
              <a:buChar char="•"/>
            </a:pPr>
            <a:r>
              <a:rPr lang="en-US" sz="1100"/>
              <a:t>What do you stand for?</a:t>
            </a:r>
          </a:p>
          <a:p>
            <a:pPr marL="171450" indent="-171450">
              <a:buSzPct val="160000"/>
              <a:buFont typeface="Arial" panose="020B0604020202020204" pitchFamily="34" charset="0"/>
              <a:buChar char="•"/>
            </a:pPr>
            <a:r>
              <a:rPr lang="en-US" sz="1100"/>
              <a:t>What value do you bring?</a:t>
            </a:r>
          </a:p>
          <a:p>
            <a:pPr marL="171450" indent="-171450">
              <a:buSzPct val="160000"/>
              <a:buFont typeface="Arial" panose="020B0604020202020204" pitchFamily="34" charset="0"/>
              <a:buChar char="•"/>
            </a:pPr>
            <a:r>
              <a:rPr lang="en-US" sz="1100"/>
              <a:t>Why do people like you?</a:t>
            </a:r>
          </a:p>
          <a:p>
            <a:pPr marL="171450" indent="-171450">
              <a:buSzPct val="160000"/>
              <a:buFont typeface="Arial" panose="020B0604020202020204" pitchFamily="34" charset="0"/>
              <a:buChar char="•"/>
            </a:pPr>
            <a:r>
              <a:rPr lang="en-US" sz="1100"/>
              <a:t>Why do people trust you?</a:t>
            </a:r>
          </a:p>
          <a:p>
            <a:pPr marL="171450" indent="-171450">
              <a:buSzPct val="160000"/>
              <a:buFont typeface="Arial" panose="020B0604020202020204" pitchFamily="34" charset="0"/>
              <a:buChar char="•"/>
            </a:pPr>
            <a:r>
              <a:rPr lang="en-US" sz="1100"/>
              <a:t>What is a non-negotiable?</a:t>
            </a:r>
          </a:p>
          <a:p>
            <a:pPr marL="171450" indent="-171450">
              <a:buSzPct val="160000"/>
              <a:buFont typeface="Arial" panose="020B0604020202020204" pitchFamily="34" charset="0"/>
              <a:buChar char="•"/>
            </a:pPr>
            <a:r>
              <a:rPr lang="en-US" sz="1100"/>
              <a:t>How and where do you communicate it?</a:t>
            </a:r>
          </a:p>
          <a:p>
            <a:pPr marL="171450" indent="-171450">
              <a:buSzPct val="160000"/>
              <a:buFont typeface="Arial" panose="020B0604020202020204" pitchFamily="34" charset="0"/>
              <a:buChar char="•"/>
            </a:pPr>
            <a:r>
              <a:rPr lang="en-US" sz="1100"/>
              <a:t>How would people describe you?</a:t>
            </a:r>
          </a:p>
        </p:txBody>
      </p:sp>
    </p:spTree>
    <p:extLst>
      <p:ext uri="{BB962C8B-B14F-4D97-AF65-F5344CB8AC3E}">
        <p14:creationId xmlns:p14="http://schemas.microsoft.com/office/powerpoint/2010/main" val="1689660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0FDF-64ED-490F-C591-BFA12BA79044}"/>
              </a:ext>
            </a:extLst>
          </p:cNvPr>
          <p:cNvSpPr>
            <a:spLocks noGrp="1"/>
          </p:cNvSpPr>
          <p:nvPr>
            <p:ph type="title"/>
          </p:nvPr>
        </p:nvSpPr>
        <p:spPr/>
        <p:txBody>
          <a:bodyPr/>
          <a:lstStyle/>
          <a:p>
            <a:r>
              <a:rPr lang="en-US"/>
              <a:t>A Personal Page</a:t>
            </a:r>
          </a:p>
        </p:txBody>
      </p:sp>
      <p:sp>
        <p:nvSpPr>
          <p:cNvPr id="3" name="Oval">
            <a:extLst>
              <a:ext uri="{FF2B5EF4-FFF2-40B4-BE49-F238E27FC236}">
                <a16:creationId xmlns:a16="http://schemas.microsoft.com/office/drawing/2014/main" id="{79A51C37-23B7-A187-CC74-500BF94A549C}"/>
              </a:ext>
            </a:extLst>
          </p:cNvPr>
          <p:cNvSpPr/>
          <p:nvPr/>
        </p:nvSpPr>
        <p:spPr>
          <a:xfrm>
            <a:off x="2265530" y="1997024"/>
            <a:ext cx="2716833" cy="2360041"/>
          </a:xfrm>
          <a:prstGeom prst="ellipse">
            <a:avLst/>
          </a:prstGeom>
          <a:solidFill>
            <a:srgbClr val="66CFE8">
              <a:alpha val="25011"/>
            </a:srgbClr>
          </a:solidFill>
          <a:ln w="25400">
            <a:solidFill>
              <a:srgbClr val="30795F">
                <a:alpha val="25011"/>
              </a:srgbClr>
            </a:solidFill>
          </a:ln>
        </p:spPr>
        <p:txBody>
          <a:bodyPr lIns="45718" tIns="45718" rIns="45718" bIns="45718" anchor="ctr"/>
          <a:lstStyle/>
          <a:p>
            <a:pPr>
              <a:lnSpc>
                <a:spcPct val="100000"/>
              </a:lnSpc>
              <a:defRPr>
                <a:latin typeface="+mj-lt"/>
                <a:ea typeface="+mj-ea"/>
                <a:cs typeface="+mj-cs"/>
                <a:sym typeface="Helvetica"/>
              </a:defRPr>
            </a:pPr>
            <a:endParaRPr/>
          </a:p>
        </p:txBody>
      </p:sp>
      <p:sp>
        <p:nvSpPr>
          <p:cNvPr id="4" name="Firm…">
            <a:extLst>
              <a:ext uri="{FF2B5EF4-FFF2-40B4-BE49-F238E27FC236}">
                <a16:creationId xmlns:a16="http://schemas.microsoft.com/office/drawing/2014/main" id="{6718C9CA-62F4-C525-8800-6C4B6B72C633}"/>
              </a:ext>
            </a:extLst>
          </p:cNvPr>
          <p:cNvSpPr txBox="1"/>
          <p:nvPr/>
        </p:nvSpPr>
        <p:spPr>
          <a:xfrm>
            <a:off x="2552959" y="2522022"/>
            <a:ext cx="2128846" cy="1538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100000"/>
              </a:lnSpc>
              <a:defRPr sz="7200">
                <a:solidFill>
                  <a:srgbClr val="296751"/>
                </a:solidFill>
                <a:latin typeface="+mj-lt"/>
                <a:ea typeface="+mj-ea"/>
                <a:cs typeface="+mj-cs"/>
                <a:sym typeface="Helvetica"/>
              </a:defRPr>
            </a:pPr>
            <a:r>
              <a:rPr sz="5400">
                <a:latin typeface="Montserrat" panose="00000500000000000000" pitchFamily="2" charset="0"/>
              </a:rPr>
              <a:t>Firm</a:t>
            </a:r>
          </a:p>
          <a:p>
            <a:pPr algn="ctr">
              <a:lnSpc>
                <a:spcPct val="100000"/>
              </a:lnSpc>
              <a:defRPr sz="2000">
                <a:solidFill>
                  <a:srgbClr val="296751"/>
                </a:solidFill>
                <a:latin typeface="+mj-lt"/>
                <a:ea typeface="+mj-ea"/>
                <a:cs typeface="+mj-cs"/>
                <a:sym typeface="Helvetica"/>
              </a:defRPr>
            </a:pPr>
            <a:r>
              <a:rPr>
                <a:latin typeface="Montserrat" panose="00000500000000000000" pitchFamily="2" charset="0"/>
              </a:rPr>
              <a:t>Company Profile</a:t>
            </a:r>
          </a:p>
        </p:txBody>
      </p:sp>
      <p:sp>
        <p:nvSpPr>
          <p:cNvPr id="5" name="Overlap*">
            <a:extLst>
              <a:ext uri="{FF2B5EF4-FFF2-40B4-BE49-F238E27FC236}">
                <a16:creationId xmlns:a16="http://schemas.microsoft.com/office/drawing/2014/main" id="{F41F2CB4-C16F-509D-7B67-E339B06BDC28}"/>
              </a:ext>
            </a:extLst>
          </p:cNvPr>
          <p:cNvSpPr txBox="1"/>
          <p:nvPr/>
        </p:nvSpPr>
        <p:spPr>
          <a:xfrm>
            <a:off x="3128279" y="971580"/>
            <a:ext cx="3405736"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0">
                <a:solidFill>
                  <a:srgbClr val="535353"/>
                </a:solidFill>
                <a:latin typeface="+mj-lt"/>
                <a:ea typeface="+mj-ea"/>
                <a:cs typeface="+mj-cs"/>
                <a:sym typeface="Helvetica"/>
              </a:defRPr>
            </a:lvl1pPr>
          </a:lstStyle>
          <a:p>
            <a:r>
              <a:rPr>
                <a:solidFill>
                  <a:srgbClr val="000000"/>
                </a:solidFill>
                <a:latin typeface="Montserrat" panose="00000500000000000000" pitchFamily="2" charset="0"/>
              </a:rPr>
              <a:t>Overlap*</a:t>
            </a:r>
          </a:p>
        </p:txBody>
      </p:sp>
      <p:sp>
        <p:nvSpPr>
          <p:cNvPr id="6" name="Line">
            <a:extLst>
              <a:ext uri="{FF2B5EF4-FFF2-40B4-BE49-F238E27FC236}">
                <a16:creationId xmlns:a16="http://schemas.microsoft.com/office/drawing/2014/main" id="{34923653-26CC-BD1F-DFAC-1D46BB844B18}"/>
              </a:ext>
            </a:extLst>
          </p:cNvPr>
          <p:cNvSpPr/>
          <p:nvPr/>
        </p:nvSpPr>
        <p:spPr>
          <a:xfrm>
            <a:off x="4789939" y="1997022"/>
            <a:ext cx="41208" cy="1104115"/>
          </a:xfrm>
          <a:prstGeom prst="line">
            <a:avLst/>
          </a:prstGeom>
          <a:ln w="152400">
            <a:solidFill>
              <a:srgbClr val="74B440"/>
            </a:solidFill>
            <a:tailEnd type="triangle"/>
          </a:ln>
        </p:spPr>
        <p:txBody>
          <a:bodyPr lIns="45718" tIns="45718" rIns="45718" bIns="45718"/>
          <a:lstStyle/>
          <a:p>
            <a:endParaRPr/>
          </a:p>
        </p:txBody>
      </p:sp>
      <p:sp>
        <p:nvSpPr>
          <p:cNvPr id="7" name="Oval">
            <a:extLst>
              <a:ext uri="{FF2B5EF4-FFF2-40B4-BE49-F238E27FC236}">
                <a16:creationId xmlns:a16="http://schemas.microsoft.com/office/drawing/2014/main" id="{AC1DFEAB-13CF-4827-17AA-992C069FABB4}"/>
              </a:ext>
            </a:extLst>
          </p:cNvPr>
          <p:cNvSpPr/>
          <p:nvPr/>
        </p:nvSpPr>
        <p:spPr>
          <a:xfrm>
            <a:off x="4610645" y="2036837"/>
            <a:ext cx="2716833" cy="2280413"/>
          </a:xfrm>
          <a:prstGeom prst="ellipse">
            <a:avLst/>
          </a:prstGeom>
          <a:solidFill>
            <a:srgbClr val="66CFE8">
              <a:alpha val="25011"/>
            </a:srgbClr>
          </a:solidFill>
          <a:ln w="25400">
            <a:solidFill>
              <a:srgbClr val="30795F">
                <a:alpha val="25011"/>
              </a:srgbClr>
            </a:solidFill>
          </a:ln>
        </p:spPr>
        <p:txBody>
          <a:bodyPr lIns="45718" tIns="45718" rIns="45718" bIns="45718" anchor="ctr"/>
          <a:lstStyle/>
          <a:p>
            <a:pPr>
              <a:lnSpc>
                <a:spcPct val="100000"/>
              </a:lnSpc>
              <a:defRPr>
                <a:latin typeface="+mj-lt"/>
                <a:ea typeface="+mj-ea"/>
                <a:cs typeface="+mj-cs"/>
                <a:sym typeface="Helvetica"/>
              </a:defRPr>
            </a:pPr>
            <a:endParaRPr/>
          </a:p>
        </p:txBody>
      </p:sp>
      <p:sp>
        <p:nvSpPr>
          <p:cNvPr id="8" name="*Articles, announcements, events, deadlines, industry changes/updates, new hires, etc.">
            <a:extLst>
              <a:ext uri="{FF2B5EF4-FFF2-40B4-BE49-F238E27FC236}">
                <a16:creationId xmlns:a16="http://schemas.microsoft.com/office/drawing/2014/main" id="{D67310E8-E1DB-BBF6-632F-983869362AD1}"/>
              </a:ext>
            </a:extLst>
          </p:cNvPr>
          <p:cNvSpPr txBox="1"/>
          <p:nvPr/>
        </p:nvSpPr>
        <p:spPr>
          <a:xfrm>
            <a:off x="2438399" y="4559619"/>
            <a:ext cx="5074025"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00000"/>
              </a:lnSpc>
              <a:defRPr sz="4000">
                <a:solidFill>
                  <a:srgbClr val="535353"/>
                </a:solidFill>
                <a:latin typeface="+mj-lt"/>
                <a:ea typeface="+mj-ea"/>
                <a:cs typeface="+mj-cs"/>
                <a:sym typeface="Helvetica"/>
              </a:defRPr>
            </a:lvl1pPr>
          </a:lstStyle>
          <a:p>
            <a:pPr algn="ctr"/>
            <a:r>
              <a:rPr sz="1600">
                <a:latin typeface="Montserrat" panose="00000500000000000000" pitchFamily="2" charset="0"/>
              </a:rPr>
              <a:t>*Articles, announcements, events, deadlines, industry changes/updates, new hires, etc.   </a:t>
            </a:r>
          </a:p>
        </p:txBody>
      </p:sp>
      <p:sp>
        <p:nvSpPr>
          <p:cNvPr id="9" name="You…">
            <a:extLst>
              <a:ext uri="{FF2B5EF4-FFF2-40B4-BE49-F238E27FC236}">
                <a16:creationId xmlns:a16="http://schemas.microsoft.com/office/drawing/2014/main" id="{2E085610-FB27-A955-02D7-1392CEC233A5}"/>
              </a:ext>
            </a:extLst>
          </p:cNvPr>
          <p:cNvSpPr txBox="1"/>
          <p:nvPr/>
        </p:nvSpPr>
        <p:spPr>
          <a:xfrm>
            <a:off x="4969234" y="2374938"/>
            <a:ext cx="2094837" cy="15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100000"/>
              </a:lnSpc>
              <a:defRPr sz="7200">
                <a:solidFill>
                  <a:srgbClr val="296751"/>
                </a:solidFill>
                <a:latin typeface="+mj-lt"/>
                <a:ea typeface="+mj-ea"/>
                <a:cs typeface="+mj-cs"/>
                <a:sym typeface="Helvetica"/>
              </a:defRPr>
            </a:pPr>
            <a:r>
              <a:rPr sz="7200">
                <a:latin typeface="Montserrat" panose="00000500000000000000" pitchFamily="2" charset="0"/>
              </a:rPr>
              <a:t>You</a:t>
            </a:r>
          </a:p>
          <a:p>
            <a:pPr algn="ctr">
              <a:defRPr sz="2000">
                <a:solidFill>
                  <a:srgbClr val="296751"/>
                </a:solidFill>
                <a:latin typeface="+mj-lt"/>
                <a:ea typeface="+mj-ea"/>
                <a:cs typeface="+mj-cs"/>
                <a:sym typeface="Helvetica"/>
              </a:defRPr>
            </a:pPr>
            <a:r>
              <a:rPr sz="2000">
                <a:latin typeface="Montserrat" panose="00000500000000000000" pitchFamily="2" charset="0"/>
              </a:rPr>
              <a:t>Your Profile</a:t>
            </a:r>
          </a:p>
        </p:txBody>
      </p:sp>
    </p:spTree>
    <p:extLst>
      <p:ext uri="{BB962C8B-B14F-4D97-AF65-F5344CB8AC3E}">
        <p14:creationId xmlns:p14="http://schemas.microsoft.com/office/powerpoint/2010/main" val="1193971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303068" y="2094668"/>
            <a:ext cx="4182492" cy="1318238"/>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US"/>
              <a:t>Your DIGITAL (Personal) Brand</a:t>
            </a:r>
          </a:p>
        </p:txBody>
      </p:sp>
      <p:pic>
        <p:nvPicPr>
          <p:cNvPr id="3" name="Picture 2">
            <a:extLst>
              <a:ext uri="{FF2B5EF4-FFF2-40B4-BE49-F238E27FC236}">
                <a16:creationId xmlns:a16="http://schemas.microsoft.com/office/drawing/2014/main" id="{87C66C34-8B75-46E8-B313-E8A9E590AF19}"/>
              </a:ext>
            </a:extLst>
          </p:cNvPr>
          <p:cNvPicPr>
            <a:picLocks noChangeAspect="1"/>
          </p:cNvPicPr>
          <p:nvPr/>
        </p:nvPicPr>
        <p:blipFill>
          <a:blip r:embed="rId3"/>
          <a:stretch>
            <a:fillRect/>
          </a:stretch>
        </p:blipFill>
        <p:spPr>
          <a:xfrm>
            <a:off x="4907824" y="699655"/>
            <a:ext cx="2836867" cy="3526481"/>
          </a:xfrm>
          <a:prstGeom prst="rect">
            <a:avLst/>
          </a:prstGeom>
        </p:spPr>
      </p:pic>
    </p:spTree>
    <p:extLst>
      <p:ext uri="{BB962C8B-B14F-4D97-AF65-F5344CB8AC3E}">
        <p14:creationId xmlns:p14="http://schemas.microsoft.com/office/powerpoint/2010/main" val="2202037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extBox 1">
            <a:extLst>
              <a:ext uri="{FF2B5EF4-FFF2-40B4-BE49-F238E27FC236}">
                <a16:creationId xmlns:a16="http://schemas.microsoft.com/office/drawing/2014/main" id="{DB857C0C-7EB6-A397-199C-2DD5910C6839}"/>
              </a:ext>
            </a:extLst>
          </p:cNvPr>
          <p:cNvSpPr txBox="1"/>
          <p:nvPr/>
        </p:nvSpPr>
        <p:spPr>
          <a:xfrm>
            <a:off x="0" y="1390918"/>
            <a:ext cx="9144000" cy="1862048"/>
          </a:xfrm>
          <a:prstGeom prst="rect">
            <a:avLst/>
          </a:prstGeom>
          <a:noFill/>
        </p:spPr>
        <p:txBody>
          <a:bodyPr wrap="square" rtlCol="0">
            <a:spAutoFit/>
          </a:bodyPr>
          <a:lstStyle/>
          <a:p>
            <a:pPr algn="ctr"/>
            <a:r>
              <a:rPr lang="en-US" sz="11500" b="1">
                <a:solidFill>
                  <a:schemeClr val="bg1"/>
                </a:solidFill>
              </a:rPr>
              <a:t>80%</a:t>
            </a:r>
          </a:p>
        </p:txBody>
      </p:sp>
    </p:spTree>
    <p:extLst>
      <p:ext uri="{BB962C8B-B14F-4D97-AF65-F5344CB8AC3E}">
        <p14:creationId xmlns:p14="http://schemas.microsoft.com/office/powerpoint/2010/main" val="2453891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005;g2b5ad09cf28_0_3059">
            <a:extLst>
              <a:ext uri="{FF2B5EF4-FFF2-40B4-BE49-F238E27FC236}">
                <a16:creationId xmlns:a16="http://schemas.microsoft.com/office/drawing/2014/main" id="{9D9960EA-EBE5-F4C1-40EC-FA29B94CA412}"/>
              </a:ext>
            </a:extLst>
          </p:cNvPr>
          <p:cNvSpPr txBox="1">
            <a:spLocks/>
          </p:cNvSpPr>
          <p:nvPr/>
        </p:nvSpPr>
        <p:spPr>
          <a:xfrm>
            <a:off x="383847" y="2046900"/>
            <a:ext cx="4371033" cy="7078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0" i="0" u="sng">
                <a:solidFill>
                  <a:srgbClr val="00A68A"/>
                </a:solidFill>
                <a:effectLst/>
                <a:latin typeface="Montserrat" pitchFamily="2" charset="77"/>
                <a:hlinkClick r:id="rId2"/>
              </a:rPr>
              <a:t>Americans aged 30 to 49</a:t>
            </a:r>
            <a:r>
              <a:rPr lang="en-US" sz="2000" b="1" i="0">
                <a:solidFill>
                  <a:srgbClr val="007978"/>
                </a:solidFill>
                <a:effectLst/>
                <a:latin typeface="Montserrat" pitchFamily="2" charset="77"/>
              </a:rPr>
              <a:t> used LinkedIn the most</a:t>
            </a:r>
          </a:p>
        </p:txBody>
      </p:sp>
      <p:sp>
        <p:nvSpPr>
          <p:cNvPr id="10" name="TextBox 9">
            <a:extLst>
              <a:ext uri="{FF2B5EF4-FFF2-40B4-BE49-F238E27FC236}">
                <a16:creationId xmlns:a16="http://schemas.microsoft.com/office/drawing/2014/main" id="{E6CB99DD-43ED-4B30-AD28-2295382B9FA3}"/>
              </a:ext>
            </a:extLst>
          </p:cNvPr>
          <p:cNvSpPr txBox="1"/>
          <p:nvPr/>
        </p:nvSpPr>
        <p:spPr>
          <a:xfrm>
            <a:off x="3319975" y="1370234"/>
            <a:ext cx="5824025" cy="707886"/>
          </a:xfrm>
          <a:prstGeom prst="rect">
            <a:avLst/>
          </a:prstGeom>
          <a:noFill/>
        </p:spPr>
        <p:txBody>
          <a:bodyPr wrap="square">
            <a:spAutoFit/>
          </a:bodyPr>
          <a:lstStyle/>
          <a:p>
            <a:pPr algn="ctr"/>
            <a:r>
              <a:rPr lang="en-US" sz="2000" b="1" i="0">
                <a:solidFill>
                  <a:srgbClr val="007978"/>
                </a:solidFill>
                <a:effectLst/>
                <a:latin typeface="Montserrat" pitchFamily="2" charset="77"/>
              </a:rPr>
              <a:t>4 out of 5 people on LinkedIn </a:t>
            </a:r>
            <a:r>
              <a:rPr lang="en-US" sz="2000" b="0" i="0" u="sng">
                <a:solidFill>
                  <a:srgbClr val="004963"/>
                </a:solidFill>
                <a:effectLst/>
                <a:latin typeface="Montserrat" pitchFamily="2" charset="77"/>
                <a:hlinkClick r:id="rId3"/>
              </a:rPr>
              <a:t>“drive business decisions”</a:t>
            </a:r>
            <a:endParaRPr lang="en-US" sz="2000" b="1" i="0">
              <a:solidFill>
                <a:srgbClr val="007978"/>
              </a:solidFill>
              <a:effectLst/>
              <a:latin typeface="Montserrat" pitchFamily="2" charset="77"/>
            </a:endParaRPr>
          </a:p>
        </p:txBody>
      </p:sp>
      <p:sp>
        <p:nvSpPr>
          <p:cNvPr id="11" name="TextBox 10">
            <a:extLst>
              <a:ext uri="{FF2B5EF4-FFF2-40B4-BE49-F238E27FC236}">
                <a16:creationId xmlns:a16="http://schemas.microsoft.com/office/drawing/2014/main" id="{2FCED922-3C7D-3BE4-9A39-27C313F567CE}"/>
              </a:ext>
            </a:extLst>
          </p:cNvPr>
          <p:cNvSpPr txBox="1"/>
          <p:nvPr/>
        </p:nvSpPr>
        <p:spPr>
          <a:xfrm>
            <a:off x="764178" y="3923819"/>
            <a:ext cx="8266901" cy="461665"/>
          </a:xfrm>
          <a:prstGeom prst="rect">
            <a:avLst/>
          </a:prstGeom>
          <a:noFill/>
        </p:spPr>
        <p:txBody>
          <a:bodyPr wrap="square">
            <a:spAutoFit/>
          </a:bodyPr>
          <a:lstStyle/>
          <a:p>
            <a:pPr algn="l"/>
            <a:r>
              <a:rPr lang="en-US" sz="2400" b="0" i="0" u="sng">
                <a:solidFill>
                  <a:srgbClr val="004963"/>
                </a:solidFill>
                <a:effectLst/>
                <a:latin typeface="Montserrat" pitchFamily="2" charset="77"/>
                <a:hlinkClick r:id="rId4"/>
              </a:rPr>
              <a:t>82% of B2B marketers</a:t>
            </a:r>
            <a:r>
              <a:rPr lang="en-US" sz="2400" b="1" i="0">
                <a:solidFill>
                  <a:srgbClr val="007978"/>
                </a:solidFill>
                <a:effectLst/>
                <a:latin typeface="Montserrat" pitchFamily="2" charset="77"/>
              </a:rPr>
              <a:t> see success on LinkedIn</a:t>
            </a:r>
          </a:p>
        </p:txBody>
      </p:sp>
      <p:sp>
        <p:nvSpPr>
          <p:cNvPr id="12" name="TextBox 11">
            <a:extLst>
              <a:ext uri="{FF2B5EF4-FFF2-40B4-BE49-F238E27FC236}">
                <a16:creationId xmlns:a16="http://schemas.microsoft.com/office/drawing/2014/main" id="{9090B0D5-6B98-7B63-052C-A17CED0F94CA}"/>
              </a:ext>
            </a:extLst>
          </p:cNvPr>
          <p:cNvSpPr txBox="1"/>
          <p:nvPr/>
        </p:nvSpPr>
        <p:spPr>
          <a:xfrm>
            <a:off x="4138289" y="2847599"/>
            <a:ext cx="4892790" cy="646331"/>
          </a:xfrm>
          <a:prstGeom prst="rect">
            <a:avLst/>
          </a:prstGeom>
          <a:noFill/>
        </p:spPr>
        <p:txBody>
          <a:bodyPr wrap="square">
            <a:spAutoFit/>
          </a:bodyPr>
          <a:lstStyle/>
          <a:p>
            <a:pPr algn="ctr"/>
            <a:r>
              <a:rPr lang="en-US" sz="1800" b="1" i="0">
                <a:solidFill>
                  <a:srgbClr val="007978"/>
                </a:solidFill>
                <a:effectLst/>
                <a:latin typeface="Montserrat" pitchFamily="2" charset="77"/>
              </a:rPr>
              <a:t>LinkedIn posts with images see </a:t>
            </a:r>
            <a:r>
              <a:rPr lang="en-US" sz="1800" b="0" i="0" u="sng">
                <a:solidFill>
                  <a:srgbClr val="004963"/>
                </a:solidFill>
                <a:effectLst/>
                <a:latin typeface="Montserrat" pitchFamily="2" charset="77"/>
                <a:hlinkClick r:id="rId5"/>
              </a:rPr>
              <a:t>2x higher comment rates</a:t>
            </a:r>
            <a:endParaRPr lang="en-US" sz="1800" b="1" i="0">
              <a:solidFill>
                <a:srgbClr val="007978"/>
              </a:solidFill>
              <a:effectLst/>
              <a:latin typeface="Montserrat" pitchFamily="2" charset="77"/>
            </a:endParaRPr>
          </a:p>
        </p:txBody>
      </p:sp>
      <p:sp>
        <p:nvSpPr>
          <p:cNvPr id="13" name="TextBox 12">
            <a:extLst>
              <a:ext uri="{FF2B5EF4-FFF2-40B4-BE49-F238E27FC236}">
                <a16:creationId xmlns:a16="http://schemas.microsoft.com/office/drawing/2014/main" id="{0BE0B902-7EEC-BD8E-FE4D-79706B41EE34}"/>
              </a:ext>
            </a:extLst>
          </p:cNvPr>
          <p:cNvSpPr txBox="1"/>
          <p:nvPr/>
        </p:nvSpPr>
        <p:spPr>
          <a:xfrm>
            <a:off x="383847" y="524850"/>
            <a:ext cx="4061543" cy="707886"/>
          </a:xfrm>
          <a:prstGeom prst="rect">
            <a:avLst/>
          </a:prstGeom>
          <a:noFill/>
        </p:spPr>
        <p:txBody>
          <a:bodyPr wrap="square">
            <a:spAutoFit/>
          </a:bodyPr>
          <a:lstStyle/>
          <a:p>
            <a:pPr algn="ctr" fontAlgn="auto"/>
            <a:r>
              <a:rPr lang="en-US" sz="2000" b="1" i="0">
                <a:effectLst/>
                <a:highlight>
                  <a:srgbClr val="FFFFFF"/>
                </a:highlight>
                <a:latin typeface="Montserrat" pitchFamily="2" charset="77"/>
              </a:rPr>
              <a:t>40%</a:t>
            </a:r>
            <a:r>
              <a:rPr lang="en-US" sz="2000" b="0" i="0">
                <a:effectLst/>
                <a:highlight>
                  <a:srgbClr val="FFFFFF"/>
                </a:highlight>
                <a:latin typeface="Montserrat" pitchFamily="2" charset="77"/>
              </a:rPr>
              <a:t> of monthly active users visit LinkedIn daily.</a:t>
            </a:r>
          </a:p>
        </p:txBody>
      </p:sp>
    </p:spTree>
    <p:extLst>
      <p:ext uri="{BB962C8B-B14F-4D97-AF65-F5344CB8AC3E}">
        <p14:creationId xmlns:p14="http://schemas.microsoft.com/office/powerpoint/2010/main" val="4186374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D1845-DF47-F1A8-6D0A-72DD2910FE4F}"/>
              </a:ext>
            </a:extLst>
          </p:cNvPr>
          <p:cNvSpPr>
            <a:spLocks noGrp="1"/>
          </p:cNvSpPr>
          <p:nvPr>
            <p:ph type="title"/>
          </p:nvPr>
        </p:nvSpPr>
        <p:spPr/>
        <p:txBody>
          <a:bodyPr/>
          <a:lstStyle/>
          <a:p>
            <a:r>
              <a:rPr lang="en-US"/>
              <a:t>Social Selling</a:t>
            </a:r>
          </a:p>
        </p:txBody>
      </p:sp>
      <p:sp>
        <p:nvSpPr>
          <p:cNvPr id="3" name="Text Placeholder 2">
            <a:extLst>
              <a:ext uri="{FF2B5EF4-FFF2-40B4-BE49-F238E27FC236}">
                <a16:creationId xmlns:a16="http://schemas.microsoft.com/office/drawing/2014/main" id="{49C018F7-67A0-7406-6220-7FDB372C2934}"/>
              </a:ext>
            </a:extLst>
          </p:cNvPr>
          <p:cNvSpPr>
            <a:spLocks noGrp="1"/>
          </p:cNvSpPr>
          <p:nvPr>
            <p:ph type="body" idx="1"/>
          </p:nvPr>
        </p:nvSpPr>
        <p:spPr/>
        <p:txBody>
          <a:bodyPr/>
          <a:lstStyle/>
          <a:p>
            <a:pPr marL="571500" indent="-342900">
              <a:buFont typeface="+mj-lt"/>
              <a:buAutoNum type="arabicPeriod"/>
            </a:pPr>
            <a:r>
              <a:rPr lang="en-US">
                <a:highlight>
                  <a:srgbClr val="FFFF00"/>
                </a:highlight>
              </a:rPr>
              <a:t>Establish your professional brand - Complete your profile with the customer in mind. Become a thought-leader by publishing meaningful posts.</a:t>
            </a:r>
          </a:p>
          <a:p>
            <a:pPr marL="571500" indent="-342900">
              <a:buFont typeface="+mj-lt"/>
              <a:buAutoNum type="arabicPeriod"/>
            </a:pPr>
            <a:r>
              <a:rPr lang="en-US"/>
              <a:t>Find the right people - Identify better prospects in less time using efficient search and research tools</a:t>
            </a:r>
          </a:p>
          <a:p>
            <a:pPr marL="571500" indent="-342900">
              <a:buFont typeface="+mj-lt"/>
              <a:buAutoNum type="arabicPeriod"/>
            </a:pPr>
            <a:r>
              <a:rPr lang="en-US"/>
              <a:t>Engage with insights - Discover and share conversation-worthy updates to create and grow relationships.</a:t>
            </a:r>
          </a:p>
          <a:p>
            <a:pPr marL="571500" indent="-342900">
              <a:buFont typeface="+mj-lt"/>
              <a:buAutoNum type="arabicPeriod"/>
            </a:pPr>
            <a:r>
              <a:rPr lang="en-US"/>
              <a:t>Build relationships - Strengthen your network by connecting and establishing trust with decision makers</a:t>
            </a:r>
          </a:p>
          <a:p>
            <a:endParaRPr lang="en-US"/>
          </a:p>
        </p:txBody>
      </p:sp>
    </p:spTree>
    <p:extLst>
      <p:ext uri="{BB962C8B-B14F-4D97-AF65-F5344CB8AC3E}">
        <p14:creationId xmlns:p14="http://schemas.microsoft.com/office/powerpoint/2010/main" val="2521627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F5AC-0372-5388-4127-C7F667FD8A13}"/>
              </a:ext>
            </a:extLst>
          </p:cNvPr>
          <p:cNvSpPr>
            <a:spLocks noGrp="1"/>
          </p:cNvSpPr>
          <p:nvPr>
            <p:ph type="title"/>
          </p:nvPr>
        </p:nvSpPr>
        <p:spPr>
          <a:xfrm>
            <a:off x="566304" y="452263"/>
            <a:ext cx="7886700" cy="533400"/>
          </a:xfrm>
        </p:spPr>
        <p:txBody>
          <a:bodyPr/>
          <a:lstStyle/>
          <a:p>
            <a:r>
              <a:rPr lang="en-US"/>
              <a:t>Social Selling Index Score</a:t>
            </a:r>
          </a:p>
        </p:txBody>
      </p:sp>
      <p:sp>
        <p:nvSpPr>
          <p:cNvPr id="3" name="TextBox 2">
            <a:extLst>
              <a:ext uri="{FF2B5EF4-FFF2-40B4-BE49-F238E27FC236}">
                <a16:creationId xmlns:a16="http://schemas.microsoft.com/office/drawing/2014/main" id="{F6BC17A1-79CF-20F7-BADE-603B59AED6EC}"/>
              </a:ext>
            </a:extLst>
          </p:cNvPr>
          <p:cNvSpPr txBox="1"/>
          <p:nvPr/>
        </p:nvSpPr>
        <p:spPr>
          <a:xfrm>
            <a:off x="2646763" y="4691237"/>
            <a:ext cx="4086546" cy="276999"/>
          </a:xfrm>
          <a:prstGeom prst="rect">
            <a:avLst/>
          </a:prstGeom>
          <a:noFill/>
        </p:spPr>
        <p:txBody>
          <a:bodyPr wrap="square">
            <a:spAutoFit/>
          </a:bodyPr>
          <a:lstStyle/>
          <a:p>
            <a:r>
              <a:rPr lang="en-US" sz="1200">
                <a:hlinkClick r:id="rId2"/>
              </a:rPr>
              <a:t>The Social Selling Index (SSI) | LinkedIn Sales Solutions</a:t>
            </a:r>
            <a:endParaRPr lang="en-US" sz="1200"/>
          </a:p>
        </p:txBody>
      </p:sp>
      <p:pic>
        <p:nvPicPr>
          <p:cNvPr id="4" name="Picture 3" descr="A screenshot of a computer&#10;&#10;Description automatically generated">
            <a:extLst>
              <a:ext uri="{FF2B5EF4-FFF2-40B4-BE49-F238E27FC236}">
                <a16:creationId xmlns:a16="http://schemas.microsoft.com/office/drawing/2014/main" id="{D9BA8139-769B-AFEB-7918-3678C852F5FE}"/>
              </a:ext>
            </a:extLst>
          </p:cNvPr>
          <p:cNvPicPr>
            <a:picLocks noChangeAspect="1"/>
          </p:cNvPicPr>
          <p:nvPr/>
        </p:nvPicPr>
        <p:blipFill>
          <a:blip r:embed="rId3"/>
          <a:stretch>
            <a:fillRect/>
          </a:stretch>
        </p:blipFill>
        <p:spPr>
          <a:xfrm>
            <a:off x="2311065" y="1139804"/>
            <a:ext cx="4368518" cy="3320477"/>
          </a:xfrm>
          <a:prstGeom prst="rect">
            <a:avLst/>
          </a:prstGeom>
        </p:spPr>
      </p:pic>
    </p:spTree>
    <p:extLst>
      <p:ext uri="{BB962C8B-B14F-4D97-AF65-F5344CB8AC3E}">
        <p14:creationId xmlns:p14="http://schemas.microsoft.com/office/powerpoint/2010/main" val="3929435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F065-C7D2-7D93-07FE-F201D716657A}"/>
              </a:ext>
            </a:extLst>
          </p:cNvPr>
          <p:cNvSpPr>
            <a:spLocks noGrp="1"/>
          </p:cNvSpPr>
          <p:nvPr>
            <p:ph type="title"/>
          </p:nvPr>
        </p:nvSpPr>
        <p:spPr/>
        <p:txBody>
          <a:bodyPr/>
          <a:lstStyle/>
          <a:p>
            <a:r>
              <a:rPr lang="en-US"/>
              <a:t>A Business Page</a:t>
            </a:r>
          </a:p>
        </p:txBody>
      </p:sp>
      <p:pic>
        <p:nvPicPr>
          <p:cNvPr id="4" name="Picture 3" descr="A screenshot of a website&#10;&#10;Description automatically generated with medium confidence">
            <a:extLst>
              <a:ext uri="{FF2B5EF4-FFF2-40B4-BE49-F238E27FC236}">
                <a16:creationId xmlns:a16="http://schemas.microsoft.com/office/drawing/2014/main" id="{B9E7BCD7-1EDE-0625-6199-61FC325CC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76" y="1156013"/>
            <a:ext cx="2409007" cy="2183263"/>
          </a:xfrm>
          <a:prstGeom prst="rect">
            <a:avLst/>
          </a:prstGeom>
        </p:spPr>
      </p:pic>
      <p:pic>
        <p:nvPicPr>
          <p:cNvPr id="5" name="Picture 4">
            <a:extLst>
              <a:ext uri="{FF2B5EF4-FFF2-40B4-BE49-F238E27FC236}">
                <a16:creationId xmlns:a16="http://schemas.microsoft.com/office/drawing/2014/main" id="{B85AC569-EC36-E3AE-4AD2-BCCF91529661}"/>
              </a:ext>
            </a:extLst>
          </p:cNvPr>
          <p:cNvPicPr>
            <a:picLocks noChangeAspect="1"/>
          </p:cNvPicPr>
          <p:nvPr/>
        </p:nvPicPr>
        <p:blipFill>
          <a:blip r:embed="rId3"/>
          <a:stretch>
            <a:fillRect/>
          </a:stretch>
        </p:blipFill>
        <p:spPr>
          <a:xfrm>
            <a:off x="2909115" y="1156013"/>
            <a:ext cx="3066383" cy="1465327"/>
          </a:xfrm>
          <a:prstGeom prst="rect">
            <a:avLst/>
          </a:prstGeom>
        </p:spPr>
      </p:pic>
      <p:pic>
        <p:nvPicPr>
          <p:cNvPr id="6" name="Picture 5" descr="A picture containing text, screenshot, line, font&#10;&#10;Description automatically generated">
            <a:extLst>
              <a:ext uri="{FF2B5EF4-FFF2-40B4-BE49-F238E27FC236}">
                <a16:creationId xmlns:a16="http://schemas.microsoft.com/office/drawing/2014/main" id="{7F748E29-EA98-1058-6F30-74372733B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961" y="2834419"/>
            <a:ext cx="2936690" cy="1330170"/>
          </a:xfrm>
          <a:prstGeom prst="rect">
            <a:avLst/>
          </a:prstGeom>
        </p:spPr>
      </p:pic>
      <p:pic>
        <p:nvPicPr>
          <p:cNvPr id="8" name="Picture 7">
            <a:extLst>
              <a:ext uri="{FF2B5EF4-FFF2-40B4-BE49-F238E27FC236}">
                <a16:creationId xmlns:a16="http://schemas.microsoft.com/office/drawing/2014/main" id="{B41B1AC1-F956-95D9-A67D-5FAD4024D2A3}"/>
              </a:ext>
            </a:extLst>
          </p:cNvPr>
          <p:cNvPicPr>
            <a:picLocks noChangeAspect="1"/>
          </p:cNvPicPr>
          <p:nvPr/>
        </p:nvPicPr>
        <p:blipFill>
          <a:blip r:embed="rId5"/>
          <a:stretch>
            <a:fillRect/>
          </a:stretch>
        </p:blipFill>
        <p:spPr>
          <a:xfrm>
            <a:off x="6269181" y="1335465"/>
            <a:ext cx="2527227" cy="2571750"/>
          </a:xfrm>
          <a:prstGeom prst="rect">
            <a:avLst/>
          </a:prstGeom>
        </p:spPr>
      </p:pic>
    </p:spTree>
    <p:extLst>
      <p:ext uri="{BB962C8B-B14F-4D97-AF65-F5344CB8AC3E}">
        <p14:creationId xmlns:p14="http://schemas.microsoft.com/office/powerpoint/2010/main" val="3577544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5" name="Picture 4">
            <a:extLst>
              <a:ext uri="{FF2B5EF4-FFF2-40B4-BE49-F238E27FC236}">
                <a16:creationId xmlns:a16="http://schemas.microsoft.com/office/drawing/2014/main" id="{AFFD758F-6C2B-BAE7-E84A-6C94712C8B56}"/>
              </a:ext>
            </a:extLst>
          </p:cNvPr>
          <p:cNvPicPr>
            <a:picLocks noChangeAspect="1"/>
          </p:cNvPicPr>
          <p:nvPr/>
        </p:nvPicPr>
        <p:blipFill>
          <a:blip r:embed="rId3"/>
          <a:stretch>
            <a:fillRect/>
          </a:stretch>
        </p:blipFill>
        <p:spPr>
          <a:xfrm>
            <a:off x="237984" y="1142413"/>
            <a:ext cx="3883743" cy="2619095"/>
          </a:xfrm>
          <a:prstGeom prst="rect">
            <a:avLst/>
          </a:prstGeom>
        </p:spPr>
      </p:pic>
      <p:pic>
        <p:nvPicPr>
          <p:cNvPr id="2" name="Picture 1" descr="Graphical user interface, text, application, email&#10;&#10;Description automatically generated">
            <a:extLst>
              <a:ext uri="{FF2B5EF4-FFF2-40B4-BE49-F238E27FC236}">
                <a16:creationId xmlns:a16="http://schemas.microsoft.com/office/drawing/2014/main" id="{823EF9C3-C256-B4A3-C54E-2A8C0112F3F4}"/>
              </a:ext>
            </a:extLst>
          </p:cNvPr>
          <p:cNvPicPr>
            <a:picLocks noChangeAspect="1"/>
          </p:cNvPicPr>
          <p:nvPr/>
        </p:nvPicPr>
        <p:blipFill rotWithShape="1">
          <a:blip r:embed="rId4">
            <a:extLst>
              <a:ext uri="{28A0092B-C50C-407E-A947-70E740481C1C}">
                <a14:useLocalDpi xmlns:a14="http://schemas.microsoft.com/office/drawing/2010/main" val="0"/>
              </a:ext>
            </a:extLst>
          </a:blip>
          <a:srcRect r="28002"/>
          <a:stretch/>
        </p:blipFill>
        <p:spPr>
          <a:xfrm>
            <a:off x="4336472" y="1130306"/>
            <a:ext cx="4417495" cy="2643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9441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A53D-E496-B30F-1D8B-95126CB2C7D6}"/>
              </a:ext>
            </a:extLst>
          </p:cNvPr>
          <p:cNvSpPr>
            <a:spLocks noGrp="1"/>
          </p:cNvSpPr>
          <p:nvPr>
            <p:ph type="title"/>
          </p:nvPr>
        </p:nvSpPr>
        <p:spPr>
          <a:xfrm>
            <a:off x="628650" y="322118"/>
            <a:ext cx="7886700" cy="1318238"/>
          </a:xfrm>
        </p:spPr>
        <p:txBody>
          <a:bodyPr/>
          <a:lstStyle/>
          <a:p>
            <a:r>
              <a:rPr lang="en-US"/>
              <a:t>The Handshake</a:t>
            </a:r>
            <a:br>
              <a:rPr lang="en-US"/>
            </a:br>
            <a:endParaRPr lang="en-US"/>
          </a:p>
        </p:txBody>
      </p:sp>
      <p:pic>
        <p:nvPicPr>
          <p:cNvPr id="4" name="Online Media 3" title="Obama's Painfully Awkward Handshake">
            <a:hlinkClick r:id="" action="ppaction://media"/>
            <a:extLst>
              <a:ext uri="{FF2B5EF4-FFF2-40B4-BE49-F238E27FC236}">
                <a16:creationId xmlns:a16="http://schemas.microsoft.com/office/drawing/2014/main" id="{E3B355D0-A402-FB8F-4EAA-3C4A67DFC99F}"/>
              </a:ext>
            </a:extLst>
          </p:cNvPr>
          <p:cNvPicPr>
            <a:picLocks noRot="1" noChangeAspect="1"/>
          </p:cNvPicPr>
          <p:nvPr>
            <a:videoFile r:link="rId1"/>
          </p:nvPr>
        </p:nvPicPr>
        <p:blipFill>
          <a:blip r:embed="rId4"/>
          <a:stretch>
            <a:fillRect/>
          </a:stretch>
        </p:blipFill>
        <p:spPr>
          <a:xfrm>
            <a:off x="1526196" y="1015421"/>
            <a:ext cx="6091607" cy="3439068"/>
          </a:xfrm>
          <a:prstGeom prst="rect">
            <a:avLst/>
          </a:prstGeom>
        </p:spPr>
      </p:pic>
    </p:spTree>
    <p:extLst>
      <p:ext uri="{BB962C8B-B14F-4D97-AF65-F5344CB8AC3E}">
        <p14:creationId xmlns:p14="http://schemas.microsoft.com/office/powerpoint/2010/main" val="138587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0FDF-64ED-490F-C591-BFA12BA79044}"/>
              </a:ext>
            </a:extLst>
          </p:cNvPr>
          <p:cNvSpPr>
            <a:spLocks noGrp="1"/>
          </p:cNvSpPr>
          <p:nvPr>
            <p:ph type="title"/>
          </p:nvPr>
        </p:nvSpPr>
        <p:spPr>
          <a:xfrm>
            <a:off x="403044" y="583881"/>
            <a:ext cx="8112306" cy="533400"/>
          </a:xfrm>
        </p:spPr>
        <p:txBody>
          <a:bodyPr/>
          <a:lstStyle/>
          <a:p>
            <a:r>
              <a:rPr lang="en-US"/>
              <a:t>A Personal Page</a:t>
            </a:r>
          </a:p>
        </p:txBody>
      </p:sp>
      <p:pic>
        <p:nvPicPr>
          <p:cNvPr id="3" name="Picture 2">
            <a:extLst>
              <a:ext uri="{FF2B5EF4-FFF2-40B4-BE49-F238E27FC236}">
                <a16:creationId xmlns:a16="http://schemas.microsoft.com/office/drawing/2014/main" id="{ED7A7D38-31A3-5EF7-2D5C-32ADFFE3F1B3}"/>
              </a:ext>
            </a:extLst>
          </p:cNvPr>
          <p:cNvPicPr>
            <a:picLocks noChangeAspect="1"/>
          </p:cNvPicPr>
          <p:nvPr/>
        </p:nvPicPr>
        <p:blipFill>
          <a:blip r:embed="rId2"/>
          <a:stretch>
            <a:fillRect/>
          </a:stretch>
        </p:blipFill>
        <p:spPr>
          <a:xfrm>
            <a:off x="403044" y="1358738"/>
            <a:ext cx="3009781" cy="1733597"/>
          </a:xfrm>
          <a:prstGeom prst="rect">
            <a:avLst/>
          </a:prstGeom>
        </p:spPr>
      </p:pic>
      <p:pic>
        <p:nvPicPr>
          <p:cNvPr id="8" name="Picture 7" descr="A screenshot of a website&#10;&#10;Description automatically generated">
            <a:extLst>
              <a:ext uri="{FF2B5EF4-FFF2-40B4-BE49-F238E27FC236}">
                <a16:creationId xmlns:a16="http://schemas.microsoft.com/office/drawing/2014/main" id="{7A15D665-89F6-2472-7048-7AA5F76DDA1C}"/>
              </a:ext>
            </a:extLst>
          </p:cNvPr>
          <p:cNvPicPr>
            <a:picLocks noChangeAspect="1"/>
          </p:cNvPicPr>
          <p:nvPr/>
        </p:nvPicPr>
        <p:blipFill>
          <a:blip r:embed="rId3"/>
          <a:stretch>
            <a:fillRect/>
          </a:stretch>
        </p:blipFill>
        <p:spPr>
          <a:xfrm>
            <a:off x="2594970" y="3333792"/>
            <a:ext cx="2041085" cy="1022077"/>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91530810-BE9C-C059-CBD4-0E08D1ECCEE5}"/>
              </a:ext>
            </a:extLst>
          </p:cNvPr>
          <p:cNvPicPr>
            <a:picLocks noChangeAspect="1"/>
          </p:cNvPicPr>
          <p:nvPr/>
        </p:nvPicPr>
        <p:blipFill>
          <a:blip r:embed="rId4"/>
          <a:stretch>
            <a:fillRect/>
          </a:stretch>
        </p:blipFill>
        <p:spPr>
          <a:xfrm>
            <a:off x="3954819" y="1358738"/>
            <a:ext cx="2144357" cy="1733598"/>
          </a:xfrm>
          <a:prstGeom prst="rect">
            <a:avLst/>
          </a:prstGeom>
        </p:spPr>
      </p:pic>
      <p:pic>
        <p:nvPicPr>
          <p:cNvPr id="10" name="Picture 9" descr="A screenshot of a profile&#10;&#10;Description automatically generated">
            <a:extLst>
              <a:ext uri="{FF2B5EF4-FFF2-40B4-BE49-F238E27FC236}">
                <a16:creationId xmlns:a16="http://schemas.microsoft.com/office/drawing/2014/main" id="{DDE0A13E-7660-D809-2C08-19FEB49AF19E}"/>
              </a:ext>
            </a:extLst>
          </p:cNvPr>
          <p:cNvPicPr>
            <a:picLocks noChangeAspect="1"/>
          </p:cNvPicPr>
          <p:nvPr/>
        </p:nvPicPr>
        <p:blipFill>
          <a:blip r:embed="rId5"/>
          <a:stretch>
            <a:fillRect/>
          </a:stretch>
        </p:blipFill>
        <p:spPr>
          <a:xfrm>
            <a:off x="5731177" y="1824379"/>
            <a:ext cx="3247494" cy="2535911"/>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A680B135-2D43-0C9A-594B-B5604EEE6E43}"/>
              </a:ext>
            </a:extLst>
          </p:cNvPr>
          <p:cNvPicPr>
            <a:picLocks noChangeAspect="1"/>
          </p:cNvPicPr>
          <p:nvPr/>
        </p:nvPicPr>
        <p:blipFill>
          <a:blip r:embed="rId6"/>
          <a:stretch>
            <a:fillRect/>
          </a:stretch>
        </p:blipFill>
        <p:spPr>
          <a:xfrm>
            <a:off x="403044" y="3197218"/>
            <a:ext cx="1921855" cy="1362401"/>
          </a:xfrm>
          <a:prstGeom prst="rect">
            <a:avLst/>
          </a:prstGeom>
        </p:spPr>
      </p:pic>
    </p:spTree>
    <p:extLst>
      <p:ext uri="{BB962C8B-B14F-4D97-AF65-F5344CB8AC3E}">
        <p14:creationId xmlns:p14="http://schemas.microsoft.com/office/powerpoint/2010/main" val="3209522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0FDF-64ED-490F-C591-BFA12BA79044}"/>
              </a:ext>
            </a:extLst>
          </p:cNvPr>
          <p:cNvSpPr>
            <a:spLocks noGrp="1"/>
          </p:cNvSpPr>
          <p:nvPr>
            <p:ph type="title"/>
          </p:nvPr>
        </p:nvSpPr>
        <p:spPr>
          <a:xfrm>
            <a:off x="425789" y="583881"/>
            <a:ext cx="8089561" cy="533400"/>
          </a:xfrm>
        </p:spPr>
        <p:txBody>
          <a:bodyPr/>
          <a:lstStyle/>
          <a:p>
            <a:r>
              <a:rPr lang="en-US"/>
              <a:t>A Personal Page</a:t>
            </a:r>
          </a:p>
        </p:txBody>
      </p:sp>
      <p:pic>
        <p:nvPicPr>
          <p:cNvPr id="4" name="Picture 3" descr="A screenshot of a social media account&#10;&#10;Description automatically generated">
            <a:extLst>
              <a:ext uri="{FF2B5EF4-FFF2-40B4-BE49-F238E27FC236}">
                <a16:creationId xmlns:a16="http://schemas.microsoft.com/office/drawing/2014/main" id="{38C4A98E-CDBE-F52E-537E-F28F18E543A1}"/>
              </a:ext>
            </a:extLst>
          </p:cNvPr>
          <p:cNvPicPr>
            <a:picLocks noChangeAspect="1"/>
          </p:cNvPicPr>
          <p:nvPr/>
        </p:nvPicPr>
        <p:blipFill>
          <a:blip r:embed="rId2"/>
          <a:stretch>
            <a:fillRect/>
          </a:stretch>
        </p:blipFill>
        <p:spPr>
          <a:xfrm>
            <a:off x="742950" y="1246631"/>
            <a:ext cx="2928505" cy="3020569"/>
          </a:xfrm>
          <a:prstGeom prst="rect">
            <a:avLst/>
          </a:prstGeom>
        </p:spPr>
      </p:pic>
      <p:pic>
        <p:nvPicPr>
          <p:cNvPr id="5" name="Picture 4" descr="A screenshot of a phone&#10;&#10;Description automatically generated">
            <a:extLst>
              <a:ext uri="{FF2B5EF4-FFF2-40B4-BE49-F238E27FC236}">
                <a16:creationId xmlns:a16="http://schemas.microsoft.com/office/drawing/2014/main" id="{785B41A8-33F9-C359-0726-6E5D971276A3}"/>
              </a:ext>
            </a:extLst>
          </p:cNvPr>
          <p:cNvPicPr>
            <a:picLocks noChangeAspect="1"/>
          </p:cNvPicPr>
          <p:nvPr/>
        </p:nvPicPr>
        <p:blipFill>
          <a:blip r:embed="rId3"/>
          <a:stretch>
            <a:fillRect/>
          </a:stretch>
        </p:blipFill>
        <p:spPr>
          <a:xfrm>
            <a:off x="3886199" y="1225767"/>
            <a:ext cx="2500745" cy="3204795"/>
          </a:xfrm>
          <a:prstGeom prst="rect">
            <a:avLst/>
          </a:prstGeom>
        </p:spPr>
      </p:pic>
    </p:spTree>
    <p:extLst>
      <p:ext uri="{BB962C8B-B14F-4D97-AF65-F5344CB8AC3E}">
        <p14:creationId xmlns:p14="http://schemas.microsoft.com/office/powerpoint/2010/main" val="1179588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0FDF-64ED-490F-C591-BFA12BA79044}"/>
              </a:ext>
            </a:extLst>
          </p:cNvPr>
          <p:cNvSpPr>
            <a:spLocks noGrp="1"/>
          </p:cNvSpPr>
          <p:nvPr>
            <p:ph type="title"/>
          </p:nvPr>
        </p:nvSpPr>
        <p:spPr>
          <a:xfrm>
            <a:off x="400632" y="583881"/>
            <a:ext cx="8114718" cy="533400"/>
          </a:xfrm>
        </p:spPr>
        <p:txBody>
          <a:bodyPr/>
          <a:lstStyle/>
          <a:p>
            <a:r>
              <a:rPr lang="en-US"/>
              <a:t>A Personal Page</a:t>
            </a:r>
          </a:p>
        </p:txBody>
      </p:sp>
      <p:pic>
        <p:nvPicPr>
          <p:cNvPr id="3" name="Picture 2">
            <a:extLst>
              <a:ext uri="{FF2B5EF4-FFF2-40B4-BE49-F238E27FC236}">
                <a16:creationId xmlns:a16="http://schemas.microsoft.com/office/drawing/2014/main" id="{39793E35-EAC5-75E8-8D1F-EFFC31B725AA}"/>
              </a:ext>
            </a:extLst>
          </p:cNvPr>
          <p:cNvPicPr>
            <a:picLocks noChangeAspect="1"/>
          </p:cNvPicPr>
          <p:nvPr/>
        </p:nvPicPr>
        <p:blipFill>
          <a:blip r:embed="rId2"/>
          <a:stretch>
            <a:fillRect/>
          </a:stretch>
        </p:blipFill>
        <p:spPr>
          <a:xfrm>
            <a:off x="400632" y="1205346"/>
            <a:ext cx="1233268" cy="3200400"/>
          </a:xfrm>
          <a:prstGeom prst="rect">
            <a:avLst/>
          </a:prstGeom>
        </p:spPr>
      </p:pic>
      <p:pic>
        <p:nvPicPr>
          <p:cNvPr id="8" name="Picture 7">
            <a:extLst>
              <a:ext uri="{FF2B5EF4-FFF2-40B4-BE49-F238E27FC236}">
                <a16:creationId xmlns:a16="http://schemas.microsoft.com/office/drawing/2014/main" id="{4E586999-020B-76AA-591D-A544BB7F3ADC}"/>
              </a:ext>
            </a:extLst>
          </p:cNvPr>
          <p:cNvPicPr>
            <a:picLocks noChangeAspect="1"/>
          </p:cNvPicPr>
          <p:nvPr/>
        </p:nvPicPr>
        <p:blipFill>
          <a:blip r:embed="rId3"/>
          <a:stretch>
            <a:fillRect/>
          </a:stretch>
        </p:blipFill>
        <p:spPr>
          <a:xfrm>
            <a:off x="2132790" y="1205346"/>
            <a:ext cx="1849210" cy="3118884"/>
          </a:xfrm>
          <a:prstGeom prst="rect">
            <a:avLst/>
          </a:prstGeom>
        </p:spPr>
      </p:pic>
      <p:pic>
        <p:nvPicPr>
          <p:cNvPr id="9" name="Picture 8">
            <a:extLst>
              <a:ext uri="{FF2B5EF4-FFF2-40B4-BE49-F238E27FC236}">
                <a16:creationId xmlns:a16="http://schemas.microsoft.com/office/drawing/2014/main" id="{A3825027-E2A2-3C61-C6D2-5D368011D06C}"/>
              </a:ext>
            </a:extLst>
          </p:cNvPr>
          <p:cNvPicPr>
            <a:picLocks noChangeAspect="1"/>
          </p:cNvPicPr>
          <p:nvPr/>
        </p:nvPicPr>
        <p:blipFill>
          <a:blip r:embed="rId4"/>
          <a:stretch>
            <a:fillRect/>
          </a:stretch>
        </p:blipFill>
        <p:spPr>
          <a:xfrm>
            <a:off x="4654867" y="1182631"/>
            <a:ext cx="1320240" cy="2990971"/>
          </a:xfrm>
          <a:prstGeom prst="rect">
            <a:avLst/>
          </a:prstGeom>
        </p:spPr>
      </p:pic>
      <p:pic>
        <p:nvPicPr>
          <p:cNvPr id="10" name="Picture 9">
            <a:extLst>
              <a:ext uri="{FF2B5EF4-FFF2-40B4-BE49-F238E27FC236}">
                <a16:creationId xmlns:a16="http://schemas.microsoft.com/office/drawing/2014/main" id="{83563E40-38CB-8BCD-BD42-C215B8AB8A92}"/>
              </a:ext>
            </a:extLst>
          </p:cNvPr>
          <p:cNvPicPr>
            <a:picLocks noChangeAspect="1"/>
          </p:cNvPicPr>
          <p:nvPr/>
        </p:nvPicPr>
        <p:blipFill>
          <a:blip r:embed="rId5"/>
          <a:stretch>
            <a:fillRect/>
          </a:stretch>
        </p:blipFill>
        <p:spPr>
          <a:xfrm>
            <a:off x="6647975" y="404038"/>
            <a:ext cx="1599520" cy="4054549"/>
          </a:xfrm>
          <a:prstGeom prst="rect">
            <a:avLst/>
          </a:prstGeom>
        </p:spPr>
      </p:pic>
    </p:spTree>
    <p:extLst>
      <p:ext uri="{BB962C8B-B14F-4D97-AF65-F5344CB8AC3E}">
        <p14:creationId xmlns:p14="http://schemas.microsoft.com/office/powerpoint/2010/main" val="1551611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F5AC-0372-5388-4127-C7F667FD8A13}"/>
              </a:ext>
            </a:extLst>
          </p:cNvPr>
          <p:cNvSpPr>
            <a:spLocks noGrp="1"/>
          </p:cNvSpPr>
          <p:nvPr>
            <p:ph type="title"/>
          </p:nvPr>
        </p:nvSpPr>
        <p:spPr>
          <a:xfrm>
            <a:off x="566304" y="452263"/>
            <a:ext cx="7886700" cy="533400"/>
          </a:xfrm>
        </p:spPr>
        <p:txBody>
          <a:bodyPr/>
          <a:lstStyle/>
          <a:p>
            <a:r>
              <a:rPr lang="en-US"/>
              <a:t>Personal vs Business</a:t>
            </a:r>
          </a:p>
        </p:txBody>
      </p:sp>
      <p:graphicFrame>
        <p:nvGraphicFramePr>
          <p:cNvPr id="8" name="Table 7">
            <a:extLst>
              <a:ext uri="{FF2B5EF4-FFF2-40B4-BE49-F238E27FC236}">
                <a16:creationId xmlns:a16="http://schemas.microsoft.com/office/drawing/2014/main" id="{1F3EF1B8-1136-F248-BA88-C0199DE63796}"/>
              </a:ext>
            </a:extLst>
          </p:cNvPr>
          <p:cNvGraphicFramePr>
            <a:graphicFrameLocks noGrp="1"/>
          </p:cNvGraphicFramePr>
          <p:nvPr>
            <p:extLst>
              <p:ext uri="{D42A27DB-BD31-4B8C-83A1-F6EECF244321}">
                <p14:modId xmlns:p14="http://schemas.microsoft.com/office/powerpoint/2010/main" val="4010596310"/>
              </p:ext>
            </p:extLst>
          </p:nvPr>
        </p:nvGraphicFramePr>
        <p:xfrm>
          <a:off x="690996" y="1080655"/>
          <a:ext cx="7886700" cy="3406261"/>
        </p:xfrm>
        <a:graphic>
          <a:graphicData uri="http://schemas.openxmlformats.org/drawingml/2006/table">
            <a:tbl>
              <a:tblPr/>
              <a:tblGrid>
                <a:gridCol w="1376955">
                  <a:extLst>
                    <a:ext uri="{9D8B030D-6E8A-4147-A177-3AD203B41FA5}">
                      <a16:colId xmlns:a16="http://schemas.microsoft.com/office/drawing/2014/main" val="612352904"/>
                    </a:ext>
                  </a:extLst>
                </a:gridCol>
                <a:gridCol w="3334043">
                  <a:extLst>
                    <a:ext uri="{9D8B030D-6E8A-4147-A177-3AD203B41FA5}">
                      <a16:colId xmlns:a16="http://schemas.microsoft.com/office/drawing/2014/main" val="1047547901"/>
                    </a:ext>
                  </a:extLst>
                </a:gridCol>
                <a:gridCol w="3175702">
                  <a:extLst>
                    <a:ext uri="{9D8B030D-6E8A-4147-A177-3AD203B41FA5}">
                      <a16:colId xmlns:a16="http://schemas.microsoft.com/office/drawing/2014/main" val="3629191213"/>
                    </a:ext>
                  </a:extLst>
                </a:gridCol>
              </a:tblGrid>
              <a:tr h="422523">
                <a:tc>
                  <a:txBody>
                    <a:bodyPr/>
                    <a:lstStyle/>
                    <a:p>
                      <a:pPr rtl="0" fontAlgn="b"/>
                      <a:endParaRPr lang="en-US" sz="1200" b="1">
                        <a:solidFill>
                          <a:schemeClr val="bg1"/>
                        </a:solidFill>
                        <a:effectLst/>
                      </a:endParaRP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B2E5"/>
                    </a:solidFill>
                  </a:tcPr>
                </a:tc>
                <a:tc>
                  <a:txBody>
                    <a:bodyPr/>
                    <a:lstStyle/>
                    <a:p>
                      <a:pPr algn="ctr" rtl="0" fontAlgn="b"/>
                      <a:r>
                        <a:rPr lang="en-US" sz="1800" b="1">
                          <a:solidFill>
                            <a:schemeClr val="bg1"/>
                          </a:solidFill>
                          <a:effectLst/>
                        </a:rPr>
                        <a:t>Personal Page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B2E5"/>
                    </a:solidFill>
                  </a:tcPr>
                </a:tc>
                <a:tc>
                  <a:txBody>
                    <a:bodyPr/>
                    <a:lstStyle/>
                    <a:p>
                      <a:pPr algn="ctr" rtl="0" fontAlgn="b"/>
                      <a:r>
                        <a:rPr lang="en-US" sz="1800" b="1">
                          <a:solidFill>
                            <a:schemeClr val="bg1"/>
                          </a:solidFill>
                          <a:effectLst/>
                        </a:rPr>
                        <a:t>Business Page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B2E5"/>
                    </a:solidFill>
                  </a:tcPr>
                </a:tc>
                <a:extLst>
                  <a:ext uri="{0D108BD9-81ED-4DB2-BD59-A6C34878D82A}">
                    <a16:rowId xmlns:a16="http://schemas.microsoft.com/office/drawing/2014/main" val="2866586375"/>
                  </a:ext>
                </a:extLst>
              </a:tr>
              <a:tr h="301498">
                <a:tc>
                  <a:txBody>
                    <a:bodyPr/>
                    <a:lstStyle/>
                    <a:p>
                      <a:pPr rtl="0" fontAlgn="b"/>
                      <a:r>
                        <a:rPr lang="en-US" sz="1200" b="1">
                          <a:effectLst/>
                        </a:rPr>
                        <a:t>Purpose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Showcase individual skills and experience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Promote a company, its brand, and culture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1579185"/>
                  </a:ext>
                </a:extLst>
              </a:tr>
              <a:tr h="214855">
                <a:tc>
                  <a:txBody>
                    <a:bodyPr/>
                    <a:lstStyle/>
                    <a:p>
                      <a:pPr rtl="0" fontAlgn="b"/>
                      <a:r>
                        <a:rPr lang="en-US" sz="1200" b="1">
                          <a:effectLst/>
                        </a:rPr>
                        <a:t>Who it represents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Individuals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Organizations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3573773"/>
                  </a:ext>
                </a:extLst>
              </a:tr>
              <a:tr h="392665">
                <a:tc>
                  <a:txBody>
                    <a:bodyPr/>
                    <a:lstStyle/>
                    <a:p>
                      <a:pPr rtl="0" fontAlgn="b"/>
                      <a:r>
                        <a:rPr lang="en-US" sz="1200" b="1">
                          <a:effectLst/>
                        </a:rPr>
                        <a:t>Focus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Your career journey, achievements, and qualifications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Company information, products, services, and news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6684330"/>
                  </a:ext>
                </a:extLst>
              </a:tr>
              <a:tr h="214855">
                <a:tc>
                  <a:txBody>
                    <a:bodyPr/>
                    <a:lstStyle/>
                    <a:p>
                      <a:pPr rtl="0" fontAlgn="b"/>
                      <a:r>
                        <a:rPr lang="en-US" sz="1200" b="1">
                          <a:effectLst/>
                        </a:rPr>
                        <a:t>Connections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Build a network of professional contacts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Grow brand awareness and attract followers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2694740"/>
                  </a:ext>
                </a:extLst>
              </a:tr>
              <a:tr h="214855">
                <a:tc>
                  <a:txBody>
                    <a:bodyPr/>
                    <a:lstStyle/>
                    <a:p>
                      <a:pPr rtl="0" fontAlgn="b"/>
                      <a:r>
                        <a:rPr lang="en-US" sz="1200" b="1">
                          <a:effectLst/>
                        </a:rPr>
                        <a:t>Engagement</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High (through comments, likes, and shares)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Lower (organic reach can be limited)</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160479"/>
                  </a:ext>
                </a:extLst>
              </a:tr>
              <a:tr h="392665">
                <a:tc>
                  <a:txBody>
                    <a:bodyPr/>
                    <a:lstStyle/>
                    <a:p>
                      <a:pPr rtl="0" fontAlgn="b"/>
                      <a:r>
                        <a:rPr lang="en-US" sz="1200" b="1">
                          <a:effectLst/>
                        </a:rPr>
                        <a:t>Content</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A mix of professional and personal content (articles, updates, discussions)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Company updates, job postings, industry news, and thought leadership content</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757320"/>
                  </a:ext>
                </a:extLst>
              </a:tr>
              <a:tr h="392665">
                <a:tc>
                  <a:txBody>
                    <a:bodyPr/>
                    <a:lstStyle/>
                    <a:p>
                      <a:pPr rtl="0" fontAlgn="b"/>
                      <a:r>
                        <a:rPr lang="en-US" sz="1200" b="1">
                          <a:effectLst/>
                        </a:rPr>
                        <a:t>Activity</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Can actively connect with others, join groups, participate in discussions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Limited activity options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2575827"/>
                  </a:ext>
                </a:extLst>
              </a:tr>
              <a:tr h="392665">
                <a:tc>
                  <a:txBody>
                    <a:bodyPr/>
                    <a:lstStyle/>
                    <a:p>
                      <a:pPr rtl="0" fontAlgn="b"/>
                      <a:r>
                        <a:rPr lang="en-US" sz="1200" b="1">
                          <a:effectLst/>
                        </a:rPr>
                        <a:t>Advertising</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Limited paid advertising options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Access to a wider range of paid advertising features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0358703"/>
                  </a:ext>
                </a:extLst>
              </a:tr>
              <a:tr h="392665">
                <a:tc>
                  <a:txBody>
                    <a:bodyPr/>
                    <a:lstStyle/>
                    <a:p>
                      <a:pPr rtl="0" fontAlgn="b"/>
                      <a:r>
                        <a:rPr lang="en-US" sz="1200" b="1">
                          <a:effectLst/>
                        </a:rPr>
                        <a:t>Analytics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Provides insights into your profile views and engagement</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Provides insights into page views, follower demographics, and content performance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4148622"/>
                  </a:ext>
                </a:extLst>
              </a:tr>
            </a:tbl>
          </a:graphicData>
        </a:graphic>
      </p:graphicFrame>
    </p:spTree>
    <p:extLst>
      <p:ext uri="{BB962C8B-B14F-4D97-AF65-F5344CB8AC3E}">
        <p14:creationId xmlns:p14="http://schemas.microsoft.com/office/powerpoint/2010/main" val="1275183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0FDF-64ED-490F-C591-BFA12BA79044}"/>
              </a:ext>
            </a:extLst>
          </p:cNvPr>
          <p:cNvSpPr>
            <a:spLocks noGrp="1"/>
          </p:cNvSpPr>
          <p:nvPr>
            <p:ph type="title"/>
          </p:nvPr>
        </p:nvSpPr>
        <p:spPr>
          <a:xfrm>
            <a:off x="628649" y="363853"/>
            <a:ext cx="7886700" cy="533400"/>
          </a:xfrm>
        </p:spPr>
        <p:txBody>
          <a:bodyPr/>
          <a:lstStyle/>
          <a:p>
            <a:r>
              <a:rPr lang="en-US"/>
              <a:t>Personal + Business</a:t>
            </a:r>
          </a:p>
        </p:txBody>
      </p:sp>
      <p:pic>
        <p:nvPicPr>
          <p:cNvPr id="3" name="Picture 2">
            <a:extLst>
              <a:ext uri="{FF2B5EF4-FFF2-40B4-BE49-F238E27FC236}">
                <a16:creationId xmlns:a16="http://schemas.microsoft.com/office/drawing/2014/main" id="{69051E90-0653-5900-D0FD-10902DD79858}"/>
              </a:ext>
            </a:extLst>
          </p:cNvPr>
          <p:cNvPicPr>
            <a:picLocks noChangeAspect="1"/>
          </p:cNvPicPr>
          <p:nvPr/>
        </p:nvPicPr>
        <p:blipFill>
          <a:blip r:embed="rId2"/>
          <a:stretch>
            <a:fillRect/>
          </a:stretch>
        </p:blipFill>
        <p:spPr>
          <a:xfrm>
            <a:off x="402200" y="1163013"/>
            <a:ext cx="4116615" cy="2626205"/>
          </a:xfrm>
          <a:prstGeom prst="rect">
            <a:avLst/>
          </a:prstGeom>
        </p:spPr>
      </p:pic>
      <p:pic>
        <p:nvPicPr>
          <p:cNvPr id="5" name="Picture 4">
            <a:extLst>
              <a:ext uri="{FF2B5EF4-FFF2-40B4-BE49-F238E27FC236}">
                <a16:creationId xmlns:a16="http://schemas.microsoft.com/office/drawing/2014/main" id="{B309D270-CC37-B9F0-B70D-4DFE33081827}"/>
              </a:ext>
            </a:extLst>
          </p:cNvPr>
          <p:cNvPicPr>
            <a:picLocks noChangeAspect="1"/>
          </p:cNvPicPr>
          <p:nvPr/>
        </p:nvPicPr>
        <p:blipFill>
          <a:blip r:embed="rId3"/>
          <a:stretch>
            <a:fillRect/>
          </a:stretch>
        </p:blipFill>
        <p:spPr>
          <a:xfrm>
            <a:off x="4237341" y="2294275"/>
            <a:ext cx="4504459" cy="2280035"/>
          </a:xfrm>
          <a:prstGeom prst="rect">
            <a:avLst/>
          </a:prstGeom>
        </p:spPr>
      </p:pic>
    </p:spTree>
    <p:extLst>
      <p:ext uri="{BB962C8B-B14F-4D97-AF65-F5344CB8AC3E}">
        <p14:creationId xmlns:p14="http://schemas.microsoft.com/office/powerpoint/2010/main" val="666389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0FDF-64ED-490F-C591-BFA12BA79044}"/>
              </a:ext>
            </a:extLst>
          </p:cNvPr>
          <p:cNvSpPr>
            <a:spLocks noGrp="1"/>
          </p:cNvSpPr>
          <p:nvPr>
            <p:ph type="title"/>
          </p:nvPr>
        </p:nvSpPr>
        <p:spPr>
          <a:xfrm>
            <a:off x="628649" y="363853"/>
            <a:ext cx="7886700" cy="533400"/>
          </a:xfrm>
        </p:spPr>
        <p:txBody>
          <a:bodyPr/>
          <a:lstStyle/>
          <a:p>
            <a:r>
              <a:rPr lang="en-US"/>
              <a:t>Personal + Business</a:t>
            </a:r>
          </a:p>
        </p:txBody>
      </p:sp>
      <p:pic>
        <p:nvPicPr>
          <p:cNvPr id="4" name="Picture 3" descr="A screenshot of a web page&#10;&#10;Description automatically generated">
            <a:extLst>
              <a:ext uri="{FF2B5EF4-FFF2-40B4-BE49-F238E27FC236}">
                <a16:creationId xmlns:a16="http://schemas.microsoft.com/office/drawing/2014/main" id="{C53E5C0D-F6AE-EE63-0174-C39D96AEC8D3}"/>
              </a:ext>
            </a:extLst>
          </p:cNvPr>
          <p:cNvPicPr>
            <a:picLocks noChangeAspect="1"/>
          </p:cNvPicPr>
          <p:nvPr/>
        </p:nvPicPr>
        <p:blipFill>
          <a:blip r:embed="rId2"/>
          <a:stretch>
            <a:fillRect/>
          </a:stretch>
        </p:blipFill>
        <p:spPr>
          <a:xfrm>
            <a:off x="463705" y="1538063"/>
            <a:ext cx="2685895" cy="1692870"/>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938E589D-74AD-1D46-E6BD-5187C3D757F7}"/>
              </a:ext>
            </a:extLst>
          </p:cNvPr>
          <p:cNvPicPr>
            <a:picLocks noChangeAspect="1"/>
          </p:cNvPicPr>
          <p:nvPr/>
        </p:nvPicPr>
        <p:blipFill>
          <a:blip r:embed="rId3"/>
          <a:stretch>
            <a:fillRect/>
          </a:stretch>
        </p:blipFill>
        <p:spPr>
          <a:xfrm>
            <a:off x="5990513" y="897253"/>
            <a:ext cx="2689782" cy="1692870"/>
          </a:xfrm>
          <a:prstGeom prst="rect">
            <a:avLst/>
          </a:prstGeom>
        </p:spPr>
      </p:pic>
      <p:pic>
        <p:nvPicPr>
          <p:cNvPr id="7" name="Picture 6" descr="A screenshot of a social media profile&#10;&#10;Description automatically generated">
            <a:extLst>
              <a:ext uri="{FF2B5EF4-FFF2-40B4-BE49-F238E27FC236}">
                <a16:creationId xmlns:a16="http://schemas.microsoft.com/office/drawing/2014/main" id="{E037310B-3205-4B2B-2E55-F22EB49E91C4}"/>
              </a:ext>
            </a:extLst>
          </p:cNvPr>
          <p:cNvPicPr>
            <a:picLocks noChangeAspect="1"/>
          </p:cNvPicPr>
          <p:nvPr/>
        </p:nvPicPr>
        <p:blipFill>
          <a:blip r:embed="rId4"/>
          <a:stretch>
            <a:fillRect/>
          </a:stretch>
        </p:blipFill>
        <p:spPr>
          <a:xfrm>
            <a:off x="3653713" y="2571750"/>
            <a:ext cx="2336800" cy="2000570"/>
          </a:xfrm>
          <a:prstGeom prst="rect">
            <a:avLst/>
          </a:prstGeom>
        </p:spPr>
      </p:pic>
      <p:pic>
        <p:nvPicPr>
          <p:cNvPr id="9" name="Picture 8" descr="A screenshot of a newsletter&#10;&#10;Description automatically generated">
            <a:extLst>
              <a:ext uri="{FF2B5EF4-FFF2-40B4-BE49-F238E27FC236}">
                <a16:creationId xmlns:a16="http://schemas.microsoft.com/office/drawing/2014/main" id="{BA560508-979D-34FD-C516-1F44870CAE23}"/>
              </a:ext>
            </a:extLst>
          </p:cNvPr>
          <p:cNvPicPr>
            <a:picLocks noChangeAspect="1"/>
          </p:cNvPicPr>
          <p:nvPr/>
        </p:nvPicPr>
        <p:blipFill>
          <a:blip r:embed="rId5"/>
          <a:stretch>
            <a:fillRect/>
          </a:stretch>
        </p:blipFill>
        <p:spPr>
          <a:xfrm>
            <a:off x="3300729" y="1128410"/>
            <a:ext cx="2689783" cy="1123462"/>
          </a:xfrm>
          <a:prstGeom prst="rect">
            <a:avLst/>
          </a:prstGeom>
        </p:spPr>
      </p:pic>
    </p:spTree>
    <p:extLst>
      <p:ext uri="{BB962C8B-B14F-4D97-AF65-F5344CB8AC3E}">
        <p14:creationId xmlns:p14="http://schemas.microsoft.com/office/powerpoint/2010/main" val="1985623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site&#10;&#10;Description automatically generated">
            <a:extLst>
              <a:ext uri="{FF2B5EF4-FFF2-40B4-BE49-F238E27FC236}">
                <a16:creationId xmlns:a16="http://schemas.microsoft.com/office/drawing/2014/main" id="{C907F995-AC41-D65C-7B0B-B8516892E923}"/>
              </a:ext>
            </a:extLst>
          </p:cNvPr>
          <p:cNvPicPr>
            <a:picLocks noChangeAspect="1"/>
          </p:cNvPicPr>
          <p:nvPr/>
        </p:nvPicPr>
        <p:blipFill>
          <a:blip r:embed="rId2"/>
          <a:stretch>
            <a:fillRect/>
          </a:stretch>
        </p:blipFill>
        <p:spPr>
          <a:xfrm>
            <a:off x="237024" y="339702"/>
            <a:ext cx="2580317" cy="1539762"/>
          </a:xfrm>
          <a:prstGeom prst="rect">
            <a:avLst/>
          </a:prstGeom>
        </p:spPr>
      </p:pic>
      <p:pic>
        <p:nvPicPr>
          <p:cNvPr id="4" name="Picture 3" descr="A screenshot of a website&#10;&#10;Description automatically generated">
            <a:extLst>
              <a:ext uri="{FF2B5EF4-FFF2-40B4-BE49-F238E27FC236}">
                <a16:creationId xmlns:a16="http://schemas.microsoft.com/office/drawing/2014/main" id="{AD8B1627-DCEB-3959-9F32-D868E824D5CB}"/>
              </a:ext>
            </a:extLst>
          </p:cNvPr>
          <p:cNvPicPr>
            <a:picLocks noChangeAspect="1"/>
          </p:cNvPicPr>
          <p:nvPr/>
        </p:nvPicPr>
        <p:blipFill>
          <a:blip r:embed="rId3"/>
          <a:stretch>
            <a:fillRect/>
          </a:stretch>
        </p:blipFill>
        <p:spPr>
          <a:xfrm>
            <a:off x="237024" y="2629956"/>
            <a:ext cx="2724228" cy="1596843"/>
          </a:xfrm>
          <a:prstGeom prst="rect">
            <a:avLst/>
          </a:prstGeom>
        </p:spPr>
      </p:pic>
      <p:pic>
        <p:nvPicPr>
          <p:cNvPr id="7" name="Picture 6" descr="A screenshot of a website&#10;&#10;Description automatically generated">
            <a:extLst>
              <a:ext uri="{FF2B5EF4-FFF2-40B4-BE49-F238E27FC236}">
                <a16:creationId xmlns:a16="http://schemas.microsoft.com/office/drawing/2014/main" id="{5E61C69D-074E-DD83-539B-53C995585B6E}"/>
              </a:ext>
            </a:extLst>
          </p:cNvPr>
          <p:cNvPicPr>
            <a:picLocks noChangeAspect="1"/>
          </p:cNvPicPr>
          <p:nvPr/>
        </p:nvPicPr>
        <p:blipFill>
          <a:blip r:embed="rId4"/>
          <a:stretch>
            <a:fillRect/>
          </a:stretch>
        </p:blipFill>
        <p:spPr>
          <a:xfrm>
            <a:off x="5427941" y="2451797"/>
            <a:ext cx="3260244" cy="1943687"/>
          </a:xfrm>
          <a:prstGeom prst="rect">
            <a:avLst/>
          </a:prstGeom>
        </p:spPr>
      </p:pic>
      <p:pic>
        <p:nvPicPr>
          <p:cNvPr id="9" name="Picture 8" descr="A screenshot of a website&#10;&#10;Description automatically generated">
            <a:extLst>
              <a:ext uri="{FF2B5EF4-FFF2-40B4-BE49-F238E27FC236}">
                <a16:creationId xmlns:a16="http://schemas.microsoft.com/office/drawing/2014/main" id="{64889F66-12D3-5CD1-5B6B-11F625E13342}"/>
              </a:ext>
            </a:extLst>
          </p:cNvPr>
          <p:cNvPicPr>
            <a:picLocks noChangeAspect="1"/>
          </p:cNvPicPr>
          <p:nvPr/>
        </p:nvPicPr>
        <p:blipFill>
          <a:blip r:embed="rId5"/>
          <a:stretch>
            <a:fillRect/>
          </a:stretch>
        </p:blipFill>
        <p:spPr>
          <a:xfrm>
            <a:off x="2728637" y="1109583"/>
            <a:ext cx="2931919" cy="1823734"/>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4C0DD774-A84E-549B-6094-2E5B10194727}"/>
              </a:ext>
            </a:extLst>
          </p:cNvPr>
          <p:cNvPicPr>
            <a:picLocks noChangeAspect="1"/>
          </p:cNvPicPr>
          <p:nvPr/>
        </p:nvPicPr>
        <p:blipFill>
          <a:blip r:embed="rId6"/>
          <a:stretch>
            <a:fillRect/>
          </a:stretch>
        </p:blipFill>
        <p:spPr>
          <a:xfrm>
            <a:off x="5715311" y="193310"/>
            <a:ext cx="3253205" cy="1943687"/>
          </a:xfrm>
          <a:prstGeom prst="rect">
            <a:avLst/>
          </a:prstGeom>
        </p:spPr>
      </p:pic>
    </p:spTree>
    <p:extLst>
      <p:ext uri="{BB962C8B-B14F-4D97-AF65-F5344CB8AC3E}">
        <p14:creationId xmlns:p14="http://schemas.microsoft.com/office/powerpoint/2010/main" val="1165284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4DC0156F-1A1A-4CCD-3492-5278D7506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296" y="295276"/>
            <a:ext cx="3360706" cy="2027092"/>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8D0841EE-F734-7782-FACE-029A3FC44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765" y="2322368"/>
            <a:ext cx="3263235" cy="2167372"/>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C79A79C1-07AA-699C-3A65-7E4CC2183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471" y="1982155"/>
            <a:ext cx="3179130" cy="2186640"/>
          </a:xfrm>
          <a:prstGeom prst="rect">
            <a:avLst/>
          </a:prstGeom>
        </p:spPr>
      </p:pic>
    </p:spTree>
    <p:extLst>
      <p:ext uri="{BB962C8B-B14F-4D97-AF65-F5344CB8AC3E}">
        <p14:creationId xmlns:p14="http://schemas.microsoft.com/office/powerpoint/2010/main" val="383340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F887D6E1-5E2D-ECDD-5FD0-07A19E44942D}"/>
            </a:ext>
          </a:extLst>
        </p:cNvPr>
        <p:cNvGrpSpPr/>
        <p:nvPr/>
      </p:nvGrpSpPr>
      <p:grpSpPr>
        <a:xfrm>
          <a:off x="0" y="0"/>
          <a:ext cx="0" cy="0"/>
          <a:chOff x="0" y="0"/>
          <a:chExt cx="0" cy="0"/>
        </a:xfrm>
      </p:grpSpPr>
      <p:pic>
        <p:nvPicPr>
          <p:cNvPr id="4" name="Picture 3" descr="A screenshot of a social media post&#10;&#10;AI-generated content may be incorrect.">
            <a:extLst>
              <a:ext uri="{FF2B5EF4-FFF2-40B4-BE49-F238E27FC236}">
                <a16:creationId xmlns:a16="http://schemas.microsoft.com/office/drawing/2014/main" id="{DBFE36E9-E671-5134-07F7-FA1F47F326F3}"/>
              </a:ext>
            </a:extLst>
          </p:cNvPr>
          <p:cNvPicPr>
            <a:picLocks noChangeAspect="1"/>
          </p:cNvPicPr>
          <p:nvPr/>
        </p:nvPicPr>
        <p:blipFill>
          <a:blip r:embed="rId3"/>
          <a:stretch>
            <a:fillRect/>
          </a:stretch>
        </p:blipFill>
        <p:spPr>
          <a:xfrm>
            <a:off x="343869" y="241541"/>
            <a:ext cx="4064229" cy="2571750"/>
          </a:xfrm>
          <a:prstGeom prst="rect">
            <a:avLst/>
          </a:prstGeom>
        </p:spPr>
      </p:pic>
      <p:pic>
        <p:nvPicPr>
          <p:cNvPr id="6" name="Picture 5" descr="A white text on a white background&#10;&#10;AI-generated content may be incorrect.">
            <a:extLst>
              <a:ext uri="{FF2B5EF4-FFF2-40B4-BE49-F238E27FC236}">
                <a16:creationId xmlns:a16="http://schemas.microsoft.com/office/drawing/2014/main" id="{050CD37E-4954-9524-420A-83D0D9AC272E}"/>
              </a:ext>
            </a:extLst>
          </p:cNvPr>
          <p:cNvPicPr>
            <a:picLocks noChangeAspect="1"/>
          </p:cNvPicPr>
          <p:nvPr/>
        </p:nvPicPr>
        <p:blipFill>
          <a:blip r:embed="rId4"/>
          <a:stretch>
            <a:fillRect/>
          </a:stretch>
        </p:blipFill>
        <p:spPr>
          <a:xfrm>
            <a:off x="4502989" y="259872"/>
            <a:ext cx="3476625" cy="2571750"/>
          </a:xfrm>
          <a:prstGeom prst="rect">
            <a:avLst/>
          </a:prstGeom>
        </p:spPr>
      </p:pic>
      <p:pic>
        <p:nvPicPr>
          <p:cNvPr id="8" name="Picture 7" descr="A screenshot of a social media post&#10;&#10;AI-generated content may be incorrect.">
            <a:extLst>
              <a:ext uri="{FF2B5EF4-FFF2-40B4-BE49-F238E27FC236}">
                <a16:creationId xmlns:a16="http://schemas.microsoft.com/office/drawing/2014/main" id="{67B4FC7E-34C8-6694-D911-A2B61FFE7BBF}"/>
              </a:ext>
            </a:extLst>
          </p:cNvPr>
          <p:cNvPicPr>
            <a:picLocks noChangeAspect="1"/>
          </p:cNvPicPr>
          <p:nvPr/>
        </p:nvPicPr>
        <p:blipFill>
          <a:blip r:embed="rId5"/>
          <a:stretch>
            <a:fillRect/>
          </a:stretch>
        </p:blipFill>
        <p:spPr>
          <a:xfrm>
            <a:off x="2488810" y="2571750"/>
            <a:ext cx="2161901" cy="1917221"/>
          </a:xfrm>
          <a:prstGeom prst="rect">
            <a:avLst/>
          </a:prstGeom>
        </p:spPr>
      </p:pic>
    </p:spTree>
    <p:extLst>
      <p:ext uri="{BB962C8B-B14F-4D97-AF65-F5344CB8AC3E}">
        <p14:creationId xmlns:p14="http://schemas.microsoft.com/office/powerpoint/2010/main" val="2215376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1E0C40FC-F34C-22DF-78A1-846697F4C838}"/>
            </a:ext>
          </a:extLst>
        </p:cNvPr>
        <p:cNvGrpSpPr/>
        <p:nvPr/>
      </p:nvGrpSpPr>
      <p:grpSpPr>
        <a:xfrm>
          <a:off x="0" y="0"/>
          <a:ext cx="0" cy="0"/>
          <a:chOff x="0" y="0"/>
          <a:chExt cx="0" cy="0"/>
        </a:xfrm>
      </p:grpSpPr>
      <p:pic>
        <p:nvPicPr>
          <p:cNvPr id="3" name="Picture 2" descr="A screenshot of a social media profile&#10;&#10;AI-generated content may be incorrect.">
            <a:extLst>
              <a:ext uri="{FF2B5EF4-FFF2-40B4-BE49-F238E27FC236}">
                <a16:creationId xmlns:a16="http://schemas.microsoft.com/office/drawing/2014/main" id="{5A48A4BA-4B6F-C9C8-B075-B7542324040E}"/>
              </a:ext>
            </a:extLst>
          </p:cNvPr>
          <p:cNvPicPr>
            <a:picLocks noChangeAspect="1"/>
          </p:cNvPicPr>
          <p:nvPr/>
        </p:nvPicPr>
        <p:blipFill>
          <a:blip r:embed="rId3"/>
          <a:stretch>
            <a:fillRect/>
          </a:stretch>
        </p:blipFill>
        <p:spPr>
          <a:xfrm>
            <a:off x="634558" y="255125"/>
            <a:ext cx="3756791" cy="2457237"/>
          </a:xfrm>
          <a:prstGeom prst="rect">
            <a:avLst/>
          </a:prstGeom>
        </p:spPr>
      </p:pic>
      <p:pic>
        <p:nvPicPr>
          <p:cNvPr id="6" name="Picture 5" descr="A close-up of a document&#10;&#10;AI-generated content may be incorrect.">
            <a:extLst>
              <a:ext uri="{FF2B5EF4-FFF2-40B4-BE49-F238E27FC236}">
                <a16:creationId xmlns:a16="http://schemas.microsoft.com/office/drawing/2014/main" id="{26166F78-B146-1A9D-38B2-EE65DFD24FB0}"/>
              </a:ext>
            </a:extLst>
          </p:cNvPr>
          <p:cNvPicPr>
            <a:picLocks noChangeAspect="1"/>
          </p:cNvPicPr>
          <p:nvPr/>
        </p:nvPicPr>
        <p:blipFill>
          <a:blip r:embed="rId4"/>
          <a:stretch>
            <a:fillRect/>
          </a:stretch>
        </p:blipFill>
        <p:spPr>
          <a:xfrm>
            <a:off x="1361656" y="2626524"/>
            <a:ext cx="4374910" cy="2043851"/>
          </a:xfrm>
          <a:prstGeom prst="rect">
            <a:avLst/>
          </a:prstGeom>
        </p:spPr>
      </p:pic>
      <p:pic>
        <p:nvPicPr>
          <p:cNvPr id="8" name="Picture 7" descr="A group of people standing on a stage&#10;&#10;AI-generated content may be incorrect.">
            <a:extLst>
              <a:ext uri="{FF2B5EF4-FFF2-40B4-BE49-F238E27FC236}">
                <a16:creationId xmlns:a16="http://schemas.microsoft.com/office/drawing/2014/main" id="{230D066C-0D56-688F-AC1C-6CC65C275799}"/>
              </a:ext>
            </a:extLst>
          </p:cNvPr>
          <p:cNvPicPr>
            <a:picLocks noChangeAspect="1"/>
          </p:cNvPicPr>
          <p:nvPr/>
        </p:nvPicPr>
        <p:blipFill>
          <a:blip r:embed="rId5"/>
          <a:stretch>
            <a:fillRect/>
          </a:stretch>
        </p:blipFill>
        <p:spPr>
          <a:xfrm>
            <a:off x="4559525" y="135645"/>
            <a:ext cx="2891600" cy="2576717"/>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4BF7AAED-84C2-8AB7-B9B7-3A9DC53B3295}"/>
              </a:ext>
            </a:extLst>
          </p:cNvPr>
          <p:cNvPicPr>
            <a:picLocks noChangeAspect="1"/>
          </p:cNvPicPr>
          <p:nvPr/>
        </p:nvPicPr>
        <p:blipFill>
          <a:blip r:embed="rId6"/>
          <a:stretch>
            <a:fillRect/>
          </a:stretch>
        </p:blipFill>
        <p:spPr>
          <a:xfrm>
            <a:off x="6347408" y="2626524"/>
            <a:ext cx="2207435" cy="2176013"/>
          </a:xfrm>
          <a:prstGeom prst="rect">
            <a:avLst/>
          </a:prstGeom>
        </p:spPr>
      </p:pic>
    </p:spTree>
    <p:extLst>
      <p:ext uri="{BB962C8B-B14F-4D97-AF65-F5344CB8AC3E}">
        <p14:creationId xmlns:p14="http://schemas.microsoft.com/office/powerpoint/2010/main" val="822592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US"/>
              <a:t>Who has the most memorable handshake?</a:t>
            </a:r>
          </a:p>
        </p:txBody>
      </p:sp>
      <p:sp>
        <p:nvSpPr>
          <p:cNvPr id="241" name="Google Shape;241;p37"/>
          <p:cNvSpPr/>
          <p:nvPr/>
        </p:nvSpPr>
        <p:spPr>
          <a:xfrm rot="5400000">
            <a:off x="4354487" y="2867875"/>
            <a:ext cx="435024" cy="478283"/>
          </a:xfrm>
          <a:prstGeom prst="chevron">
            <a:avLst>
              <a:gd name="adj" fmla="val 40515"/>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accent3"/>
              </a:solidFill>
              <a:latin typeface="Montserrat"/>
              <a:ea typeface="Montserrat"/>
              <a:cs typeface="Montserrat"/>
              <a:sym typeface="Montserrat"/>
            </a:endParaRPr>
          </a:p>
        </p:txBody>
      </p:sp>
    </p:spTree>
    <p:extLst>
      <p:ext uri="{BB962C8B-B14F-4D97-AF65-F5344CB8AC3E}">
        <p14:creationId xmlns:p14="http://schemas.microsoft.com/office/powerpoint/2010/main" val="3645312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D7121788-5768-F5A9-47CE-FE513B5E80D6}"/>
            </a:ext>
          </a:extLst>
        </p:cNvPr>
        <p:cNvGrpSpPr/>
        <p:nvPr/>
      </p:nvGrpSpPr>
      <p:grpSpPr>
        <a:xfrm>
          <a:off x="0" y="0"/>
          <a:ext cx="0" cy="0"/>
          <a:chOff x="0" y="0"/>
          <a:chExt cx="0" cy="0"/>
        </a:xfrm>
      </p:grpSpPr>
      <p:pic>
        <p:nvPicPr>
          <p:cNvPr id="3" name="Picture 2" descr="A screenshot of a web page&#10;&#10;AI-generated content may be incorrect.">
            <a:extLst>
              <a:ext uri="{FF2B5EF4-FFF2-40B4-BE49-F238E27FC236}">
                <a16:creationId xmlns:a16="http://schemas.microsoft.com/office/drawing/2014/main" id="{D7203BB3-5E18-DA3B-4291-3629AF6EC0D4}"/>
              </a:ext>
            </a:extLst>
          </p:cNvPr>
          <p:cNvPicPr>
            <a:picLocks noChangeAspect="1"/>
          </p:cNvPicPr>
          <p:nvPr/>
        </p:nvPicPr>
        <p:blipFill>
          <a:blip r:embed="rId3"/>
          <a:stretch>
            <a:fillRect/>
          </a:stretch>
        </p:blipFill>
        <p:spPr>
          <a:xfrm>
            <a:off x="284671" y="301584"/>
            <a:ext cx="3808922" cy="2340257"/>
          </a:xfrm>
          <a:prstGeom prst="rect">
            <a:avLst/>
          </a:prstGeom>
        </p:spPr>
      </p:pic>
      <p:pic>
        <p:nvPicPr>
          <p:cNvPr id="5" name="Picture 4" descr="A close-up of a document&#10;&#10;AI-generated content may be incorrect.">
            <a:extLst>
              <a:ext uri="{FF2B5EF4-FFF2-40B4-BE49-F238E27FC236}">
                <a16:creationId xmlns:a16="http://schemas.microsoft.com/office/drawing/2014/main" id="{C1648E07-B45D-AF9A-2300-5CFCE3DF85FF}"/>
              </a:ext>
            </a:extLst>
          </p:cNvPr>
          <p:cNvPicPr>
            <a:picLocks noChangeAspect="1"/>
          </p:cNvPicPr>
          <p:nvPr/>
        </p:nvPicPr>
        <p:blipFill>
          <a:blip r:embed="rId4"/>
          <a:stretch>
            <a:fillRect/>
          </a:stretch>
        </p:blipFill>
        <p:spPr>
          <a:xfrm>
            <a:off x="284671" y="2560070"/>
            <a:ext cx="3808922" cy="1855806"/>
          </a:xfrm>
          <a:prstGeom prst="rect">
            <a:avLst/>
          </a:prstGeom>
        </p:spPr>
      </p:pic>
      <p:pic>
        <p:nvPicPr>
          <p:cNvPr id="9" name="Picture 8" descr="A screenshot of a cv&#10;&#10;AI-generated content may be incorrect.">
            <a:extLst>
              <a:ext uri="{FF2B5EF4-FFF2-40B4-BE49-F238E27FC236}">
                <a16:creationId xmlns:a16="http://schemas.microsoft.com/office/drawing/2014/main" id="{D9DFAC7B-AD78-F076-C4D6-F71E376B7428}"/>
              </a:ext>
            </a:extLst>
          </p:cNvPr>
          <p:cNvPicPr>
            <a:picLocks noChangeAspect="1"/>
          </p:cNvPicPr>
          <p:nvPr/>
        </p:nvPicPr>
        <p:blipFill>
          <a:blip r:embed="rId5"/>
          <a:stretch>
            <a:fillRect/>
          </a:stretch>
        </p:blipFill>
        <p:spPr>
          <a:xfrm>
            <a:off x="6244651" y="2329132"/>
            <a:ext cx="2678163" cy="2234242"/>
          </a:xfrm>
          <a:prstGeom prst="rect">
            <a:avLst/>
          </a:prstGeom>
        </p:spPr>
      </p:pic>
      <p:pic>
        <p:nvPicPr>
          <p:cNvPr id="7" name="Picture 6" descr="Screens screenshot of a social media post&#10;&#10;AI-generated content may be incorrect.">
            <a:extLst>
              <a:ext uri="{FF2B5EF4-FFF2-40B4-BE49-F238E27FC236}">
                <a16:creationId xmlns:a16="http://schemas.microsoft.com/office/drawing/2014/main" id="{0F93426A-113D-65E6-AECB-099AFDCC0753}"/>
              </a:ext>
            </a:extLst>
          </p:cNvPr>
          <p:cNvPicPr>
            <a:picLocks noChangeAspect="1"/>
          </p:cNvPicPr>
          <p:nvPr/>
        </p:nvPicPr>
        <p:blipFill>
          <a:blip r:embed="rId6"/>
          <a:stretch>
            <a:fillRect/>
          </a:stretch>
        </p:blipFill>
        <p:spPr>
          <a:xfrm>
            <a:off x="4192438" y="317667"/>
            <a:ext cx="2582746" cy="2234242"/>
          </a:xfrm>
          <a:prstGeom prst="rect">
            <a:avLst/>
          </a:prstGeom>
        </p:spPr>
      </p:pic>
    </p:spTree>
    <p:extLst>
      <p:ext uri="{BB962C8B-B14F-4D97-AF65-F5344CB8AC3E}">
        <p14:creationId xmlns:p14="http://schemas.microsoft.com/office/powerpoint/2010/main" val="2856862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3A544476-166E-7A24-CB05-AA3C5CA91A79}"/>
            </a:ext>
          </a:extLst>
        </p:cNvPr>
        <p:cNvGrpSpPr/>
        <p:nvPr/>
      </p:nvGrpSpPr>
      <p:grpSpPr>
        <a:xfrm>
          <a:off x="0" y="0"/>
          <a:ext cx="0" cy="0"/>
          <a:chOff x="0" y="0"/>
          <a:chExt cx="0" cy="0"/>
        </a:xfrm>
      </p:grpSpPr>
      <p:pic>
        <p:nvPicPr>
          <p:cNvPr id="3" name="Picture 2" descr="A screenshot of a social media post&#10;&#10;AI-generated content may be incorrect.">
            <a:extLst>
              <a:ext uri="{FF2B5EF4-FFF2-40B4-BE49-F238E27FC236}">
                <a16:creationId xmlns:a16="http://schemas.microsoft.com/office/drawing/2014/main" id="{CF46284E-AB76-8821-93F2-3F2FFAE7B311}"/>
              </a:ext>
            </a:extLst>
          </p:cNvPr>
          <p:cNvPicPr>
            <a:picLocks noChangeAspect="1"/>
          </p:cNvPicPr>
          <p:nvPr/>
        </p:nvPicPr>
        <p:blipFill>
          <a:blip r:embed="rId3"/>
          <a:stretch>
            <a:fillRect/>
          </a:stretch>
        </p:blipFill>
        <p:spPr>
          <a:xfrm>
            <a:off x="989298" y="188643"/>
            <a:ext cx="3831478" cy="2368550"/>
          </a:xfrm>
          <a:prstGeom prst="rect">
            <a:avLst/>
          </a:prstGeom>
        </p:spPr>
      </p:pic>
      <p:pic>
        <p:nvPicPr>
          <p:cNvPr id="5" name="Picture 4" descr="A close-up of a letter&#10;&#10;AI-generated content may be incorrect.">
            <a:extLst>
              <a:ext uri="{FF2B5EF4-FFF2-40B4-BE49-F238E27FC236}">
                <a16:creationId xmlns:a16="http://schemas.microsoft.com/office/drawing/2014/main" id="{F529F73C-0050-6AED-3FA8-30154DDC4A8D}"/>
              </a:ext>
            </a:extLst>
          </p:cNvPr>
          <p:cNvPicPr>
            <a:picLocks noChangeAspect="1"/>
          </p:cNvPicPr>
          <p:nvPr/>
        </p:nvPicPr>
        <p:blipFill>
          <a:blip r:embed="rId4"/>
          <a:stretch>
            <a:fillRect/>
          </a:stretch>
        </p:blipFill>
        <p:spPr>
          <a:xfrm>
            <a:off x="1601036" y="2489200"/>
            <a:ext cx="3309941" cy="2232564"/>
          </a:xfrm>
          <a:prstGeom prst="rect">
            <a:avLst/>
          </a:prstGeom>
        </p:spPr>
      </p:pic>
      <p:pic>
        <p:nvPicPr>
          <p:cNvPr id="7" name="Picture 6" descr="A screenshot of a social media post&#10;&#10;AI-generated content may be incorrect.">
            <a:extLst>
              <a:ext uri="{FF2B5EF4-FFF2-40B4-BE49-F238E27FC236}">
                <a16:creationId xmlns:a16="http://schemas.microsoft.com/office/drawing/2014/main" id="{16CBAB62-A6F2-875A-CBC6-E491EE505D6C}"/>
              </a:ext>
            </a:extLst>
          </p:cNvPr>
          <p:cNvPicPr>
            <a:picLocks noChangeAspect="1"/>
          </p:cNvPicPr>
          <p:nvPr/>
        </p:nvPicPr>
        <p:blipFill>
          <a:blip r:embed="rId5"/>
          <a:stretch>
            <a:fillRect/>
          </a:stretch>
        </p:blipFill>
        <p:spPr>
          <a:xfrm>
            <a:off x="5718354" y="256636"/>
            <a:ext cx="2548805" cy="2232564"/>
          </a:xfrm>
          <a:prstGeom prst="rect">
            <a:avLst/>
          </a:prstGeom>
        </p:spPr>
      </p:pic>
      <p:pic>
        <p:nvPicPr>
          <p:cNvPr id="9" name="Picture 8" descr="A screenshot of a phone&#10;&#10;AI-generated content may be incorrect.">
            <a:extLst>
              <a:ext uri="{FF2B5EF4-FFF2-40B4-BE49-F238E27FC236}">
                <a16:creationId xmlns:a16="http://schemas.microsoft.com/office/drawing/2014/main" id="{56D2C4AF-27B1-BDE2-EAB7-BE16C3FE0234}"/>
              </a:ext>
            </a:extLst>
          </p:cNvPr>
          <p:cNvPicPr>
            <a:picLocks noChangeAspect="1"/>
          </p:cNvPicPr>
          <p:nvPr/>
        </p:nvPicPr>
        <p:blipFill>
          <a:blip r:embed="rId6"/>
          <a:stretch>
            <a:fillRect/>
          </a:stretch>
        </p:blipFill>
        <p:spPr>
          <a:xfrm>
            <a:off x="5813466" y="2861993"/>
            <a:ext cx="2708113" cy="1622964"/>
          </a:xfrm>
          <a:prstGeom prst="rect">
            <a:avLst/>
          </a:prstGeom>
        </p:spPr>
      </p:pic>
    </p:spTree>
    <p:extLst>
      <p:ext uri="{BB962C8B-B14F-4D97-AF65-F5344CB8AC3E}">
        <p14:creationId xmlns:p14="http://schemas.microsoft.com/office/powerpoint/2010/main" val="2131881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32F21592-FE9D-2C95-6D4C-5914FFAB875E}"/>
            </a:ext>
          </a:extLst>
        </p:cNvPr>
        <p:cNvGrpSpPr/>
        <p:nvPr/>
      </p:nvGrpSpPr>
      <p:grpSpPr>
        <a:xfrm>
          <a:off x="0" y="0"/>
          <a:ext cx="0" cy="0"/>
          <a:chOff x="0" y="0"/>
          <a:chExt cx="0" cy="0"/>
        </a:xfrm>
      </p:grpSpPr>
      <p:pic>
        <p:nvPicPr>
          <p:cNvPr id="3" name="Picture 2" descr="A screenshot of a social media post&#10;&#10;AI-generated content may be incorrect.">
            <a:extLst>
              <a:ext uri="{FF2B5EF4-FFF2-40B4-BE49-F238E27FC236}">
                <a16:creationId xmlns:a16="http://schemas.microsoft.com/office/drawing/2014/main" id="{EBCF6378-E584-7944-409A-72886106409B}"/>
              </a:ext>
            </a:extLst>
          </p:cNvPr>
          <p:cNvPicPr>
            <a:picLocks noChangeAspect="1"/>
          </p:cNvPicPr>
          <p:nvPr/>
        </p:nvPicPr>
        <p:blipFill>
          <a:blip r:embed="rId3"/>
          <a:stretch>
            <a:fillRect/>
          </a:stretch>
        </p:blipFill>
        <p:spPr>
          <a:xfrm>
            <a:off x="387350" y="321813"/>
            <a:ext cx="3672231" cy="2217827"/>
          </a:xfrm>
          <a:prstGeom prst="rect">
            <a:avLst/>
          </a:prstGeom>
        </p:spPr>
      </p:pic>
      <p:pic>
        <p:nvPicPr>
          <p:cNvPr id="5" name="Picture 4" descr="A screenshot of a social media post&#10;&#10;AI-generated content may be incorrect.">
            <a:extLst>
              <a:ext uri="{FF2B5EF4-FFF2-40B4-BE49-F238E27FC236}">
                <a16:creationId xmlns:a16="http://schemas.microsoft.com/office/drawing/2014/main" id="{572E4A61-E85F-0FDE-1A9A-9A7D4B3932B2}"/>
              </a:ext>
            </a:extLst>
          </p:cNvPr>
          <p:cNvPicPr>
            <a:picLocks noChangeAspect="1"/>
          </p:cNvPicPr>
          <p:nvPr/>
        </p:nvPicPr>
        <p:blipFill>
          <a:blip r:embed="rId4"/>
          <a:stretch>
            <a:fillRect/>
          </a:stretch>
        </p:blipFill>
        <p:spPr>
          <a:xfrm>
            <a:off x="2763444" y="2407307"/>
            <a:ext cx="2915543" cy="2571750"/>
          </a:xfrm>
          <a:prstGeom prst="rect">
            <a:avLst/>
          </a:prstGeom>
        </p:spPr>
      </p:pic>
      <p:pic>
        <p:nvPicPr>
          <p:cNvPr id="7" name="Picture 6" descr="A screenshot of a white and black text&#10;&#10;AI-generated content may be incorrect.">
            <a:extLst>
              <a:ext uri="{FF2B5EF4-FFF2-40B4-BE49-F238E27FC236}">
                <a16:creationId xmlns:a16="http://schemas.microsoft.com/office/drawing/2014/main" id="{AAB85819-FCD9-4466-3EE6-C1A1C905FF9A}"/>
              </a:ext>
            </a:extLst>
          </p:cNvPr>
          <p:cNvPicPr>
            <a:picLocks noChangeAspect="1"/>
          </p:cNvPicPr>
          <p:nvPr/>
        </p:nvPicPr>
        <p:blipFill>
          <a:blip r:embed="rId5"/>
          <a:stretch>
            <a:fillRect/>
          </a:stretch>
        </p:blipFill>
        <p:spPr>
          <a:xfrm>
            <a:off x="5228835" y="162822"/>
            <a:ext cx="3105259" cy="2408928"/>
          </a:xfrm>
          <a:prstGeom prst="rect">
            <a:avLst/>
          </a:prstGeom>
        </p:spPr>
      </p:pic>
    </p:spTree>
    <p:extLst>
      <p:ext uri="{BB962C8B-B14F-4D97-AF65-F5344CB8AC3E}">
        <p14:creationId xmlns:p14="http://schemas.microsoft.com/office/powerpoint/2010/main" val="2340671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AA53EAF3-C363-95BD-773C-3A2EAE262C2C}"/>
            </a:ext>
          </a:extLst>
        </p:cNvPr>
        <p:cNvGrpSpPr/>
        <p:nvPr/>
      </p:nvGrpSpPr>
      <p:grpSpPr>
        <a:xfrm>
          <a:off x="0" y="0"/>
          <a:ext cx="0" cy="0"/>
          <a:chOff x="0" y="0"/>
          <a:chExt cx="0" cy="0"/>
        </a:xfrm>
      </p:grpSpPr>
      <p:pic>
        <p:nvPicPr>
          <p:cNvPr id="3" name="Picture 2" descr="A screenshot of a social media post&#10;&#10;AI-generated content may be incorrect.">
            <a:extLst>
              <a:ext uri="{FF2B5EF4-FFF2-40B4-BE49-F238E27FC236}">
                <a16:creationId xmlns:a16="http://schemas.microsoft.com/office/drawing/2014/main" id="{95DB66F7-B6FB-D74D-FC1D-49C9BB69428A}"/>
              </a:ext>
            </a:extLst>
          </p:cNvPr>
          <p:cNvPicPr>
            <a:picLocks noChangeAspect="1"/>
          </p:cNvPicPr>
          <p:nvPr/>
        </p:nvPicPr>
        <p:blipFill>
          <a:blip r:embed="rId3"/>
          <a:stretch>
            <a:fillRect/>
          </a:stretch>
        </p:blipFill>
        <p:spPr>
          <a:xfrm>
            <a:off x="627834" y="293298"/>
            <a:ext cx="3944166" cy="2360523"/>
          </a:xfrm>
          <a:prstGeom prst="rect">
            <a:avLst/>
          </a:prstGeom>
        </p:spPr>
      </p:pic>
      <p:pic>
        <p:nvPicPr>
          <p:cNvPr id="5" name="Picture 4" descr="A screenshot of a social media post&#10;&#10;AI-generated content may be incorrect.">
            <a:extLst>
              <a:ext uri="{FF2B5EF4-FFF2-40B4-BE49-F238E27FC236}">
                <a16:creationId xmlns:a16="http://schemas.microsoft.com/office/drawing/2014/main" id="{302AC70F-86BA-4897-7594-15D8B410CEDD}"/>
              </a:ext>
            </a:extLst>
          </p:cNvPr>
          <p:cNvPicPr>
            <a:picLocks noChangeAspect="1"/>
          </p:cNvPicPr>
          <p:nvPr/>
        </p:nvPicPr>
        <p:blipFill>
          <a:blip r:embed="rId4"/>
          <a:stretch>
            <a:fillRect/>
          </a:stretch>
        </p:blipFill>
        <p:spPr>
          <a:xfrm>
            <a:off x="5612736" y="293298"/>
            <a:ext cx="2845464" cy="2484408"/>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17FEFB4E-03B5-B4CE-17C8-70E90D114BC1}"/>
              </a:ext>
            </a:extLst>
          </p:cNvPr>
          <p:cNvPicPr>
            <a:picLocks noChangeAspect="1"/>
          </p:cNvPicPr>
          <p:nvPr/>
        </p:nvPicPr>
        <p:blipFill>
          <a:blip r:embed="rId5"/>
          <a:stretch>
            <a:fillRect/>
          </a:stretch>
        </p:blipFill>
        <p:spPr>
          <a:xfrm>
            <a:off x="3705100" y="2692041"/>
            <a:ext cx="3815272" cy="1856233"/>
          </a:xfrm>
          <a:prstGeom prst="rect">
            <a:avLst/>
          </a:prstGeom>
        </p:spPr>
      </p:pic>
    </p:spTree>
    <p:extLst>
      <p:ext uri="{BB962C8B-B14F-4D97-AF65-F5344CB8AC3E}">
        <p14:creationId xmlns:p14="http://schemas.microsoft.com/office/powerpoint/2010/main" val="3978069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EBDE67B2-9EA6-8761-4428-638B3E4BEC5D}"/>
            </a:ext>
          </a:extLst>
        </p:cNvPr>
        <p:cNvGrpSpPr/>
        <p:nvPr/>
      </p:nvGrpSpPr>
      <p:grpSpPr>
        <a:xfrm>
          <a:off x="0" y="0"/>
          <a:ext cx="0" cy="0"/>
          <a:chOff x="0" y="0"/>
          <a:chExt cx="0" cy="0"/>
        </a:xfrm>
      </p:grpSpPr>
      <p:pic>
        <p:nvPicPr>
          <p:cNvPr id="4" name="Picture 3" descr="A screenshot of a social media post&#10;&#10;AI-generated content may be incorrect.">
            <a:extLst>
              <a:ext uri="{FF2B5EF4-FFF2-40B4-BE49-F238E27FC236}">
                <a16:creationId xmlns:a16="http://schemas.microsoft.com/office/drawing/2014/main" id="{0D2B2AE7-8CBB-DA8B-634E-BD59C3559BB8}"/>
              </a:ext>
            </a:extLst>
          </p:cNvPr>
          <p:cNvPicPr>
            <a:picLocks noChangeAspect="1"/>
          </p:cNvPicPr>
          <p:nvPr/>
        </p:nvPicPr>
        <p:blipFill>
          <a:blip r:embed="rId3"/>
          <a:stretch>
            <a:fillRect/>
          </a:stretch>
        </p:blipFill>
        <p:spPr>
          <a:xfrm>
            <a:off x="438114" y="256648"/>
            <a:ext cx="3564543" cy="2217553"/>
          </a:xfrm>
          <a:prstGeom prst="rect">
            <a:avLst/>
          </a:prstGeom>
        </p:spPr>
      </p:pic>
      <p:pic>
        <p:nvPicPr>
          <p:cNvPr id="8" name="Picture 7" descr="A screenshot of a social media post&#10;&#10;AI-generated content may be incorrect.">
            <a:extLst>
              <a:ext uri="{FF2B5EF4-FFF2-40B4-BE49-F238E27FC236}">
                <a16:creationId xmlns:a16="http://schemas.microsoft.com/office/drawing/2014/main" id="{5266ECBC-89BB-2541-C0AD-28F1F9B36FDE}"/>
              </a:ext>
            </a:extLst>
          </p:cNvPr>
          <p:cNvPicPr>
            <a:picLocks noChangeAspect="1"/>
          </p:cNvPicPr>
          <p:nvPr/>
        </p:nvPicPr>
        <p:blipFill>
          <a:blip r:embed="rId4"/>
          <a:stretch>
            <a:fillRect/>
          </a:stretch>
        </p:blipFill>
        <p:spPr>
          <a:xfrm>
            <a:off x="5495026" y="256647"/>
            <a:ext cx="3149171" cy="3254303"/>
          </a:xfrm>
          <a:prstGeom prst="rect">
            <a:avLst/>
          </a:prstGeom>
        </p:spPr>
      </p:pic>
      <p:pic>
        <p:nvPicPr>
          <p:cNvPr id="10" name="Picture 9" descr="A screenshot of a website&#10;&#10;AI-generated content may be incorrect.">
            <a:extLst>
              <a:ext uri="{FF2B5EF4-FFF2-40B4-BE49-F238E27FC236}">
                <a16:creationId xmlns:a16="http://schemas.microsoft.com/office/drawing/2014/main" id="{776F0EB1-B95E-15B2-77AD-CBD5F13D8201}"/>
              </a:ext>
            </a:extLst>
          </p:cNvPr>
          <p:cNvPicPr>
            <a:picLocks noChangeAspect="1"/>
          </p:cNvPicPr>
          <p:nvPr/>
        </p:nvPicPr>
        <p:blipFill>
          <a:blip r:embed="rId5"/>
          <a:stretch>
            <a:fillRect/>
          </a:stretch>
        </p:blipFill>
        <p:spPr>
          <a:xfrm>
            <a:off x="1332834" y="2694539"/>
            <a:ext cx="3806082" cy="1632821"/>
          </a:xfrm>
          <a:prstGeom prst="rect">
            <a:avLst/>
          </a:prstGeom>
        </p:spPr>
      </p:pic>
    </p:spTree>
    <p:extLst>
      <p:ext uri="{BB962C8B-B14F-4D97-AF65-F5344CB8AC3E}">
        <p14:creationId xmlns:p14="http://schemas.microsoft.com/office/powerpoint/2010/main" val="13211355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Ways to Engage Personally</a:t>
            </a:r>
            <a:endParaRPr/>
          </a:p>
        </p:txBody>
      </p:sp>
      <p:sp>
        <p:nvSpPr>
          <p:cNvPr id="5" name="TextBox 4">
            <a:extLst>
              <a:ext uri="{FF2B5EF4-FFF2-40B4-BE49-F238E27FC236}">
                <a16:creationId xmlns:a16="http://schemas.microsoft.com/office/drawing/2014/main" id="{767F6816-9D90-4776-B017-6CD3D18BB0DC}"/>
              </a:ext>
            </a:extLst>
          </p:cNvPr>
          <p:cNvSpPr txBox="1"/>
          <p:nvPr/>
        </p:nvSpPr>
        <p:spPr>
          <a:xfrm>
            <a:off x="532270" y="1360767"/>
            <a:ext cx="7520765" cy="2828147"/>
          </a:xfrm>
          <a:prstGeom prst="rect">
            <a:avLst/>
          </a:prstGeom>
          <a:noFill/>
        </p:spPr>
        <p:txBody>
          <a:bodyPr wrap="square">
            <a:spAutoFit/>
          </a:bodyPr>
          <a:lstStyle/>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Follow your firm’s company page to ensure you receive notifications</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Login to LinkedIn 3-5 times per week to check your feed and make new connections</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Respond to comments and like or react to posts from industry leaders, authoritative pages, colleagues, and/or friends</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Share content from authoritative sources on your feed (industry journals, Tier 1 news publications, accounting experts) – be sure to add commentary</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Like, react, share your firm’s posts (you will be notified when the company page has a new post)</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Join accounting and/or industry specific LinkedIn groups and regularly engage</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Create your own new content with the goal of posting once a week</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Tag firm, or tag individuals (using “@”) in work-related posts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1418359" y="1399307"/>
            <a:ext cx="6506442" cy="1300089"/>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US"/>
              <a:t>LinkedIn Features</a:t>
            </a:r>
          </a:p>
        </p:txBody>
      </p:sp>
    </p:spTree>
    <p:extLst>
      <p:ext uri="{BB962C8B-B14F-4D97-AF65-F5344CB8AC3E}">
        <p14:creationId xmlns:p14="http://schemas.microsoft.com/office/powerpoint/2010/main" val="3150826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The Bell</a:t>
            </a:r>
            <a:endParaRPr/>
          </a:p>
        </p:txBody>
      </p:sp>
      <p:pic>
        <p:nvPicPr>
          <p:cNvPr id="5" name="Picture 4">
            <a:extLst>
              <a:ext uri="{FF2B5EF4-FFF2-40B4-BE49-F238E27FC236}">
                <a16:creationId xmlns:a16="http://schemas.microsoft.com/office/drawing/2014/main" id="{277D2A07-F8F7-5119-52A3-4ECAACFE7D36}"/>
              </a:ext>
            </a:extLst>
          </p:cNvPr>
          <p:cNvPicPr>
            <a:picLocks noChangeAspect="1"/>
          </p:cNvPicPr>
          <p:nvPr/>
        </p:nvPicPr>
        <p:blipFill>
          <a:blip r:embed="rId3"/>
          <a:stretch>
            <a:fillRect/>
          </a:stretch>
        </p:blipFill>
        <p:spPr>
          <a:xfrm>
            <a:off x="2175163" y="1179626"/>
            <a:ext cx="4793673" cy="3227631"/>
          </a:xfrm>
          <a:prstGeom prst="rect">
            <a:avLst/>
          </a:prstGeom>
        </p:spPr>
      </p:pic>
    </p:spTree>
    <p:extLst>
      <p:ext uri="{BB962C8B-B14F-4D97-AF65-F5344CB8AC3E}">
        <p14:creationId xmlns:p14="http://schemas.microsoft.com/office/powerpoint/2010/main" val="1141797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Service Page</a:t>
            </a:r>
            <a:endParaRPr/>
          </a:p>
        </p:txBody>
      </p:sp>
      <p:pic>
        <p:nvPicPr>
          <p:cNvPr id="3" name="Picture 2" descr="A screenshot of a web page&#10;&#10;Description automatically generated">
            <a:extLst>
              <a:ext uri="{FF2B5EF4-FFF2-40B4-BE49-F238E27FC236}">
                <a16:creationId xmlns:a16="http://schemas.microsoft.com/office/drawing/2014/main" id="{82E9F548-7B17-2900-0393-AF7667332D1D}"/>
              </a:ext>
            </a:extLst>
          </p:cNvPr>
          <p:cNvPicPr>
            <a:picLocks noChangeAspect="1"/>
          </p:cNvPicPr>
          <p:nvPr/>
        </p:nvPicPr>
        <p:blipFill>
          <a:blip r:embed="rId3"/>
          <a:stretch>
            <a:fillRect/>
          </a:stretch>
        </p:blipFill>
        <p:spPr>
          <a:xfrm>
            <a:off x="3707026" y="1187562"/>
            <a:ext cx="4401972" cy="3824132"/>
          </a:xfrm>
          <a:prstGeom prst="rect">
            <a:avLst/>
          </a:prstGeom>
        </p:spPr>
      </p:pic>
      <p:pic>
        <p:nvPicPr>
          <p:cNvPr id="5" name="Picture 4" descr="A screenshot of a web page&#10;&#10;Description automatically generated">
            <a:extLst>
              <a:ext uri="{FF2B5EF4-FFF2-40B4-BE49-F238E27FC236}">
                <a16:creationId xmlns:a16="http://schemas.microsoft.com/office/drawing/2014/main" id="{EE227B71-FCB0-A143-B591-1C54719D5D41}"/>
              </a:ext>
            </a:extLst>
          </p:cNvPr>
          <p:cNvPicPr>
            <a:picLocks noChangeAspect="1"/>
          </p:cNvPicPr>
          <p:nvPr/>
        </p:nvPicPr>
        <p:blipFill>
          <a:blip r:embed="rId4"/>
          <a:stretch>
            <a:fillRect/>
          </a:stretch>
        </p:blipFill>
        <p:spPr>
          <a:xfrm>
            <a:off x="484660" y="1738183"/>
            <a:ext cx="3075516" cy="990497"/>
          </a:xfrm>
          <a:prstGeom prst="rect">
            <a:avLst/>
          </a:prstGeom>
        </p:spPr>
      </p:pic>
    </p:spTree>
    <p:extLst>
      <p:ext uri="{BB962C8B-B14F-4D97-AF65-F5344CB8AC3E}">
        <p14:creationId xmlns:p14="http://schemas.microsoft.com/office/powerpoint/2010/main" val="3488950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US"/>
              <a:t>Tools</a:t>
            </a:r>
            <a:endParaRPr/>
          </a:p>
        </p:txBody>
      </p:sp>
      <p:pic>
        <p:nvPicPr>
          <p:cNvPr id="5" name="Picture 4" descr="A screenshot of a social media chat&#10;&#10;Description automatically generated">
            <a:extLst>
              <a:ext uri="{FF2B5EF4-FFF2-40B4-BE49-F238E27FC236}">
                <a16:creationId xmlns:a16="http://schemas.microsoft.com/office/drawing/2014/main" id="{29E22DC1-0BA7-7B7D-3436-ED624480B7DE}"/>
              </a:ext>
            </a:extLst>
          </p:cNvPr>
          <p:cNvPicPr>
            <a:picLocks noChangeAspect="1"/>
          </p:cNvPicPr>
          <p:nvPr/>
        </p:nvPicPr>
        <p:blipFill>
          <a:blip r:embed="rId3"/>
          <a:stretch>
            <a:fillRect/>
          </a:stretch>
        </p:blipFill>
        <p:spPr>
          <a:xfrm>
            <a:off x="1334711" y="1321574"/>
            <a:ext cx="6474577" cy="2988664"/>
          </a:xfrm>
          <a:prstGeom prst="rect">
            <a:avLst/>
          </a:prstGeom>
        </p:spPr>
      </p:pic>
    </p:spTree>
    <p:extLst>
      <p:ext uri="{BB962C8B-B14F-4D97-AF65-F5344CB8AC3E}">
        <p14:creationId xmlns:p14="http://schemas.microsoft.com/office/powerpoint/2010/main" val="336254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3" name="Picture 12">
            <a:extLst>
              <a:ext uri="{FF2B5EF4-FFF2-40B4-BE49-F238E27FC236}">
                <a16:creationId xmlns:a16="http://schemas.microsoft.com/office/drawing/2014/main" id="{943C07DE-AA51-5701-D7FC-24EF0D000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71" y="354320"/>
            <a:ext cx="2539730" cy="3908857"/>
          </a:xfrm>
          <a:prstGeom prst="rect">
            <a:avLst/>
          </a:prstGeom>
        </p:spPr>
      </p:pic>
      <p:sp>
        <p:nvSpPr>
          <p:cNvPr id="14" name="TextBox 13">
            <a:extLst>
              <a:ext uri="{FF2B5EF4-FFF2-40B4-BE49-F238E27FC236}">
                <a16:creationId xmlns:a16="http://schemas.microsoft.com/office/drawing/2014/main" id="{6784AA59-5C5F-0696-9288-87452B642009}"/>
              </a:ext>
            </a:extLst>
          </p:cNvPr>
          <p:cNvSpPr txBox="1"/>
          <p:nvPr/>
        </p:nvSpPr>
        <p:spPr>
          <a:xfrm>
            <a:off x="3661423" y="457061"/>
            <a:ext cx="5030515" cy="3613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b="0" i="0">
                <a:solidFill>
                  <a:srgbClr val="030303"/>
                </a:solidFill>
                <a:effectLst/>
                <a:latin typeface="adobe-garamond-pro"/>
              </a:rPr>
              <a:t>“The research I’ve been doing for years now joins a large body of inquiry into a quality I call presence. Presence stems from </a:t>
            </a:r>
            <a:r>
              <a:rPr lang="en-US" b="1" i="0" u="sng">
                <a:solidFill>
                  <a:srgbClr val="030303"/>
                </a:solidFill>
                <a:effectLst/>
                <a:latin typeface="adobe-garamond-pro"/>
              </a:rPr>
              <a:t>believing in and trusting yourself—your real, honest feelings, values, and abilities</a:t>
            </a:r>
            <a:r>
              <a:rPr lang="en-US" b="0" i="0">
                <a:solidFill>
                  <a:srgbClr val="030303"/>
                </a:solidFill>
                <a:effectLst/>
                <a:latin typeface="adobe-garamond-pro"/>
              </a:rPr>
              <a:t>. That’s important, because if you don’t trust yourself, how can others trust you? Whether we are talking in front of two people or five thousand, interviewing for a job, negotiating for a raise, or pitching a business idea to potential investors, speaking up for ourselves or speaking up for someone else, we all face daunting moments that must be met with poise if we want to feel good about ourselves and make progress in our lives. </a:t>
            </a:r>
            <a:r>
              <a:rPr lang="en-US" b="1" i="0">
                <a:solidFill>
                  <a:srgbClr val="030303"/>
                </a:solidFill>
                <a:effectLst/>
                <a:latin typeface="adobe-garamond-pro"/>
              </a:rPr>
              <a:t>Presence gives us the power to rise to these moments</a:t>
            </a:r>
            <a:r>
              <a:rPr lang="en-US" b="0" i="0">
                <a:solidFill>
                  <a:srgbClr val="030303"/>
                </a:solidFill>
                <a:effectLst/>
                <a:latin typeface="adobe-garamond-pro"/>
              </a:rPr>
              <a:t>."</a:t>
            </a:r>
          </a:p>
        </p:txBody>
      </p:sp>
    </p:spTree>
    <p:extLst>
      <p:ext uri="{BB962C8B-B14F-4D97-AF65-F5344CB8AC3E}">
        <p14:creationId xmlns:p14="http://schemas.microsoft.com/office/powerpoint/2010/main" val="777042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538595" y="328541"/>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Who’s Viewed Your Profile</a:t>
            </a:r>
            <a:endParaRPr/>
          </a:p>
        </p:txBody>
      </p:sp>
      <p:pic>
        <p:nvPicPr>
          <p:cNvPr id="8" name="Picture 7">
            <a:extLst>
              <a:ext uri="{FF2B5EF4-FFF2-40B4-BE49-F238E27FC236}">
                <a16:creationId xmlns:a16="http://schemas.microsoft.com/office/drawing/2014/main" id="{9F5DD5EF-C2CD-B1DD-D857-CF2CE38BD25B}"/>
              </a:ext>
            </a:extLst>
          </p:cNvPr>
          <p:cNvPicPr>
            <a:picLocks noChangeAspect="1"/>
          </p:cNvPicPr>
          <p:nvPr/>
        </p:nvPicPr>
        <p:blipFill>
          <a:blip r:embed="rId3"/>
          <a:stretch>
            <a:fillRect/>
          </a:stretch>
        </p:blipFill>
        <p:spPr>
          <a:xfrm>
            <a:off x="428370" y="878727"/>
            <a:ext cx="3076830" cy="2362266"/>
          </a:xfrm>
          <a:prstGeom prst="rect">
            <a:avLst/>
          </a:prstGeom>
        </p:spPr>
      </p:pic>
      <p:pic>
        <p:nvPicPr>
          <p:cNvPr id="9" name="Picture 8">
            <a:extLst>
              <a:ext uri="{FF2B5EF4-FFF2-40B4-BE49-F238E27FC236}">
                <a16:creationId xmlns:a16="http://schemas.microsoft.com/office/drawing/2014/main" id="{25C8D60C-EEE4-7F62-5A44-1F3176EF4F61}"/>
              </a:ext>
            </a:extLst>
          </p:cNvPr>
          <p:cNvPicPr>
            <a:picLocks noChangeAspect="1"/>
          </p:cNvPicPr>
          <p:nvPr/>
        </p:nvPicPr>
        <p:blipFill>
          <a:blip r:embed="rId4"/>
          <a:stretch>
            <a:fillRect/>
          </a:stretch>
        </p:blipFill>
        <p:spPr>
          <a:xfrm>
            <a:off x="3930297" y="1221264"/>
            <a:ext cx="1964813" cy="1603082"/>
          </a:xfrm>
          <a:prstGeom prst="rect">
            <a:avLst/>
          </a:prstGeom>
        </p:spPr>
      </p:pic>
      <p:pic>
        <p:nvPicPr>
          <p:cNvPr id="10" name="Picture 9">
            <a:extLst>
              <a:ext uri="{FF2B5EF4-FFF2-40B4-BE49-F238E27FC236}">
                <a16:creationId xmlns:a16="http://schemas.microsoft.com/office/drawing/2014/main" id="{D7EFE241-31FD-1E45-0869-8F8081A1EEDD}"/>
              </a:ext>
            </a:extLst>
          </p:cNvPr>
          <p:cNvPicPr>
            <a:picLocks noChangeAspect="1"/>
          </p:cNvPicPr>
          <p:nvPr/>
        </p:nvPicPr>
        <p:blipFill>
          <a:blip r:embed="rId5"/>
          <a:stretch>
            <a:fillRect/>
          </a:stretch>
        </p:blipFill>
        <p:spPr>
          <a:xfrm>
            <a:off x="5156533" y="2928329"/>
            <a:ext cx="2946739" cy="1677908"/>
          </a:xfrm>
          <a:prstGeom prst="rect">
            <a:avLst/>
          </a:prstGeom>
        </p:spPr>
      </p:pic>
      <p:pic>
        <p:nvPicPr>
          <p:cNvPr id="11" name="Picture 10">
            <a:extLst>
              <a:ext uri="{FF2B5EF4-FFF2-40B4-BE49-F238E27FC236}">
                <a16:creationId xmlns:a16="http://schemas.microsoft.com/office/drawing/2014/main" id="{719C921A-524D-B3DB-AEC3-E04814DE41F8}"/>
              </a:ext>
            </a:extLst>
          </p:cNvPr>
          <p:cNvPicPr>
            <a:picLocks noChangeAspect="1"/>
          </p:cNvPicPr>
          <p:nvPr/>
        </p:nvPicPr>
        <p:blipFill>
          <a:blip r:embed="rId6"/>
          <a:stretch>
            <a:fillRect/>
          </a:stretch>
        </p:blipFill>
        <p:spPr>
          <a:xfrm>
            <a:off x="1232248" y="2662450"/>
            <a:ext cx="2570825" cy="1885809"/>
          </a:xfrm>
          <a:prstGeom prst="rect">
            <a:avLst/>
          </a:prstGeom>
        </p:spPr>
      </p:pic>
    </p:spTree>
    <p:extLst>
      <p:ext uri="{BB962C8B-B14F-4D97-AF65-F5344CB8AC3E}">
        <p14:creationId xmlns:p14="http://schemas.microsoft.com/office/powerpoint/2010/main" val="1354289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628650" y="410437"/>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Newsletter</a:t>
            </a:r>
            <a:endParaRPr/>
          </a:p>
        </p:txBody>
      </p:sp>
      <p:sp>
        <p:nvSpPr>
          <p:cNvPr id="5" name="Text Placeholder 4">
            <a:extLst>
              <a:ext uri="{FF2B5EF4-FFF2-40B4-BE49-F238E27FC236}">
                <a16:creationId xmlns:a16="http://schemas.microsoft.com/office/drawing/2014/main" id="{CE0AADB1-C013-5977-22AC-71AF0508BB72}"/>
              </a:ext>
            </a:extLst>
          </p:cNvPr>
          <p:cNvSpPr>
            <a:spLocks noGrp="1"/>
          </p:cNvSpPr>
          <p:nvPr>
            <p:ph type="body" idx="1"/>
          </p:nvPr>
        </p:nvSpPr>
        <p:spPr/>
        <p:txBody>
          <a:bodyPr/>
          <a:lstStyle/>
          <a:p>
            <a:endParaRPr lang="en-US"/>
          </a:p>
        </p:txBody>
      </p:sp>
      <p:pic>
        <p:nvPicPr>
          <p:cNvPr id="2" name="Picture 1" descr="A screenshot of a social media post&#10;&#10;Description automatically generated">
            <a:extLst>
              <a:ext uri="{FF2B5EF4-FFF2-40B4-BE49-F238E27FC236}">
                <a16:creationId xmlns:a16="http://schemas.microsoft.com/office/drawing/2014/main" id="{F105FC3B-9F94-EFDD-41C8-41E5821D9A83}"/>
              </a:ext>
            </a:extLst>
          </p:cNvPr>
          <p:cNvPicPr>
            <a:picLocks noChangeAspect="1"/>
          </p:cNvPicPr>
          <p:nvPr/>
        </p:nvPicPr>
        <p:blipFill>
          <a:blip r:embed="rId3"/>
          <a:stretch>
            <a:fillRect/>
          </a:stretch>
        </p:blipFill>
        <p:spPr>
          <a:xfrm>
            <a:off x="650081" y="1096237"/>
            <a:ext cx="2184118" cy="3018563"/>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B4ADAFEB-D927-6E75-DE86-25F0CEB6F7D2}"/>
              </a:ext>
            </a:extLst>
          </p:cNvPr>
          <p:cNvPicPr>
            <a:picLocks noChangeAspect="1"/>
          </p:cNvPicPr>
          <p:nvPr/>
        </p:nvPicPr>
        <p:blipFill>
          <a:blip r:embed="rId4"/>
          <a:stretch>
            <a:fillRect/>
          </a:stretch>
        </p:blipFill>
        <p:spPr>
          <a:xfrm>
            <a:off x="5451411" y="1370581"/>
            <a:ext cx="2790342" cy="2187628"/>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E8515C99-E24C-17DE-0FA4-E6B27787F791}"/>
              </a:ext>
            </a:extLst>
          </p:cNvPr>
          <p:cNvPicPr>
            <a:picLocks noChangeAspect="1"/>
          </p:cNvPicPr>
          <p:nvPr/>
        </p:nvPicPr>
        <p:blipFill>
          <a:blip r:embed="rId5"/>
          <a:stretch>
            <a:fillRect/>
          </a:stretch>
        </p:blipFill>
        <p:spPr>
          <a:xfrm>
            <a:off x="2862788" y="1370581"/>
            <a:ext cx="2072106" cy="2402337"/>
          </a:xfrm>
          <a:prstGeom prst="rect">
            <a:avLst/>
          </a:prstGeom>
        </p:spPr>
      </p:pic>
    </p:spTree>
    <p:extLst>
      <p:ext uri="{BB962C8B-B14F-4D97-AF65-F5344CB8AC3E}">
        <p14:creationId xmlns:p14="http://schemas.microsoft.com/office/powerpoint/2010/main" val="1439912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628650" y="342900"/>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Video</a:t>
            </a:r>
            <a:endParaRPr/>
          </a:p>
        </p:txBody>
      </p:sp>
      <p:pic>
        <p:nvPicPr>
          <p:cNvPr id="5" name="Picture 2">
            <a:extLst>
              <a:ext uri="{FF2B5EF4-FFF2-40B4-BE49-F238E27FC236}">
                <a16:creationId xmlns:a16="http://schemas.microsoft.com/office/drawing/2014/main" id="{718EF9CF-C109-BC47-DACB-20810E603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317" y="423925"/>
            <a:ext cx="2278814" cy="39431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ell phone next to a computer&#10;&#10;Description automatically generated">
            <a:extLst>
              <a:ext uri="{FF2B5EF4-FFF2-40B4-BE49-F238E27FC236}">
                <a16:creationId xmlns:a16="http://schemas.microsoft.com/office/drawing/2014/main" id="{C11EB484-D3A0-B4CC-3F9D-5BBD33A912A1}"/>
              </a:ext>
            </a:extLst>
          </p:cNvPr>
          <p:cNvPicPr>
            <a:picLocks noChangeAspect="1"/>
          </p:cNvPicPr>
          <p:nvPr/>
        </p:nvPicPr>
        <p:blipFill>
          <a:blip r:embed="rId4"/>
          <a:stretch>
            <a:fillRect/>
          </a:stretch>
        </p:blipFill>
        <p:spPr>
          <a:xfrm>
            <a:off x="628650" y="1240463"/>
            <a:ext cx="3337780" cy="2760262"/>
          </a:xfrm>
          <a:prstGeom prst="rect">
            <a:avLst/>
          </a:prstGeom>
        </p:spPr>
      </p:pic>
    </p:spTree>
    <p:extLst>
      <p:ext uri="{BB962C8B-B14F-4D97-AF65-F5344CB8AC3E}">
        <p14:creationId xmlns:p14="http://schemas.microsoft.com/office/powerpoint/2010/main" val="24659461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Search Filters</a:t>
            </a:r>
            <a:endParaRPr/>
          </a:p>
        </p:txBody>
      </p:sp>
      <p:pic>
        <p:nvPicPr>
          <p:cNvPr id="2" name="Picture 2">
            <a:extLst>
              <a:ext uri="{FF2B5EF4-FFF2-40B4-BE49-F238E27FC236}">
                <a16:creationId xmlns:a16="http://schemas.microsoft.com/office/drawing/2014/main" id="{4FAE5031-E675-68AB-ED06-00AEFBDCE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87" y="1287527"/>
            <a:ext cx="3542227" cy="275181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2B41D0F-CAC0-F8E6-B849-5E9B1556805A}"/>
              </a:ext>
            </a:extLst>
          </p:cNvPr>
          <p:cNvGrpSpPr/>
          <p:nvPr/>
        </p:nvGrpSpPr>
        <p:grpSpPr>
          <a:xfrm>
            <a:off x="4572000" y="634522"/>
            <a:ext cx="4376690" cy="3612069"/>
            <a:chOff x="8963025" y="6300788"/>
            <a:chExt cx="4972050" cy="4086225"/>
          </a:xfrm>
        </p:grpSpPr>
        <p:pic>
          <p:nvPicPr>
            <p:cNvPr id="4" name="Picture 3">
              <a:extLst>
                <a:ext uri="{FF2B5EF4-FFF2-40B4-BE49-F238E27FC236}">
                  <a16:creationId xmlns:a16="http://schemas.microsoft.com/office/drawing/2014/main" id="{89104005-09C1-46F8-9F41-1A02DE436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2382" y="6367463"/>
              <a:ext cx="22955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8337EFC-4C9C-743E-9B99-986E24BA1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9050" y="6300788"/>
              <a:ext cx="246697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25A640FD-4CB6-1897-FB2F-9FA870833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3025" y="8434388"/>
              <a:ext cx="4972050" cy="1952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85677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7"/>
          <p:cNvSpPr/>
          <p:nvPr/>
        </p:nvSpPr>
        <p:spPr>
          <a:xfrm>
            <a:off x="4704312" y="138224"/>
            <a:ext cx="2993970" cy="4421396"/>
          </a:xfrm>
          <a:prstGeom prst="parallelogram">
            <a:avLst>
              <a:gd name="adj" fmla="val 65315"/>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365" name="Google Shape;365;p4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Thank You</a:t>
            </a:r>
            <a:endParaRPr/>
          </a:p>
        </p:txBody>
      </p:sp>
      <p:sp>
        <p:nvSpPr>
          <p:cNvPr id="366" name="Google Shape;366;p47"/>
          <p:cNvSpPr txBox="1">
            <a:spLocks noGrp="1"/>
          </p:cNvSpPr>
          <p:nvPr>
            <p:ph type="body" idx="1"/>
          </p:nvPr>
        </p:nvSpPr>
        <p:spPr>
          <a:xfrm>
            <a:off x="1084254" y="1335403"/>
            <a:ext cx="4782312"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 b="1">
                <a:latin typeface="Montserrat"/>
                <a:ea typeface="Montserrat"/>
                <a:cs typeface="Montserrat"/>
                <a:sym typeface="Montserrat"/>
              </a:rPr>
              <a:t>CONTACT</a:t>
            </a:r>
            <a:endParaRPr/>
          </a:p>
          <a:p>
            <a:pPr marL="0" lvl="0" indent="0" algn="l" rtl="0">
              <a:lnSpc>
                <a:spcPct val="90000"/>
              </a:lnSpc>
              <a:spcBef>
                <a:spcPts val="800"/>
              </a:spcBef>
              <a:spcAft>
                <a:spcPts val="0"/>
              </a:spcAft>
              <a:buClr>
                <a:schemeClr val="dk2"/>
              </a:buClr>
              <a:buSzPts val="1800"/>
              <a:buNone/>
            </a:pPr>
            <a:r>
              <a:rPr lang="en"/>
              <a:t>Dtoth@WindingRiverConsulting.com</a:t>
            </a:r>
            <a:endParaRPr/>
          </a:p>
          <a:p>
            <a:pPr marL="0" lvl="0" indent="0" algn="l" rtl="0">
              <a:lnSpc>
                <a:spcPct val="90000"/>
              </a:lnSpc>
              <a:spcBef>
                <a:spcPts val="800"/>
              </a:spcBef>
              <a:spcAft>
                <a:spcPts val="0"/>
              </a:spcAft>
              <a:buClr>
                <a:schemeClr val="accent3"/>
              </a:buClr>
              <a:buSzPts val="1800"/>
              <a:buNone/>
            </a:pPr>
            <a:r>
              <a:rPr lang="en" b="1">
                <a:solidFill>
                  <a:schemeClr val="accent3"/>
                </a:solidFill>
                <a:latin typeface="Montserrat"/>
                <a:ea typeface="Montserrat"/>
                <a:cs typeface="Montserrat"/>
                <a:sym typeface="Montserrat"/>
              </a:rPr>
              <a:t>p:</a:t>
            </a:r>
            <a:r>
              <a:rPr lang="en">
                <a:solidFill>
                  <a:schemeClr val="accent3"/>
                </a:solidFill>
                <a:latin typeface="Montserrat ExtraBold"/>
                <a:ea typeface="Montserrat ExtraBold"/>
                <a:cs typeface="Montserrat ExtraBold"/>
                <a:sym typeface="Montserrat ExtraBold"/>
              </a:rPr>
              <a:t> </a:t>
            </a:r>
            <a:r>
              <a:rPr lang="en"/>
              <a:t>440.723.3653</a:t>
            </a:r>
            <a:endParaRPr/>
          </a:p>
          <a:p>
            <a:pPr marL="0" lvl="0" indent="0" algn="l" rtl="0">
              <a:lnSpc>
                <a:spcPct val="90000"/>
              </a:lnSpc>
              <a:spcBef>
                <a:spcPts val="800"/>
              </a:spcBef>
              <a:spcAft>
                <a:spcPts val="0"/>
              </a:spcAft>
              <a:buClr>
                <a:schemeClr val="accent3"/>
              </a:buClr>
              <a:buSzPts val="1800"/>
              <a:buNone/>
            </a:pPr>
            <a:r>
              <a:rPr lang="en" b="1">
                <a:solidFill>
                  <a:schemeClr val="accent3"/>
                </a:solidFill>
                <a:latin typeface="Montserrat"/>
                <a:ea typeface="Montserrat"/>
                <a:cs typeface="Montserrat"/>
                <a:sym typeface="Montserrat"/>
              </a:rPr>
              <a:t>f:</a:t>
            </a:r>
            <a:r>
              <a:rPr lang="en">
                <a:solidFill>
                  <a:schemeClr val="accent3"/>
                </a:solidFill>
                <a:latin typeface="Montserrat ExtraBold"/>
                <a:ea typeface="Montserrat ExtraBold"/>
                <a:cs typeface="Montserrat ExtraBold"/>
                <a:sym typeface="Montserrat ExtraBold"/>
              </a:rPr>
              <a:t> </a:t>
            </a:r>
            <a:r>
              <a:rPr lang="en"/>
              <a:t>440.723.3654</a:t>
            </a:r>
            <a:endParaRPr/>
          </a:p>
          <a:p>
            <a:pPr marL="0" lvl="0" indent="0" algn="l" rtl="0">
              <a:lnSpc>
                <a:spcPct val="90000"/>
              </a:lnSpc>
              <a:spcBef>
                <a:spcPts val="800"/>
              </a:spcBef>
              <a:spcAft>
                <a:spcPts val="0"/>
              </a:spcAft>
              <a:buClr>
                <a:schemeClr val="dk2"/>
              </a:buClr>
              <a:buSzPts val="1800"/>
              <a:buNone/>
            </a:pPr>
            <a:endParaRPr/>
          </a:p>
          <a:p>
            <a:pPr marL="0" lvl="0" indent="0" algn="l" rtl="0">
              <a:lnSpc>
                <a:spcPct val="90000"/>
              </a:lnSpc>
              <a:spcBef>
                <a:spcPts val="800"/>
              </a:spcBef>
              <a:spcAft>
                <a:spcPts val="0"/>
              </a:spcAft>
              <a:buClr>
                <a:schemeClr val="dk2"/>
              </a:buClr>
              <a:buSzPts val="1800"/>
              <a:buNone/>
            </a:pPr>
            <a:r>
              <a:rPr lang="en" b="1">
                <a:latin typeface="Montserrat"/>
                <a:ea typeface="Montserrat"/>
                <a:cs typeface="Montserrat"/>
                <a:sym typeface="Montserrat"/>
              </a:rPr>
              <a:t>SKILLS</a:t>
            </a:r>
            <a:endParaRPr/>
          </a:p>
          <a:p>
            <a:pPr marL="0" lvl="0" indent="0" algn="l" rtl="0">
              <a:lnSpc>
                <a:spcPct val="90000"/>
              </a:lnSpc>
              <a:spcBef>
                <a:spcPts val="800"/>
              </a:spcBef>
              <a:spcAft>
                <a:spcPts val="0"/>
              </a:spcAft>
              <a:buClr>
                <a:schemeClr val="dk2"/>
              </a:buClr>
              <a:buSzPts val="1800"/>
              <a:buNone/>
            </a:pPr>
            <a:r>
              <a:rPr lang="en"/>
              <a:t>Leader, Speaker, Influencer</a:t>
            </a:r>
          </a:p>
          <a:p>
            <a:pPr marL="0" lvl="0" indent="0" algn="l" rtl="0">
              <a:lnSpc>
                <a:spcPct val="90000"/>
              </a:lnSpc>
              <a:spcBef>
                <a:spcPts val="800"/>
              </a:spcBef>
              <a:spcAft>
                <a:spcPts val="0"/>
              </a:spcAft>
              <a:buClr>
                <a:schemeClr val="dk2"/>
              </a:buClr>
              <a:buSzPts val="1800"/>
              <a:buNone/>
            </a:pPr>
            <a:r>
              <a:rPr lang="en"/>
              <a:t>Change Agent</a:t>
            </a:r>
            <a:endParaRPr/>
          </a:p>
        </p:txBody>
      </p:sp>
      <p:sp>
        <p:nvSpPr>
          <p:cNvPr id="367" name="Google Shape;367;p47"/>
          <p:cNvSpPr/>
          <p:nvPr/>
        </p:nvSpPr>
        <p:spPr>
          <a:xfrm>
            <a:off x="707969" y="1362685"/>
            <a:ext cx="279583" cy="228750"/>
          </a:xfrm>
          <a:custGeom>
            <a:avLst/>
            <a:gdLst/>
            <a:ahLst/>
            <a:cxnLst/>
            <a:rect l="l" t="t"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rgbClr val="53585F"/>
          </a:solidFill>
          <a:ln w="12700" cap="flat" cmpd="sng">
            <a:solidFill>
              <a:srgbClr val="8EBF4B"/>
            </a:solidFill>
            <a:prstDash val="solid"/>
            <a:miter lim="400000"/>
            <a:headEnd type="none" w="sm" len="sm"/>
            <a:tailEnd type="none" w="sm" len="sm"/>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b="0" i="0" u="none" strike="noStrike" cap="none">
              <a:solidFill>
                <a:srgbClr val="FFFFFF"/>
              </a:solidFill>
              <a:latin typeface="Gill Sans"/>
              <a:ea typeface="Gill Sans"/>
              <a:cs typeface="Gill Sans"/>
              <a:sym typeface="Gill Sans"/>
            </a:endParaRPr>
          </a:p>
        </p:txBody>
      </p:sp>
      <p:sp>
        <p:nvSpPr>
          <p:cNvPr id="368" name="Google Shape;368;p47"/>
          <p:cNvSpPr/>
          <p:nvPr/>
        </p:nvSpPr>
        <p:spPr>
          <a:xfrm>
            <a:off x="707970" y="3068506"/>
            <a:ext cx="279582" cy="279582"/>
          </a:xfrm>
          <a:custGeom>
            <a:avLst/>
            <a:gdLst/>
            <a:ahLst/>
            <a:cxnLst/>
            <a:rect l="l" t="t"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53585F"/>
          </a:solidFill>
          <a:ln w="12700" cap="flat" cmpd="sng">
            <a:solidFill>
              <a:srgbClr val="8EBF4B"/>
            </a:solidFill>
            <a:prstDash val="solid"/>
            <a:miter lim="400000"/>
            <a:headEnd type="none" w="sm" len="sm"/>
            <a:tailEnd type="none" w="sm" len="sm"/>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b="0" i="0" u="none" strike="noStrike" cap="none">
              <a:solidFill>
                <a:srgbClr val="FFFFFF"/>
              </a:solidFill>
              <a:latin typeface="Gill Sans"/>
              <a:ea typeface="Gill Sans"/>
              <a:cs typeface="Gill Sans"/>
              <a:sym typeface="Gill Sans"/>
            </a:endParaRPr>
          </a:p>
        </p:txBody>
      </p:sp>
      <p:pic>
        <p:nvPicPr>
          <p:cNvPr id="369" name="Google Shape;369;p47"/>
          <p:cNvPicPr preferRelativeResize="0"/>
          <p:nvPr/>
        </p:nvPicPr>
        <p:blipFill>
          <a:blip r:embed="rId3"/>
          <a:srcRect t="4487" b="4487"/>
          <a:stretch/>
        </p:blipFill>
        <p:spPr>
          <a:xfrm>
            <a:off x="4941408" y="138224"/>
            <a:ext cx="6071616" cy="4421396"/>
          </a:xfrm>
          <a:prstGeom prst="parallelogram">
            <a:avLst>
              <a:gd name="adj" fmla="val 43654"/>
            </a:avLst>
          </a:prstGeom>
          <a:noFill/>
          <a:ln>
            <a:noFill/>
          </a:ln>
        </p:spPr>
      </p:pic>
      <p:pic>
        <p:nvPicPr>
          <p:cNvPr id="2" name="Picture 2" descr="CPA Practice Advisor's &quot;40 Under 40&quot; and &quot;20 Under 40&quot;">
            <a:extLst>
              <a:ext uri="{FF2B5EF4-FFF2-40B4-BE49-F238E27FC236}">
                <a16:creationId xmlns:a16="http://schemas.microsoft.com/office/drawing/2014/main" id="{DA845F2F-1716-5BAD-55E8-64FE09567E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471" r="1"/>
          <a:stretch/>
        </p:blipFill>
        <p:spPr bwMode="auto">
          <a:xfrm>
            <a:off x="4118867" y="2237107"/>
            <a:ext cx="906265" cy="8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51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r>
              <a:rPr lang="en-US"/>
              <a:t>Presence is a quality that…</a:t>
            </a:r>
            <a:br>
              <a:rPr lang="en-US"/>
            </a:br>
            <a:endParaRPr/>
          </a:p>
        </p:txBody>
      </p:sp>
      <p:sp>
        <p:nvSpPr>
          <p:cNvPr id="193" name="Google Shape;193;p31"/>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marL="285750" lvl="0" indent="-285750" algn="l" rtl="0">
              <a:lnSpc>
                <a:spcPct val="90000"/>
              </a:lnSpc>
              <a:spcBef>
                <a:spcPts val="800"/>
              </a:spcBef>
              <a:spcAft>
                <a:spcPts val="0"/>
              </a:spcAft>
              <a:buClr>
                <a:schemeClr val="dk2"/>
              </a:buClr>
              <a:buSzPts val="1800"/>
              <a:buFont typeface="Arial" panose="020B0604020202020204" pitchFamily="34" charset="0"/>
              <a:buChar char="•"/>
            </a:pPr>
            <a:r>
              <a:rPr lang="en-US" b="1" u="sng"/>
              <a:t>Commands respect and inspires others</a:t>
            </a:r>
          </a:p>
          <a:p>
            <a:pPr marL="285750" lvl="0" indent="-285750" algn="l" rtl="0">
              <a:lnSpc>
                <a:spcPct val="90000"/>
              </a:lnSpc>
              <a:spcBef>
                <a:spcPts val="800"/>
              </a:spcBef>
              <a:spcAft>
                <a:spcPts val="0"/>
              </a:spcAft>
              <a:buClr>
                <a:schemeClr val="dk2"/>
              </a:buClr>
              <a:buSzPts val="1800"/>
              <a:buFont typeface="Arial" panose="020B0604020202020204" pitchFamily="34" charset="0"/>
              <a:buChar char="•"/>
            </a:pPr>
            <a:endParaRPr lang="en-US"/>
          </a:p>
          <a:p>
            <a:pPr marL="285750" lvl="0" indent="-285750" algn="l" rtl="0">
              <a:lnSpc>
                <a:spcPct val="90000"/>
              </a:lnSpc>
              <a:spcBef>
                <a:spcPts val="800"/>
              </a:spcBef>
              <a:spcAft>
                <a:spcPts val="0"/>
              </a:spcAft>
              <a:buClr>
                <a:schemeClr val="dk2"/>
              </a:buClr>
              <a:buSzPts val="1800"/>
              <a:buFont typeface="Arial" panose="020B0604020202020204" pitchFamily="34" charset="0"/>
              <a:buChar char="•"/>
            </a:pPr>
            <a:r>
              <a:rPr lang="en-US"/>
              <a:t>Speaks with </a:t>
            </a:r>
            <a:r>
              <a:rPr lang="en-US" b="1" u="sng"/>
              <a:t>poise and clarity</a:t>
            </a:r>
          </a:p>
          <a:p>
            <a:pPr marL="285750" lvl="0" indent="-285750" algn="l" rtl="0">
              <a:lnSpc>
                <a:spcPct val="90000"/>
              </a:lnSpc>
              <a:spcBef>
                <a:spcPts val="800"/>
              </a:spcBef>
              <a:spcAft>
                <a:spcPts val="0"/>
              </a:spcAft>
              <a:buClr>
                <a:schemeClr val="dk2"/>
              </a:buClr>
              <a:buSzPts val="1800"/>
              <a:buFont typeface="Arial" panose="020B0604020202020204" pitchFamily="34" charset="0"/>
              <a:buChar char="•"/>
            </a:pPr>
            <a:endParaRPr lang="en-US"/>
          </a:p>
          <a:p>
            <a:pPr marL="285750" lvl="0" indent="-285750" algn="l" rtl="0">
              <a:lnSpc>
                <a:spcPct val="90000"/>
              </a:lnSpc>
              <a:spcBef>
                <a:spcPts val="800"/>
              </a:spcBef>
              <a:spcAft>
                <a:spcPts val="0"/>
              </a:spcAft>
              <a:buClr>
                <a:schemeClr val="dk2"/>
              </a:buClr>
              <a:buSzPts val="1800"/>
              <a:buFont typeface="Arial" panose="020B0604020202020204" pitchFamily="34" charset="0"/>
              <a:buChar char="•"/>
            </a:pPr>
            <a:r>
              <a:rPr lang="en-US"/>
              <a:t>Becomes genuinely </a:t>
            </a:r>
            <a:r>
              <a:rPr lang="en-US" b="1" u="sng"/>
              <a:t>relatable</a:t>
            </a:r>
            <a:r>
              <a:rPr lang="en-US"/>
              <a:t> to others</a:t>
            </a:r>
          </a:p>
          <a:p>
            <a:pPr marL="285750" lvl="0" indent="-285750" algn="l" rtl="0">
              <a:lnSpc>
                <a:spcPct val="90000"/>
              </a:lnSpc>
              <a:spcBef>
                <a:spcPts val="800"/>
              </a:spcBef>
              <a:spcAft>
                <a:spcPts val="0"/>
              </a:spcAft>
              <a:buClr>
                <a:schemeClr val="dk2"/>
              </a:buClr>
              <a:buSzPts val="1800"/>
              <a:buFont typeface="Arial" panose="020B0604020202020204" pitchFamily="34" charset="0"/>
              <a:buChar char="•"/>
            </a:pPr>
            <a:endParaRPr lang="en-US"/>
          </a:p>
          <a:p>
            <a:pPr marL="285750" lvl="0" indent="-285750" algn="l" rtl="0">
              <a:lnSpc>
                <a:spcPct val="90000"/>
              </a:lnSpc>
              <a:spcBef>
                <a:spcPts val="800"/>
              </a:spcBef>
              <a:spcAft>
                <a:spcPts val="0"/>
              </a:spcAft>
              <a:buClr>
                <a:schemeClr val="dk2"/>
              </a:buClr>
              <a:buSzPts val="1800"/>
              <a:buFont typeface="Arial" panose="020B0604020202020204" pitchFamily="34" charset="0"/>
              <a:buChar char="•"/>
            </a:pPr>
            <a:r>
              <a:rPr lang="en-US"/>
              <a:t>Develops an </a:t>
            </a:r>
            <a:r>
              <a:rPr lang="en-US" b="1" u="sng"/>
              <a:t>inner sense of confidence </a:t>
            </a:r>
            <a:r>
              <a:rPr lang="en-US"/>
              <a:t>that helps us feel good about ourselves and make progress in our lives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Google Shape;209;p33"/>
          <p:cNvSpPr txBox="1">
            <a:spLocks noGrp="1"/>
          </p:cNvSpPr>
          <p:nvPr>
            <p:ph type="body" idx="1"/>
          </p:nvPr>
        </p:nvSpPr>
        <p:spPr>
          <a:xfrm>
            <a:off x="628650" y="1340193"/>
            <a:ext cx="7886700" cy="2463114"/>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2"/>
              </a:buClr>
              <a:buSzPts val="1800"/>
            </a:pPr>
            <a:r>
              <a:rPr lang="en-US" sz="3200"/>
              <a:t>Your posture is evidence of how you feel about yourself, and by improving it, even right now, you will become more self-confident.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628650" y="395547"/>
            <a:ext cx="7886700" cy="1318238"/>
          </a:xfrm>
          <a:prstGeom prst="rect">
            <a:avLst/>
          </a:prstGeom>
          <a:noFill/>
          <a:ln>
            <a:noFill/>
          </a:ln>
        </p:spPr>
        <p:txBody>
          <a:bodyPr spcFirstLastPara="1" wrap="square" lIns="68575" tIns="34275" rIns="68575" bIns="34275" anchor="t" anchorCtr="0">
            <a:noAutofit/>
          </a:bodyPr>
          <a:lstStyle/>
          <a:p>
            <a:pPr marL="0" lvl="0" indent="0" rtl="0">
              <a:lnSpc>
                <a:spcPct val="90000"/>
              </a:lnSpc>
              <a:spcBef>
                <a:spcPts val="0"/>
              </a:spcBef>
              <a:spcAft>
                <a:spcPts val="0"/>
              </a:spcAft>
              <a:buClr>
                <a:schemeClr val="dk2"/>
              </a:buClr>
              <a:buSzPts val="3800"/>
              <a:buFont typeface="Montserrat ExtraBold"/>
              <a:buNone/>
            </a:pPr>
            <a:r>
              <a:rPr lang="en-US" sz="3600"/>
              <a:t>Your Body Language May Shape Who You Are</a:t>
            </a:r>
          </a:p>
        </p:txBody>
      </p:sp>
      <p:pic>
        <p:nvPicPr>
          <p:cNvPr id="4" name="Online Media 1" descr="Your body language may shape who you are | Amy Cuddy">
            <a:hlinkClick r:id="" action="ppaction://media"/>
            <a:extLst>
              <a:ext uri="{FF2B5EF4-FFF2-40B4-BE49-F238E27FC236}">
                <a16:creationId xmlns:a16="http://schemas.microsoft.com/office/drawing/2014/main" id="{DF0BC288-CE71-8030-2CFE-801092120185}"/>
              </a:ext>
            </a:extLst>
          </p:cNvPr>
          <p:cNvPicPr>
            <a:picLocks noRot="1" noChangeAspect="1"/>
          </p:cNvPicPr>
          <p:nvPr>
            <a:videoFile r:link="rId1"/>
          </p:nvPr>
        </p:nvPicPr>
        <p:blipFill>
          <a:blip r:embed="rId4"/>
          <a:stretch>
            <a:fillRect/>
          </a:stretch>
        </p:blipFill>
        <p:spPr>
          <a:xfrm>
            <a:off x="2022275" y="1496291"/>
            <a:ext cx="5099450" cy="2881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MPB">
      <a:dk1>
        <a:srgbClr val="000000"/>
      </a:dk1>
      <a:lt1>
        <a:srgbClr val="FFFFFF"/>
      </a:lt1>
      <a:dk2>
        <a:srgbClr val="05293E"/>
      </a:dk2>
      <a:lt2>
        <a:srgbClr val="EBF6FC"/>
      </a:lt2>
      <a:accent1>
        <a:srgbClr val="FFDD4E"/>
      </a:accent1>
      <a:accent2>
        <a:srgbClr val="69AB42"/>
      </a:accent2>
      <a:accent3>
        <a:srgbClr val="48B0E2"/>
      </a:accent3>
      <a:accent4>
        <a:srgbClr val="A4B961"/>
      </a:accent4>
      <a:accent5>
        <a:srgbClr val="3B96B0"/>
      </a:accent5>
      <a:accent6>
        <a:srgbClr val="304C74"/>
      </a:accent6>
      <a:hlink>
        <a:srgbClr val="3B96B0"/>
      </a:hlink>
      <a:folHlink>
        <a:srgbClr val="0529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b7f2bb1-7f58-4bdb-85e5-e23b5270616d">
      <UserInfo>
        <DisplayName>Stephanie Schneider</DisplayName>
        <AccountId>192</AccountId>
        <AccountType/>
      </UserInfo>
    </SharedWithUsers>
    <TaxCatchAll xmlns="5b7f2bb1-7f58-4bdb-85e5-e23b5270616d" xsi:nil="true"/>
    <lcf76f155ced4ddcb4097134ff3c332f xmlns="dd14bf96-fa2b-4e78-b27a-33bb0c5475f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5C96FC93A0F04FA2BBC6C341D236ED" ma:contentTypeVersion="19" ma:contentTypeDescription="Create a new document." ma:contentTypeScope="" ma:versionID="8f83054c667a3ad10a03384320754b70">
  <xsd:schema xmlns:xsd="http://www.w3.org/2001/XMLSchema" xmlns:xs="http://www.w3.org/2001/XMLSchema" xmlns:p="http://schemas.microsoft.com/office/2006/metadata/properties" xmlns:ns2="dd14bf96-fa2b-4e78-b27a-33bb0c5475f1" xmlns:ns3="5b7f2bb1-7f58-4bdb-85e5-e23b5270616d" targetNamespace="http://schemas.microsoft.com/office/2006/metadata/properties" ma:root="true" ma:fieldsID="9b76a4bc40bee55e939c745d41fc4a89" ns2:_="" ns3:_="">
    <xsd:import namespace="dd14bf96-fa2b-4e78-b27a-33bb0c5475f1"/>
    <xsd:import namespace="5b7f2bb1-7f58-4bdb-85e5-e23b527061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4bf96-fa2b-4e78-b27a-33bb0c547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7f6ea1-1079-435c-a896-4e5d7f7fb16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f2bb1-7f58-4bdb-85e5-e23b5270616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76cf7bd-33b9-45b0-90a9-57f797b9506c}" ma:internalName="TaxCatchAll" ma:showField="CatchAllData" ma:web="5b7f2bb1-7f58-4bdb-85e5-e23b527061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C40D17-9A7F-4A81-9BE9-F91C501721B0}">
  <ds:schemaRefs>
    <ds:schemaRef ds:uri="http://schemas.microsoft.com/office/2006/metadata/properties"/>
    <ds:schemaRef ds:uri="http://purl.org/dc/dcmitype/"/>
    <ds:schemaRef ds:uri="http://www.w3.org/XML/1998/namespace"/>
    <ds:schemaRef ds:uri="dd14bf96-fa2b-4e78-b27a-33bb0c5475f1"/>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5b7f2bb1-7f58-4bdb-85e5-e23b5270616d"/>
    <ds:schemaRef ds:uri="http://purl.org/dc/terms/"/>
  </ds:schemaRefs>
</ds:datastoreItem>
</file>

<file path=customXml/itemProps2.xml><?xml version="1.0" encoding="utf-8"?>
<ds:datastoreItem xmlns:ds="http://schemas.openxmlformats.org/officeDocument/2006/customXml" ds:itemID="{F295758E-5F6F-44AD-BB62-E07F56C4F837}">
  <ds:schemaRefs>
    <ds:schemaRef ds:uri="http://schemas.microsoft.com/sharepoint/v3/contenttype/forms"/>
  </ds:schemaRefs>
</ds:datastoreItem>
</file>

<file path=customXml/itemProps3.xml><?xml version="1.0" encoding="utf-8"?>
<ds:datastoreItem xmlns:ds="http://schemas.openxmlformats.org/officeDocument/2006/customXml" ds:itemID="{F32D7341-2886-40D8-9BDB-29D857A1CC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14bf96-fa2b-4e78-b27a-33bb0c5475f1"/>
    <ds:schemaRef ds:uri="5b7f2bb1-7f58-4bdb-85e5-e23b527061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465</TotalTime>
  <Words>1427</Words>
  <Application>Microsoft Macintosh PowerPoint</Application>
  <PresentationFormat>On-screen Show (16:9)</PresentationFormat>
  <Paragraphs>218</Paragraphs>
  <Slides>64</Slides>
  <Notes>37</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Arial</vt:lpstr>
      <vt:lpstr>Roboto</vt:lpstr>
      <vt:lpstr>Montserrat Light</vt:lpstr>
      <vt:lpstr>Google Sans</vt:lpstr>
      <vt:lpstr>Arial </vt:lpstr>
      <vt:lpstr>Montserrat</vt:lpstr>
      <vt:lpstr>Montserrat ExtraBold</vt:lpstr>
      <vt:lpstr>Wingdings</vt:lpstr>
      <vt:lpstr>adobe-garamond-pro</vt:lpstr>
      <vt:lpstr>Gill Sans</vt:lpstr>
      <vt:lpstr>Office Theme</vt:lpstr>
      <vt:lpstr>Executive Presence Personal Branding &amp; LinkedIn</vt:lpstr>
      <vt:lpstr>The Handshake </vt:lpstr>
      <vt:lpstr>The Handshake </vt:lpstr>
      <vt:lpstr>The Handshake </vt:lpstr>
      <vt:lpstr>Who has the most memorable handshake?</vt:lpstr>
      <vt:lpstr>PowerPoint Presentation</vt:lpstr>
      <vt:lpstr>Presence is a quality that… </vt:lpstr>
      <vt:lpstr>PowerPoint Presentation</vt:lpstr>
      <vt:lpstr>Your Body Language May Shape Who You Are</vt:lpstr>
      <vt:lpstr>PowerPoint Presentation</vt:lpstr>
      <vt:lpstr>Executive Presence</vt:lpstr>
      <vt:lpstr>Executive Presence</vt:lpstr>
      <vt:lpstr>PowerPoint Presentation</vt:lpstr>
      <vt:lpstr>Your Executive Presence</vt:lpstr>
      <vt:lpstr>1: Appearance </vt:lpstr>
      <vt:lpstr>First Impressions</vt:lpstr>
      <vt:lpstr>2: Communication</vt:lpstr>
      <vt:lpstr>Communication: Listening</vt:lpstr>
      <vt:lpstr>3: Gravitas</vt:lpstr>
      <vt:lpstr>PowerPoint Presentation</vt:lpstr>
      <vt:lpstr>4: Character</vt:lpstr>
      <vt:lpstr>Let’s Get Personal  Your Brand</vt:lpstr>
      <vt:lpstr>A Brand</vt:lpstr>
      <vt:lpstr>PowerPoint Presentation</vt:lpstr>
      <vt:lpstr>PowerPoint Presentation</vt:lpstr>
      <vt:lpstr>PowerPoint Presentation</vt:lpstr>
      <vt:lpstr>PowerPoint Presentation</vt:lpstr>
      <vt:lpstr>PowerPoint Presentation</vt:lpstr>
      <vt:lpstr>YOUR Brand  </vt:lpstr>
      <vt:lpstr>PowerPoint Presentation</vt:lpstr>
      <vt:lpstr>Personal (Business) Brand</vt:lpstr>
      <vt:lpstr>A Personal Page</vt:lpstr>
      <vt:lpstr>Your DIGITAL (Personal) Brand</vt:lpstr>
      <vt:lpstr>PowerPoint Presentation</vt:lpstr>
      <vt:lpstr>PowerPoint Presentation</vt:lpstr>
      <vt:lpstr>Social Selling</vt:lpstr>
      <vt:lpstr>Social Selling Index Score</vt:lpstr>
      <vt:lpstr>A Business Page</vt:lpstr>
      <vt:lpstr>PowerPoint Presentation</vt:lpstr>
      <vt:lpstr>A Personal Page</vt:lpstr>
      <vt:lpstr>A Personal Page</vt:lpstr>
      <vt:lpstr>A Personal Page</vt:lpstr>
      <vt:lpstr>Personal vs Business</vt:lpstr>
      <vt:lpstr>Personal + Business</vt:lpstr>
      <vt:lpstr>Personal +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to Engage Personally</vt:lpstr>
      <vt:lpstr>LinkedIn Features</vt:lpstr>
      <vt:lpstr>The Bell</vt:lpstr>
      <vt:lpstr>Service Page</vt:lpstr>
      <vt:lpstr>Tools</vt:lpstr>
      <vt:lpstr>Who’s Viewed Your Profile</vt:lpstr>
      <vt:lpstr>Newsletter</vt:lpstr>
      <vt:lpstr>Video</vt:lpstr>
      <vt:lpstr>Search Filters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Staying Independent</dc:title>
  <dc:creator>Stephanie Schneider</dc:creator>
  <cp:lastModifiedBy>David Toth</cp:lastModifiedBy>
  <cp:revision>5</cp:revision>
  <dcterms:modified xsi:type="dcterms:W3CDTF">2025-05-19T11:56:24Z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0x010100885C96FC93A0F04FA2BBC6C341D236ED</vt:lpwstr>
  </property>
  <property fmtid="{D5CDD505-2E9C-101B-9397-08002B2CF9AE}" pid="3" name="MediaServiceImageTags">
    <vt:lpwstr/>
  </property>
</Properties>
</file>