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4"/>
  </p:sldMasterIdLst>
  <p:notesMasterIdLst>
    <p:notesMasterId r:id="rId20"/>
  </p:notesMasterIdLst>
  <p:sldIdLst>
    <p:sldId id="256" r:id="rId5"/>
    <p:sldId id="257" r:id="rId6"/>
    <p:sldId id="258" r:id="rId7"/>
    <p:sldId id="275" r:id="rId8"/>
    <p:sldId id="261" r:id="rId9"/>
    <p:sldId id="262" r:id="rId10"/>
    <p:sldId id="276" r:id="rId11"/>
    <p:sldId id="277" r:id="rId12"/>
    <p:sldId id="278" r:id="rId13"/>
    <p:sldId id="279" r:id="rId14"/>
    <p:sldId id="271" r:id="rId15"/>
    <p:sldId id="281" r:id="rId16"/>
    <p:sldId id="280" r:id="rId17"/>
    <p:sldId id="282" r:id="rId18"/>
    <p:sldId id="274" r:id="rId19"/>
  </p:sldIdLst>
  <p:sldSz cx="9144000" cy="5143500" type="screen16x9"/>
  <p:notesSz cx="6858000" cy="9144000"/>
  <p:embeddedFontLst>
    <p:embeddedFont>
      <p:font typeface="Gill Sans" panose="020B0604020202020204" charset="0"/>
      <p:regular r:id="rId21"/>
      <p:bold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Montserrat ExtraBold" panose="00000900000000000000" pitchFamily="2" charset="0"/>
      <p:bold r:id="rId27"/>
      <p:boldItalic r:id="rId28"/>
    </p:embeddedFont>
    <p:embeddedFont>
      <p:font typeface="Montserrat Light" panose="000004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D8CC16-2538-49A4-A7E3-1BF61BDF0D36}" v="1" dt="2025-05-02T16:07:43.4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6cb1dbb2a1_2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26cb1dbb2a1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>
          <a:extLst>
            <a:ext uri="{FF2B5EF4-FFF2-40B4-BE49-F238E27FC236}">
              <a16:creationId xmlns:a16="http://schemas.microsoft.com/office/drawing/2014/main" id="{0E214E38-7611-5C34-7EC1-4DB6E0C53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6cb1dbb2a1_2_164:notes">
            <a:extLst>
              <a:ext uri="{FF2B5EF4-FFF2-40B4-BE49-F238E27FC236}">
                <a16:creationId xmlns:a16="http://schemas.microsoft.com/office/drawing/2014/main" id="{AD862F7A-1005-765F-99D8-178D121FB1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26cb1dbb2a1_2_164:notes">
            <a:extLst>
              <a:ext uri="{FF2B5EF4-FFF2-40B4-BE49-F238E27FC236}">
                <a16:creationId xmlns:a16="http://schemas.microsoft.com/office/drawing/2014/main" id="{13151BC7-8274-512F-3254-F4C8BFFAF3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3048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6cb1dbb2a1_2_2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26cb1dbb2a1_2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6cb1dbb2a1_2_1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26cb1dbb2a1_2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cb1dbb2a1_2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26cb1dbb2a1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6cb1dbb2a1_2_1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26cb1dbb2a1_2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>
          <a:extLst>
            <a:ext uri="{FF2B5EF4-FFF2-40B4-BE49-F238E27FC236}">
              <a16:creationId xmlns:a16="http://schemas.microsoft.com/office/drawing/2014/main" id="{6329CA87-CB6F-94CC-40D1-63562078F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6cb1dbb2a1_2_164:notes">
            <a:extLst>
              <a:ext uri="{FF2B5EF4-FFF2-40B4-BE49-F238E27FC236}">
                <a16:creationId xmlns:a16="http://schemas.microsoft.com/office/drawing/2014/main" id="{36843F10-EA9E-5DD5-9E63-66C00EB3C4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26cb1dbb2a1_2_164:notes">
            <a:extLst>
              <a:ext uri="{FF2B5EF4-FFF2-40B4-BE49-F238E27FC236}">
                <a16:creationId xmlns:a16="http://schemas.microsoft.com/office/drawing/2014/main" id="{85A3CE58-F7F9-663B-9DE7-9DE719C6C1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4857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>
          <a:extLst>
            <a:ext uri="{FF2B5EF4-FFF2-40B4-BE49-F238E27FC236}">
              <a16:creationId xmlns:a16="http://schemas.microsoft.com/office/drawing/2014/main" id="{174A1A7B-CD05-3B1D-13C7-29D64BF34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6cb1dbb2a1_2_164:notes">
            <a:extLst>
              <a:ext uri="{FF2B5EF4-FFF2-40B4-BE49-F238E27FC236}">
                <a16:creationId xmlns:a16="http://schemas.microsoft.com/office/drawing/2014/main" id="{4A72DAE4-170A-61FD-1D43-C0E52F13F7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26cb1dbb2a1_2_164:notes">
            <a:extLst>
              <a:ext uri="{FF2B5EF4-FFF2-40B4-BE49-F238E27FC236}">
                <a16:creationId xmlns:a16="http://schemas.microsoft.com/office/drawing/2014/main" id="{2175C929-A97D-DFCF-BA51-64A54886CE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299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>
          <a:extLst>
            <a:ext uri="{FF2B5EF4-FFF2-40B4-BE49-F238E27FC236}">
              <a16:creationId xmlns:a16="http://schemas.microsoft.com/office/drawing/2014/main" id="{027E932C-191E-EE14-CC21-0141508B4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6cb1dbb2a1_2_164:notes">
            <a:extLst>
              <a:ext uri="{FF2B5EF4-FFF2-40B4-BE49-F238E27FC236}">
                <a16:creationId xmlns:a16="http://schemas.microsoft.com/office/drawing/2014/main" id="{BEA0D1BB-5483-37D9-E816-F0C4CDC535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26cb1dbb2a1_2_164:notes">
            <a:extLst>
              <a:ext uri="{FF2B5EF4-FFF2-40B4-BE49-F238E27FC236}">
                <a16:creationId xmlns:a16="http://schemas.microsoft.com/office/drawing/2014/main" id="{38C120D2-096E-41DC-6F7C-AC459F3603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4250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6cb1dbb2a1_2_2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26cb1dbb2a1_2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583881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  <a:defRPr sz="3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35403"/>
            <a:ext cx="7886700" cy="29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65" name="Google Shape;65;p15"/>
          <p:cNvGrpSpPr/>
          <p:nvPr/>
        </p:nvGrpSpPr>
        <p:grpSpPr>
          <a:xfrm>
            <a:off x="5693657" y="-44826"/>
            <a:ext cx="4326643" cy="5097569"/>
            <a:chOff x="9420343" y="1223269"/>
            <a:chExt cx="3606564" cy="4249187"/>
          </a:xfrm>
        </p:grpSpPr>
        <p:sp>
          <p:nvSpPr>
            <p:cNvPr id="66" name="Google Shape;66;p15"/>
            <p:cNvSpPr/>
            <p:nvPr/>
          </p:nvSpPr>
          <p:spPr>
            <a:xfrm rot="-5400000">
              <a:off x="9513545" y="2253733"/>
              <a:ext cx="1874524" cy="2060929"/>
            </a:xfrm>
            <a:prstGeom prst="chevron">
              <a:avLst>
                <a:gd name="adj" fmla="val 3983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11152384" y="1223269"/>
              <a:ext cx="1874523" cy="2060929"/>
            </a:xfrm>
            <a:prstGeom prst="chevron">
              <a:avLst>
                <a:gd name="adj" fmla="val 3916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" name="Google Shape;68;p15"/>
            <p:cNvSpPr/>
            <p:nvPr/>
          </p:nvSpPr>
          <p:spPr>
            <a:xfrm rot="-5400000">
              <a:off x="10725923" y="3504729"/>
              <a:ext cx="1874524" cy="2060929"/>
            </a:xfrm>
            <a:prstGeom prst="chevron">
              <a:avLst>
                <a:gd name="adj" fmla="val 4051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69" name="Google Shape;69;p15"/>
          <p:cNvSpPr/>
          <p:nvPr/>
        </p:nvSpPr>
        <p:spPr>
          <a:xfrm>
            <a:off x="0" y="0"/>
            <a:ext cx="9144000" cy="1400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0" y="4549141"/>
            <a:ext cx="9144000" cy="5943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2" name="Google Shape;72;p15" descr="A yellow and green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4696123"/>
            <a:ext cx="749540" cy="307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6"/>
          <p:cNvSpPr/>
          <p:nvPr/>
        </p:nvSpPr>
        <p:spPr>
          <a:xfrm>
            <a:off x="0" y="4549141"/>
            <a:ext cx="9144000" cy="5943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628650" y="1409700"/>
            <a:ext cx="7886700" cy="131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ExtraBold"/>
              <a:buNone/>
              <a:defRPr sz="45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4696123"/>
            <a:ext cx="749540" cy="30735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/>
          <p:nvPr/>
        </p:nvSpPr>
        <p:spPr>
          <a:xfrm>
            <a:off x="0" y="0"/>
            <a:ext cx="9144000" cy="1400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628650" y="2750344"/>
            <a:ext cx="7886700" cy="92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1371600" lvl="2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1828800" lvl="3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2286000" lvl="4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0" y="4549141"/>
            <a:ext cx="9144000" cy="5943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628650" y="583881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  <a:defRPr sz="3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628650" y="1335403"/>
            <a:ext cx="7886700" cy="29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" name="Google Shape;86;p17" descr="A yellow and green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4696123"/>
            <a:ext cx="749540" cy="3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/>
          <p:nvPr/>
        </p:nvSpPr>
        <p:spPr>
          <a:xfrm>
            <a:off x="0" y="0"/>
            <a:ext cx="9144000" cy="1400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/>
          <p:nvPr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0" y="4549141"/>
            <a:ext cx="9144000" cy="5943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628650" y="1409700"/>
            <a:ext cx="7886700" cy="131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ExtraBold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1" y="4696123"/>
            <a:ext cx="749539" cy="30735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/>
          <p:nvPr/>
        </p:nvSpPr>
        <p:spPr>
          <a:xfrm>
            <a:off x="0" y="0"/>
            <a:ext cx="9144000" cy="1400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628650" y="2750344"/>
            <a:ext cx="7886700" cy="92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1371600" lvl="2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1828800" lvl="3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2286000" lvl="4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ExtraBold"/>
              <a:buNone/>
              <a:defRPr sz="33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risha@empoweredlc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9" descr="A city with many tall building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8906" b="2890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>
              <a:alpha val="43921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9"/>
          <p:cNvSpPr txBox="1">
            <a:spLocks noGrp="1"/>
          </p:cNvSpPr>
          <p:nvPr>
            <p:ph type="title"/>
          </p:nvPr>
        </p:nvSpPr>
        <p:spPr>
          <a:xfrm>
            <a:off x="628650" y="1246238"/>
            <a:ext cx="7886700" cy="131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ExtraBold"/>
              <a:buNone/>
            </a:pPr>
            <a:r>
              <a:rPr lang="en" sz="2400" dirty="0">
                <a:solidFill>
                  <a:schemeClr val="lt1"/>
                </a:solidFill>
              </a:rPr>
              <a:t>Leading With Accountability: Driving Business and Culture Through Leadership</a:t>
            </a:r>
            <a:endParaRPr sz="2400" dirty="0"/>
          </a:p>
        </p:txBody>
      </p:sp>
      <p:sp>
        <p:nvSpPr>
          <p:cNvPr id="179" name="Google Shape;179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170" name="Google Shape;170;p29"/>
          <p:cNvSpPr txBox="1">
            <a:spLocks noGrp="1"/>
          </p:cNvSpPr>
          <p:nvPr>
            <p:ph type="body" idx="1"/>
          </p:nvPr>
        </p:nvSpPr>
        <p:spPr>
          <a:xfrm>
            <a:off x="526473" y="2750344"/>
            <a:ext cx="7988877" cy="93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 dirty="0">
                <a:solidFill>
                  <a:schemeClr val="lt1"/>
                </a:solidFill>
              </a:rPr>
              <a:t>MPB | </a:t>
            </a:r>
            <a:r>
              <a:rPr lang="en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Leadership</a:t>
            </a:r>
            <a:r>
              <a:rPr lang="en" dirty="0">
                <a:solidFill>
                  <a:schemeClr val="lt1"/>
                </a:solidFill>
              </a:rPr>
              <a:t> Accelerated </a:t>
            </a:r>
            <a:endParaRPr dirty="0"/>
          </a:p>
        </p:txBody>
      </p:sp>
      <p:grpSp>
        <p:nvGrpSpPr>
          <p:cNvPr id="171" name="Google Shape;171;p29"/>
          <p:cNvGrpSpPr/>
          <p:nvPr/>
        </p:nvGrpSpPr>
        <p:grpSpPr>
          <a:xfrm>
            <a:off x="1952625" y="3549254"/>
            <a:ext cx="5238750" cy="535781"/>
            <a:chOff x="3035300" y="4275139"/>
            <a:chExt cx="6985000" cy="714374"/>
          </a:xfrm>
        </p:grpSpPr>
        <p:grpSp>
          <p:nvGrpSpPr>
            <p:cNvPr id="172" name="Google Shape;172;p29"/>
            <p:cNvGrpSpPr/>
            <p:nvPr/>
          </p:nvGrpSpPr>
          <p:grpSpPr>
            <a:xfrm>
              <a:off x="3035300" y="4275139"/>
              <a:ext cx="3060700" cy="714374"/>
              <a:chOff x="2762250" y="4275139"/>
              <a:chExt cx="3060700" cy="714374"/>
            </a:xfrm>
          </p:grpSpPr>
          <p:sp>
            <p:nvSpPr>
              <p:cNvPr id="173" name="Google Shape;173;p29"/>
              <p:cNvSpPr/>
              <p:nvPr/>
            </p:nvSpPr>
            <p:spPr>
              <a:xfrm>
                <a:off x="2762250" y="4275139"/>
                <a:ext cx="3060700" cy="7143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4" name="Google Shape;174;p29"/>
              <p:cNvSpPr txBox="1"/>
              <p:nvPr/>
            </p:nvSpPr>
            <p:spPr>
              <a:xfrm>
                <a:off x="3263901" y="4447660"/>
                <a:ext cx="2057400" cy="379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rgbClr val="FAF8FC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May</a:t>
                </a:r>
                <a:r>
                  <a:rPr lang="en" sz="1400" b="0" i="0" u="none" strike="noStrike" cap="none" dirty="0">
                    <a:solidFill>
                      <a:srgbClr val="FAF8FC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 2025</a:t>
                </a:r>
                <a:endParaRPr sz="1100" dirty="0"/>
              </a:p>
            </p:txBody>
          </p:sp>
        </p:grpSp>
        <p:grpSp>
          <p:nvGrpSpPr>
            <p:cNvPr id="175" name="Google Shape;175;p29"/>
            <p:cNvGrpSpPr/>
            <p:nvPr/>
          </p:nvGrpSpPr>
          <p:grpSpPr>
            <a:xfrm>
              <a:off x="6959600" y="4275139"/>
              <a:ext cx="3060700" cy="714374"/>
              <a:chOff x="6527800" y="4275139"/>
              <a:chExt cx="3060700" cy="714374"/>
            </a:xfrm>
          </p:grpSpPr>
          <p:sp>
            <p:nvSpPr>
              <p:cNvPr id="176" name="Google Shape;176;p29"/>
              <p:cNvSpPr/>
              <p:nvPr/>
            </p:nvSpPr>
            <p:spPr>
              <a:xfrm>
                <a:off x="6527800" y="4275139"/>
                <a:ext cx="3060700" cy="71437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7" name="Google Shape;177;p29"/>
              <p:cNvSpPr txBox="1"/>
              <p:nvPr/>
            </p:nvSpPr>
            <p:spPr>
              <a:xfrm>
                <a:off x="6554099" y="4447667"/>
                <a:ext cx="3008100" cy="379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rgbClr val="FAF8FC"/>
                    </a:solidFill>
                    <a:latin typeface="Montserrat Light"/>
                    <a:sym typeface="Montserrat Light"/>
                  </a:rPr>
                  <a:t>Trisha Daho</a:t>
                </a:r>
                <a:endParaRPr sz="1100" dirty="0"/>
              </a:p>
            </p:txBody>
          </p:sp>
        </p:grpSp>
      </p:grpSp>
      <p:pic>
        <p:nvPicPr>
          <p:cNvPr id="178" name="Google Shape;178;p29" descr="A logo with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7178" y="1055282"/>
            <a:ext cx="1589645" cy="651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>
          <a:extLst>
            <a:ext uri="{FF2B5EF4-FFF2-40B4-BE49-F238E27FC236}">
              <a16:creationId xmlns:a16="http://schemas.microsoft.com/office/drawing/2014/main" id="{EE0013A6-4E5B-C4CF-77A0-77A24F056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>
            <a:extLst>
              <a:ext uri="{FF2B5EF4-FFF2-40B4-BE49-F238E27FC236}">
                <a16:creationId xmlns:a16="http://schemas.microsoft.com/office/drawing/2014/main" id="{E10BEFF4-F555-8DC0-978D-47C606788765}"/>
              </a:ext>
            </a:extLst>
          </p:cNvPr>
          <p:cNvSpPr/>
          <p:nvPr/>
        </p:nvSpPr>
        <p:spPr>
          <a:xfrm>
            <a:off x="3345108" y="138224"/>
            <a:ext cx="2993970" cy="4421396"/>
          </a:xfrm>
          <a:prstGeom prst="parallelogram">
            <a:avLst>
              <a:gd name="adj" fmla="val 6531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E9325-644D-FECC-C1DD-F018D674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Tools for Embedding Accountability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3F56B8-1EC0-EFDA-B85F-93699C7A0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2552"/>
            <a:ext cx="7886700" cy="2931797"/>
          </a:xfrm>
        </p:spPr>
        <p:txBody>
          <a:bodyPr/>
          <a:lstStyle/>
          <a:p>
            <a:r>
              <a:rPr lang="en-US" b="1" dirty="0">
                <a:latin typeface="+mj-lt"/>
              </a:rPr>
              <a:t>Leadership scorecards with people metrics</a:t>
            </a:r>
          </a:p>
          <a:p>
            <a:endParaRPr lang="en-US" b="1" dirty="0">
              <a:latin typeface="+mj-lt"/>
            </a:endParaRPr>
          </a:p>
          <a:p>
            <a:r>
              <a:rPr lang="en-US" b="1" dirty="0">
                <a:latin typeface="+mj-lt"/>
              </a:rPr>
              <a:t>360 feedback aligned to culture and values</a:t>
            </a:r>
          </a:p>
          <a:p>
            <a:endParaRPr lang="en-US" b="1" dirty="0">
              <a:latin typeface="+mj-lt"/>
            </a:endParaRPr>
          </a:p>
          <a:p>
            <a:r>
              <a:rPr lang="en-US" b="1" dirty="0">
                <a:latin typeface="+mj-lt"/>
              </a:rPr>
              <a:t>Monthly partner check-ins on leadership outcomes</a:t>
            </a:r>
          </a:p>
          <a:p>
            <a:endParaRPr lang="en-US" b="1" dirty="0">
              <a:latin typeface="+mj-lt"/>
            </a:endParaRPr>
          </a:p>
          <a:p>
            <a:r>
              <a:rPr lang="en-US" b="1" dirty="0">
                <a:latin typeface="+mj-lt"/>
              </a:rPr>
              <a:t>Leadership development plans tied to accountability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2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4"/>
          <p:cNvSpPr/>
          <p:nvPr/>
        </p:nvSpPr>
        <p:spPr>
          <a:xfrm rot="5400000">
            <a:off x="4354487" y="2867875"/>
            <a:ext cx="435024" cy="478283"/>
          </a:xfrm>
          <a:prstGeom prst="chevron">
            <a:avLst>
              <a:gd name="adj" fmla="val 4051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3D5BD4-08C3-0A5B-612D-20FF03298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 Stories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A8557-FBE5-BA5B-251B-F494620A7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Leadership Accountability Gap Exercise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88760-1934-ECB6-BC54-99C685B91F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Self-assess your current level of leadership accountability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Rate yourself 1-5 on the following: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I own all of the firm’s performance outcomes, not just revenue.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I model our values consistently, even under pressure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I regularly coach/develop others WITH accountability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966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>
          <a:extLst>
            <a:ext uri="{FF2B5EF4-FFF2-40B4-BE49-F238E27FC236}">
              <a16:creationId xmlns:a16="http://schemas.microsoft.com/office/drawing/2014/main" id="{69CCCD12-5311-2377-DC32-8EA5B951D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>
            <a:extLst>
              <a:ext uri="{FF2B5EF4-FFF2-40B4-BE49-F238E27FC236}">
                <a16:creationId xmlns:a16="http://schemas.microsoft.com/office/drawing/2014/main" id="{205CC780-1EC6-6BBF-A9D3-F6B190C9B137}"/>
              </a:ext>
            </a:extLst>
          </p:cNvPr>
          <p:cNvSpPr/>
          <p:nvPr/>
        </p:nvSpPr>
        <p:spPr>
          <a:xfrm>
            <a:off x="3345108" y="138224"/>
            <a:ext cx="2993970" cy="4421396"/>
          </a:xfrm>
          <a:prstGeom prst="parallelogram">
            <a:avLst>
              <a:gd name="adj" fmla="val 6531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BEE0E9-1679-CC91-BBB6-3CC9338D4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Your Commitment: Reflect &amp; Own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C304AE-BDBC-AC91-0D50-1CF6FFC3F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2552"/>
            <a:ext cx="7886700" cy="293179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part of culture do you need to take more ownership of?  The other partners?</a:t>
            </a:r>
          </a:p>
          <a:p>
            <a:r>
              <a:rPr lang="en-US" b="1" dirty="0">
                <a:solidFill>
                  <a:schemeClr val="tx1"/>
                </a:solidFill>
              </a:rPr>
              <a:t>What have you not addressed that should be addressed?</a:t>
            </a:r>
          </a:p>
          <a:p>
            <a:r>
              <a:rPr lang="en-US" b="1" dirty="0">
                <a:solidFill>
                  <a:schemeClr val="tx1"/>
                </a:solidFill>
              </a:rPr>
              <a:t>What are you AVOIDING?</a:t>
            </a:r>
          </a:p>
          <a:p>
            <a:r>
              <a:rPr lang="en-US" b="1" dirty="0">
                <a:solidFill>
                  <a:schemeClr val="tx1"/>
                </a:solidFill>
              </a:rPr>
              <a:t>Who is needing to step up or ready to be empowered in the next quarter?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Are your partners accountable for their behaviors every day?  How so?</a:t>
            </a:r>
          </a:p>
        </p:txBody>
      </p:sp>
    </p:spTree>
    <p:extLst>
      <p:ext uri="{BB962C8B-B14F-4D97-AF65-F5344CB8AC3E}">
        <p14:creationId xmlns:p14="http://schemas.microsoft.com/office/powerpoint/2010/main" val="763299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1C000-A453-F19C-EF09-E8699007F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Delegating Leadership exercise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CD281-FB20-DCC1-D55B-F8F78424BE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 where you can empower other leaders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one initiative you’re holding onto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one team member ready to step up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Ask: What is the risk of keeping this myself? What support do they need to take it?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one empowerment commitment to your group.</a:t>
            </a:r>
          </a:p>
        </p:txBody>
      </p:sp>
    </p:spTree>
    <p:extLst>
      <p:ext uri="{BB962C8B-B14F-4D97-AF65-F5344CB8AC3E}">
        <p14:creationId xmlns:p14="http://schemas.microsoft.com/office/powerpoint/2010/main" val="1138173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7"/>
          <p:cNvSpPr/>
          <p:nvPr/>
        </p:nvSpPr>
        <p:spPr>
          <a:xfrm>
            <a:off x="5429940" y="138224"/>
            <a:ext cx="2993970" cy="4421396"/>
          </a:xfrm>
          <a:prstGeom prst="parallelogram">
            <a:avLst>
              <a:gd name="adj" fmla="val 6531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5" name="Google Shape;365;p47"/>
          <p:cNvSpPr txBox="1">
            <a:spLocks noGrp="1"/>
          </p:cNvSpPr>
          <p:nvPr>
            <p:ph type="title"/>
          </p:nvPr>
        </p:nvSpPr>
        <p:spPr>
          <a:xfrm>
            <a:off x="628650" y="583881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366" name="Google Shape;366;p47"/>
          <p:cNvSpPr txBox="1">
            <a:spLocks noGrp="1"/>
          </p:cNvSpPr>
          <p:nvPr>
            <p:ph type="body" idx="1"/>
          </p:nvPr>
        </p:nvSpPr>
        <p:spPr>
          <a:xfrm>
            <a:off x="1084254" y="1335403"/>
            <a:ext cx="4782312" cy="29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 b="1" dirty="0">
                <a:latin typeface="Montserrat"/>
                <a:sym typeface="Montserrat"/>
              </a:rPr>
              <a:t>Trisha Daho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 b="1" dirty="0">
                <a:latin typeface="Montserrat"/>
                <a:sym typeface="Montserrat"/>
                <a:hlinkClick r:id="rId3"/>
              </a:rPr>
              <a:t>trisha@empoweredlc.com</a:t>
            </a:r>
            <a:endParaRPr lang="en" b="1" dirty="0">
              <a:latin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 b="1" dirty="0">
                <a:latin typeface="Montserrat"/>
                <a:sym typeface="Montserrat"/>
              </a:rPr>
              <a:t>What’s APP:  +33 744765430</a:t>
            </a:r>
            <a:endParaRPr dirty="0"/>
          </a:p>
        </p:txBody>
      </p:sp>
      <p:sp>
        <p:nvSpPr>
          <p:cNvPr id="367" name="Google Shape;367;p47"/>
          <p:cNvSpPr/>
          <p:nvPr/>
        </p:nvSpPr>
        <p:spPr>
          <a:xfrm>
            <a:off x="707969" y="1362685"/>
            <a:ext cx="279583" cy="2287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rgbClr val="53585F"/>
          </a:solidFill>
          <a:ln w="12700" cap="flat" cmpd="sng">
            <a:solidFill>
              <a:srgbClr val="8EBF4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69D4F1-7CC1-F88E-561C-FA4CD55C9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Accountability Matters</a:t>
            </a:r>
            <a:br>
              <a:rPr lang="en-US" dirty="0"/>
            </a:br>
            <a:br>
              <a:rPr lang="en-US" sz="2000" dirty="0"/>
            </a:br>
            <a:r>
              <a:rPr lang="en-US" sz="2000" dirty="0"/>
              <a:t>It’s the number 1 reason for failure!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Business performance is inseparable from people performance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Accountability is the bridge between strategy and execution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Firms with Accountability Culture Thrive and Accelerate Success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DF2602-44F8-437A-F51A-C6AC20BD2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Cost of Abdicating Leadership Accountability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E3AD76-D2FE-0358-BB1A-CC3C8D95E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62403"/>
            <a:ext cx="7886700" cy="2931797"/>
          </a:xfrm>
        </p:spPr>
        <p:txBody>
          <a:bodyPr/>
          <a:lstStyle/>
          <a:p>
            <a:r>
              <a:rPr lang="en-US" dirty="0"/>
              <a:t>Missed Growth</a:t>
            </a:r>
          </a:p>
          <a:p>
            <a:r>
              <a:rPr lang="en-US" dirty="0"/>
              <a:t>Culture Drift or Toxicity</a:t>
            </a:r>
          </a:p>
          <a:p>
            <a:r>
              <a:rPr lang="en-US" dirty="0"/>
              <a:t>Employee Disengagement</a:t>
            </a:r>
          </a:p>
          <a:p>
            <a:r>
              <a:rPr lang="en-US" dirty="0"/>
              <a:t>Stagnant Innovation</a:t>
            </a:r>
          </a:p>
          <a:p>
            <a:r>
              <a:rPr lang="en-US" dirty="0"/>
              <a:t>Client Dissatisfaction/Loss</a:t>
            </a:r>
          </a:p>
          <a:p>
            <a:r>
              <a:rPr lang="en-US" dirty="0"/>
              <a:t>Risks Go Unmitigated</a:t>
            </a:r>
          </a:p>
          <a:p>
            <a:r>
              <a:rPr lang="en-US" dirty="0"/>
              <a:t>No/Little Leader Skill Building!</a:t>
            </a:r>
          </a:p>
          <a:p>
            <a:r>
              <a:rPr lang="en-US" dirty="0"/>
              <a:t>Promotions for the Wrong Reasons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04E8D-E191-AAAE-90BD-4B4FC3294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Myths I’ve Heard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C5108-EE7E-BA51-37FD-7788C97052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“I’m not an HR person — I just focus on clients and getting the work done.”</a:t>
            </a:r>
          </a:p>
          <a:p>
            <a:endParaRPr lang="en-US" dirty="0"/>
          </a:p>
          <a:p>
            <a:r>
              <a:rPr lang="en-US" dirty="0"/>
              <a:t>“Our people will figure it out if we hire the right ones.”</a:t>
            </a:r>
          </a:p>
          <a:p>
            <a:endParaRPr lang="en-US" dirty="0"/>
          </a:p>
          <a:p>
            <a:r>
              <a:rPr lang="en-US" dirty="0"/>
              <a:t>“Culture is too soft to measure or manage.”</a:t>
            </a:r>
          </a:p>
          <a:p>
            <a:endParaRPr lang="en-US" dirty="0"/>
          </a:p>
          <a:p>
            <a:r>
              <a:rPr lang="en-US" dirty="0"/>
              <a:t>“Leaders are people who generate revenue and provide client service.”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72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18CFF0-128B-2914-1784-CA51D876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89100"/>
            <a:ext cx="7886700" cy="1318238"/>
          </a:xfrm>
        </p:spPr>
        <p:txBody>
          <a:bodyPr/>
          <a:lstStyle/>
          <a:p>
            <a:r>
              <a:rPr lang="en-US" dirty="0"/>
              <a:t>What Does it MEAN to Take Accountability?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/>
          <p:nvPr/>
        </p:nvSpPr>
        <p:spPr>
          <a:xfrm>
            <a:off x="3345108" y="138224"/>
            <a:ext cx="2993970" cy="4421396"/>
          </a:xfrm>
          <a:prstGeom prst="parallelogram">
            <a:avLst>
              <a:gd name="adj" fmla="val 6531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ED3943-C532-955A-C18F-A2AF310F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2F470A-A84E-67B6-7913-F768141751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Personal Ownership of OUTCOMES/IMPACT, not of activities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Clarity on your leadership role beyond technical expertise and execution of client work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Consistency in how you show up for clients and your people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KPIs for leaders related to PEOPLE OUTCOMES and human skills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>
          <a:extLst>
            <a:ext uri="{FF2B5EF4-FFF2-40B4-BE49-F238E27FC236}">
              <a16:creationId xmlns:a16="http://schemas.microsoft.com/office/drawing/2014/main" id="{FB9654F3-55B6-1ECF-6F0C-AB5AAEC28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>
            <a:extLst>
              <a:ext uri="{FF2B5EF4-FFF2-40B4-BE49-F238E27FC236}">
                <a16:creationId xmlns:a16="http://schemas.microsoft.com/office/drawing/2014/main" id="{F918DCB6-9A28-B1B9-AB4B-AED4FEC52D0D}"/>
              </a:ext>
            </a:extLst>
          </p:cNvPr>
          <p:cNvSpPr/>
          <p:nvPr/>
        </p:nvSpPr>
        <p:spPr>
          <a:xfrm>
            <a:off x="3345108" y="138224"/>
            <a:ext cx="2993970" cy="4421396"/>
          </a:xfrm>
          <a:prstGeom prst="parallelogram">
            <a:avLst>
              <a:gd name="adj" fmla="val 6531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621C41-BD44-3A0B-4A8E-16CD640A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You Can’t Lead if You Don’t Hold Yourself Accountable to Leading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630B2-5A68-3753-AA76-E8BBB54E1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62938"/>
            <a:ext cx="7886700" cy="2931797"/>
          </a:xfrm>
        </p:spPr>
        <p:txBody>
          <a:bodyPr/>
          <a:lstStyle/>
          <a:p>
            <a:r>
              <a:rPr lang="en-US" b="1" dirty="0">
                <a:latin typeface="+mn-lt"/>
              </a:rPr>
              <a:t>Managing Partners must lead business + culture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Cultural leadership includes:</a:t>
            </a:r>
          </a:p>
          <a:p>
            <a:r>
              <a:rPr lang="en-US" b="1" dirty="0">
                <a:latin typeface="+mn-lt"/>
              </a:rPr>
              <a:t>- Modeling values</a:t>
            </a:r>
          </a:p>
          <a:p>
            <a:r>
              <a:rPr lang="en-US" b="1" dirty="0">
                <a:latin typeface="+mn-lt"/>
              </a:rPr>
              <a:t>- Setting behavioral standards</a:t>
            </a:r>
          </a:p>
          <a:p>
            <a:r>
              <a:rPr lang="en-US" b="1" dirty="0">
                <a:latin typeface="+mn-lt"/>
              </a:rPr>
              <a:t>- Holding others accountable</a:t>
            </a:r>
          </a:p>
          <a:p>
            <a:r>
              <a:rPr lang="en-US" b="1" dirty="0">
                <a:latin typeface="+mn-lt"/>
              </a:rPr>
              <a:t>- Creating psychological safety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6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DB6DD-A67B-8963-1F53-8C054384F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3 Pillars of Leadership Accountability: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797B1-B8F4-6A78-FC5A-8F143CAABF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Clarity – Define what leadership looks like at every level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Commitment – Prioritize people and culture, not just revenue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Consequences – Build a culture where accountability is expected and enforced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97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>
          <a:extLst>
            <a:ext uri="{FF2B5EF4-FFF2-40B4-BE49-F238E27FC236}">
              <a16:creationId xmlns:a16="http://schemas.microsoft.com/office/drawing/2014/main" id="{46931273-6869-8453-5C33-31F9EE055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>
            <a:extLst>
              <a:ext uri="{FF2B5EF4-FFF2-40B4-BE49-F238E27FC236}">
                <a16:creationId xmlns:a16="http://schemas.microsoft.com/office/drawing/2014/main" id="{1A3A46BD-B5EE-004B-0AB0-1D80D59AAD9C}"/>
              </a:ext>
            </a:extLst>
          </p:cNvPr>
          <p:cNvSpPr/>
          <p:nvPr/>
        </p:nvSpPr>
        <p:spPr>
          <a:xfrm>
            <a:off x="3345108" y="138224"/>
            <a:ext cx="2993970" cy="4421396"/>
          </a:xfrm>
          <a:prstGeom prst="parallelogram">
            <a:avLst>
              <a:gd name="adj" fmla="val 6531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706DB2-88E9-71F2-4FA7-BB62F569F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Empowering Others to Lead with Accountability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110E46-DBEC-722E-CA7D-7F0D3E56F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62938"/>
            <a:ext cx="7886700" cy="2931797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Shift from command-and-control to trust-and-empower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Create clear expectations for firm leaders (e.g., partners, managers)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Provide coaching and real-time feedback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Recognize and reward leadership behavior, not just technical output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56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PB">
      <a:dk1>
        <a:srgbClr val="000000"/>
      </a:dk1>
      <a:lt1>
        <a:srgbClr val="FFFFFF"/>
      </a:lt1>
      <a:dk2>
        <a:srgbClr val="05293E"/>
      </a:dk2>
      <a:lt2>
        <a:srgbClr val="EBF6FC"/>
      </a:lt2>
      <a:accent1>
        <a:srgbClr val="FFDD4E"/>
      </a:accent1>
      <a:accent2>
        <a:srgbClr val="69AB42"/>
      </a:accent2>
      <a:accent3>
        <a:srgbClr val="48B0E2"/>
      </a:accent3>
      <a:accent4>
        <a:srgbClr val="A4B961"/>
      </a:accent4>
      <a:accent5>
        <a:srgbClr val="3B96B0"/>
      </a:accent5>
      <a:accent6>
        <a:srgbClr val="304C74"/>
      </a:accent6>
      <a:hlink>
        <a:srgbClr val="3B96B0"/>
      </a:hlink>
      <a:folHlink>
        <a:srgbClr val="05293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7f2bb1-7f58-4bdb-85e5-e23b5270616d" xsi:nil="true"/>
    <lcf76f155ced4ddcb4097134ff3c332f xmlns="dd14bf96-fa2b-4e78-b27a-33bb0c5475f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5C96FC93A0F04FA2BBC6C341D236ED" ma:contentTypeVersion="19" ma:contentTypeDescription="Create a new document." ma:contentTypeScope="" ma:versionID="8f83054c667a3ad10a03384320754b70">
  <xsd:schema xmlns:xsd="http://www.w3.org/2001/XMLSchema" xmlns:xs="http://www.w3.org/2001/XMLSchema" xmlns:p="http://schemas.microsoft.com/office/2006/metadata/properties" xmlns:ns2="dd14bf96-fa2b-4e78-b27a-33bb0c5475f1" xmlns:ns3="5b7f2bb1-7f58-4bdb-85e5-e23b5270616d" targetNamespace="http://schemas.microsoft.com/office/2006/metadata/properties" ma:root="true" ma:fieldsID="9b76a4bc40bee55e939c745d41fc4a89" ns2:_="" ns3:_="">
    <xsd:import namespace="dd14bf96-fa2b-4e78-b27a-33bb0c5475f1"/>
    <xsd:import namespace="5b7f2bb1-7f58-4bdb-85e5-e23b527061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4bf96-fa2b-4e78-b27a-33bb0c5475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b7f6ea1-1079-435c-a896-4e5d7f7fb1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f2bb1-7f58-4bdb-85e5-e23b5270616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76cf7bd-33b9-45b0-90a9-57f797b9506c}" ma:internalName="TaxCatchAll" ma:showField="CatchAllData" ma:web="5b7f2bb1-7f58-4bdb-85e5-e23b527061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C1B5FB-5D37-41BA-AD8C-5EC848E797D3}">
  <ds:schemaRefs>
    <ds:schemaRef ds:uri="http://www.w3.org/XML/1998/namespace"/>
    <ds:schemaRef ds:uri="5b7f2bb1-7f58-4bdb-85e5-e23b5270616d"/>
    <ds:schemaRef ds:uri="dd14bf96-fa2b-4e78-b27a-33bb0c5475f1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CD80123-2A71-48D1-92FF-4304E7A253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3B1C8D-0B4A-475D-953B-400BBCB5D1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14bf96-fa2b-4e78-b27a-33bb0c5475f1"/>
    <ds:schemaRef ds:uri="5b7f2bb1-7f58-4bdb-85e5-e23b527061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538</Words>
  <Application>Microsoft Office PowerPoint</Application>
  <PresentationFormat>On-screen Show (16:9)</PresentationFormat>
  <Paragraphs>86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Montserrat</vt:lpstr>
      <vt:lpstr>Montserrat ExtraBold</vt:lpstr>
      <vt:lpstr>Arial</vt:lpstr>
      <vt:lpstr>Gill Sans</vt:lpstr>
      <vt:lpstr>Montserrat Light</vt:lpstr>
      <vt:lpstr>Office Theme</vt:lpstr>
      <vt:lpstr>Leading With Accountability: Driving Business and Culture Through Leadership</vt:lpstr>
      <vt:lpstr>Why Accountability Matters  It’s the number 1 reason for failure!  Business performance is inseparable from people performance  Accountability is the bridge between strategy and execution  Firms with Accountability Culture Thrive and Accelerate Success</vt:lpstr>
      <vt:lpstr>The Cost of Abdicating Leadership Accountability </vt:lpstr>
      <vt:lpstr>Common Myths I’ve Heard</vt:lpstr>
      <vt:lpstr>What Does it MEAN to Take Accountability?</vt:lpstr>
      <vt:lpstr>Meaning…</vt:lpstr>
      <vt:lpstr>You Can’t Lead if You Don’t Hold Yourself Accountable to Leading</vt:lpstr>
      <vt:lpstr>3 Pillars of Leadership Accountability:</vt:lpstr>
      <vt:lpstr>Empowering Others to Lead with Accountability</vt:lpstr>
      <vt:lpstr>Tools for Embedding Accountability </vt:lpstr>
      <vt:lpstr>War Stories</vt:lpstr>
      <vt:lpstr>Leadership Accountability Gap Exercise</vt:lpstr>
      <vt:lpstr>Your Commitment: Reflect &amp; Own</vt:lpstr>
      <vt:lpstr>Delegating Leadership exercise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Staying Independent</dc:title>
  <dc:creator>Stephanie Schneider</dc:creator>
  <cp:lastModifiedBy>Taylor King</cp:lastModifiedBy>
  <cp:revision>4</cp:revision>
  <dcterms:modified xsi:type="dcterms:W3CDTF">2025-05-07T16:41:07Z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0x010100885C96FC93A0F04FA2BBC6C341D236ED</vt:lpwstr>
  </property>
  <property fmtid="{D5CDD505-2E9C-101B-9397-08002B2CF9AE}" pid="3" name="MediaServiceImageTags">
    <vt:lpwstr/>
  </property>
</Properties>
</file>