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8BDE05-8220-F828-9CCF-0A833D1A98AB}" v="22" dt="2025-05-16T02:07:42.663"/>
    <p1510:client id="{95166A49-811C-455F-894F-515E4C8DF427}" v="1" dt="2025-05-16T14:21:56.66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2CF"/>
          </a:solidFill>
        </a:fill>
      </a:tcStyle>
    </a:wholeTbl>
    <a:band2H>
      <a:tcTxStyle/>
      <a:tcStyle>
        <a:tcBdr/>
        <a:fill>
          <a:solidFill>
            <a:srgbClr val="FFF9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3F4"/>
          </a:solidFill>
        </a:fill>
      </a:tcStyle>
    </a:wholeTbl>
    <a:band2H>
      <a:tcTxStyle/>
      <a:tcStyle>
        <a:tcBdr/>
        <a:fill>
          <a:solidFill>
            <a:srgbClr val="E8F2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ED5"/>
          </a:solidFill>
        </a:fill>
      </a:tcStyle>
    </a:wholeTbl>
    <a:band2H>
      <a:tcTxStyle/>
      <a:tcStyle>
        <a:tcBdr/>
        <a:fill>
          <a:solidFill>
            <a:srgbClr val="E7E8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In Wilbert McKeachie’s book Teaching Tips, he asserts that attention increases from the beginning of a lecture to 10 minutes and decreases sharply after that. 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This means, that when we give a presentation, we have to get and hold attention for 10 minutes, and then do it all over again for as long as we are lecturing. 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 needs to be </a:t>
            </a:r>
            <a:r>
              <a:rPr b="1">
                <a:latin typeface="Carlito"/>
                <a:ea typeface="Carlito"/>
                <a:cs typeface="Carlito"/>
                <a:sym typeface="Carlito"/>
              </a:rPr>
              <a:t>engaging and reengaging</a:t>
            </a:r>
            <a:r>
              <a:t>  audience multiple times.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FINLAND imposes obligatory 15 min break for 45 min instruction = “brain break”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rgbClr val="05293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26670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1pPr>
            <a:lvl2pPr marL="361950" indent="20955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2pPr>
            <a:lvl3pPr marL="361950" indent="68580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3pPr>
            <a:lvl4pPr marL="361950" indent="114935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4pPr>
            <a:lvl5pPr marL="361950" indent="160655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>
            <a:normAutofit/>
          </a:bodyPr>
          <a:lstStyle>
            <a:lvl1pPr indent="-381000">
              <a:buSzPts val="2400"/>
              <a:defRPr sz="2400"/>
            </a:lvl1pPr>
            <a:lvl2pPr marL="966107" indent="-413657">
              <a:buSzPts val="2400"/>
              <a:defRPr sz="2400"/>
            </a:lvl2pPr>
            <a:lvl3pPr marL="1485900" indent="-457200">
              <a:buSzPts val="2400"/>
              <a:defRPr sz="2400"/>
            </a:lvl3pPr>
            <a:lvl4pPr marL="2023110" indent="-518160">
              <a:buSzPts val="2400"/>
              <a:defRPr sz="2400"/>
            </a:lvl4pPr>
            <a:lvl5pPr marL="2480310" indent="-518160">
              <a:buSzPts val="2400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Google Shape;140;p25"/>
          <p:cNvSpPr txBox="1">
            <a:spLocks noGrp="1"/>
          </p:cNvSpPr>
          <p:nvPr>
            <p:ph type="body" sz="quarter" idx="21"/>
          </p:nvPr>
        </p:nvSpPr>
        <p:spPr>
          <a:xfrm>
            <a:off x="629840" y="1543050"/>
            <a:ext cx="2949180" cy="28586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0">
              <a:buClrTx/>
              <a:buSzTx/>
              <a:buFontTx/>
              <a:buNone/>
              <a:defRPr sz="1200"/>
            </a:pPr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Google Shape;146;p26"/>
          <p:cNvSpPr>
            <a:spLocks noGrp="1"/>
          </p:cNvSpPr>
          <p:nvPr>
            <p:ph type="pic" sz="half" idx="2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200"/>
            </a:lvl1pPr>
            <a:lvl2pPr marL="228600" indent="457200">
              <a:buClrTx/>
              <a:buSzTx/>
              <a:buFontTx/>
              <a:buNone/>
              <a:defRPr sz="1200"/>
            </a:lvl2pPr>
            <a:lvl3pPr marL="228600" indent="914400">
              <a:buClrTx/>
              <a:buSzTx/>
              <a:buFontTx/>
              <a:buNone/>
              <a:defRPr sz="1200"/>
            </a:lvl3pPr>
            <a:lvl4pPr marL="228600" indent="1371600">
              <a:buClrTx/>
              <a:buSzTx/>
              <a:buFontTx/>
              <a:buNone/>
              <a:defRPr sz="1200"/>
            </a:lvl4pPr>
            <a:lvl5pPr marL="228600" indent="1828800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1"/>
          </a:xfrm>
          <a:prstGeom prst="rect">
            <a:avLst/>
          </a:prstGeom>
        </p:spPr>
        <p:txBody>
          <a:bodyPr>
            <a:normAutofit/>
          </a:bodyPr>
          <a:lstStyle>
            <a:lvl1pPr indent="-317500"/>
            <a:lvl2pPr marL="967316" indent="-370416"/>
            <a:lvl3pPr marL="1498600" indent="-4445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349572" y="-447080"/>
            <a:ext cx="4358880" cy="5800726"/>
          </a:xfrm>
          <a:prstGeom prst="rect">
            <a:avLst/>
          </a:prstGeom>
        </p:spPr>
        <p:txBody>
          <a:bodyPr>
            <a:normAutofit/>
          </a:bodyPr>
          <a:lstStyle>
            <a:lvl1pPr indent="-317500"/>
            <a:lvl2pPr marL="967316" indent="-370416"/>
            <a:lvl3pPr marL="1498600" indent="-4445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060" y="258961"/>
            <a:ext cx="379185" cy="386043"/>
          </a:xfrm>
          <a:prstGeom prst="rect">
            <a:avLst/>
          </a:prstGeom>
        </p:spPr>
        <p:txBody>
          <a:bodyPr lIns="91421" tIns="91421" rIns="91421" bIns="91421" anchor="t"/>
          <a:lstStyle>
            <a:lvl1pPr algn="l" defTabSz="685204">
              <a:defRPr sz="130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9146383" cy="51435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060" y="258961"/>
            <a:ext cx="379185" cy="386043"/>
          </a:xfrm>
          <a:prstGeom prst="rect">
            <a:avLst/>
          </a:prstGeom>
        </p:spPr>
        <p:txBody>
          <a:bodyPr lIns="91421" tIns="91421" rIns="91421" bIns="91421" anchor="t"/>
          <a:lstStyle>
            <a:lvl1pPr algn="l" defTabSz="685204">
              <a:defRPr sz="130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628650" y="583880"/>
            <a:ext cx="7886700" cy="533401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05293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35402"/>
            <a:ext cx="7886700" cy="29317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1pPr>
            <a:lvl2pPr marL="228600" indent="4572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2pPr>
            <a:lvl3pPr marL="228600" indent="9144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3pPr>
            <a:lvl4pPr marL="228600" indent="13716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4pPr>
            <a:lvl5pPr marL="228600" indent="18288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8" name="Google Shape;65;p15"/>
          <p:cNvGrpSpPr/>
          <p:nvPr/>
        </p:nvGrpSpPr>
        <p:grpSpPr>
          <a:xfrm>
            <a:off x="5693656" y="-44826"/>
            <a:ext cx="4326644" cy="5097569"/>
            <a:chOff x="0" y="0"/>
            <a:chExt cx="4326643" cy="5097568"/>
          </a:xfrm>
        </p:grpSpPr>
        <p:sp>
          <p:nvSpPr>
            <p:cNvPr id="25" name="Google Shape;66;p15"/>
            <p:cNvSpPr/>
            <p:nvPr/>
          </p:nvSpPr>
          <p:spPr>
            <a:xfrm rot="16200000">
              <a:off x="111810" y="1236203"/>
              <a:ext cx="2248788" cy="2472411"/>
            </a:xfrm>
            <a:prstGeom prst="chevron">
              <a:avLst>
                <a:gd name="adj" fmla="val 3983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6" name="Google Shape;67;p15"/>
            <p:cNvSpPr/>
            <p:nvPr/>
          </p:nvSpPr>
          <p:spPr>
            <a:xfrm>
              <a:off x="2077856" y="0"/>
              <a:ext cx="2248787" cy="2472409"/>
            </a:xfrm>
            <a:prstGeom prst="chevron">
              <a:avLst>
                <a:gd name="adj" fmla="val 3916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7" name="Google Shape;68;p15"/>
            <p:cNvSpPr/>
            <p:nvPr/>
          </p:nvSpPr>
          <p:spPr>
            <a:xfrm rot="16200000">
              <a:off x="1566249" y="2736970"/>
              <a:ext cx="2248788" cy="2472410"/>
            </a:xfrm>
            <a:prstGeom prst="chevron">
              <a:avLst>
                <a:gd name="adj" fmla="val 40515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sp>
        <p:nvSpPr>
          <p:cNvPr id="29" name="Google Shape;69;p15"/>
          <p:cNvSpPr/>
          <p:nvPr/>
        </p:nvSpPr>
        <p:spPr>
          <a:xfrm>
            <a:off x="0" y="-1"/>
            <a:ext cx="9144000" cy="140020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0" name="Google Shape;70;p15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rgbClr val="EBF6F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pic>
        <p:nvPicPr>
          <p:cNvPr id="31" name="Google Shape;72;p15" descr="Google Shape;72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696123"/>
            <a:ext cx="749541" cy="30736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42195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74;p16"/>
          <p:cNvSpPr/>
          <p:nvPr/>
        </p:nvSpPr>
        <p:spPr>
          <a:xfrm>
            <a:off x="0" y="-1"/>
            <a:ext cx="9144000" cy="5143503"/>
          </a:xfrm>
          <a:prstGeom prst="rect">
            <a:avLst/>
          </a:prstGeom>
          <a:solidFill>
            <a:srgbClr val="EBF6F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0" name="Google Shape;75;p16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628650" y="1409700"/>
            <a:ext cx="7886700" cy="1318239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rgbClr val="05293E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42" name="Google Shape;78;p16" descr="Google Shape;78;p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696123"/>
            <a:ext cx="749541" cy="30736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Google Shape;79;p16"/>
          <p:cNvSpPr/>
          <p:nvPr/>
        </p:nvSpPr>
        <p:spPr>
          <a:xfrm>
            <a:off x="0" y="-1"/>
            <a:ext cx="9144000" cy="140020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0" y="2750343"/>
            <a:ext cx="7886700" cy="9224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228600" indent="4572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228600" indent="9144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228600" indent="13716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228600" indent="18288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42195"/>
            <a:ext cx="208388" cy="2082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82;p17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rgbClr val="EBF6F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628650" y="583880"/>
            <a:ext cx="7886700" cy="533401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05293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35402"/>
            <a:ext cx="7886700" cy="29317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1pPr>
            <a:lvl2pPr marL="228600" indent="4572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2pPr>
            <a:lvl3pPr marL="228600" indent="9144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3pPr>
            <a:lvl4pPr marL="228600" indent="13716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4pPr>
            <a:lvl5pPr marL="228600" indent="18288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5" name="Google Shape;86;p17" descr="Google Shape;86;p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696123"/>
            <a:ext cx="749541" cy="307361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Google Shape;87;p17"/>
          <p:cNvSpPr/>
          <p:nvPr/>
        </p:nvSpPr>
        <p:spPr>
          <a:xfrm>
            <a:off x="0" y="-1"/>
            <a:ext cx="9144000" cy="140020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42195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99;p19"/>
          <p:cNvSpPr/>
          <p:nvPr/>
        </p:nvSpPr>
        <p:spPr>
          <a:xfrm>
            <a:off x="0" y="-1"/>
            <a:ext cx="9144000" cy="514350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73" name="Google Shape;100;p19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rgbClr val="EBF6F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628650" y="1409700"/>
            <a:ext cx="7886700" cy="1318239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Title Text</a:t>
            </a:r>
          </a:p>
        </p:txBody>
      </p:sp>
      <p:pic>
        <p:nvPicPr>
          <p:cNvPr id="75" name="Google Shape;103;p19" descr="Google Shape;103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4696123"/>
            <a:ext cx="749540" cy="30736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Google Shape;104;p19"/>
          <p:cNvSpPr/>
          <p:nvPr/>
        </p:nvSpPr>
        <p:spPr>
          <a:xfrm>
            <a:off x="0" y="-1"/>
            <a:ext cx="9144000" cy="140020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0" y="2750343"/>
            <a:ext cx="7886700" cy="9224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228600" indent="4572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228600" indent="9144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228600" indent="13716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228600" indent="18288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42195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5293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701" cy="2139554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442096"/>
            <a:ext cx="7886701" cy="1125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1pPr>
            <a:lvl2pPr marL="228600" indent="45720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2pPr>
            <a:lvl3pPr marL="228600" indent="91440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3pPr>
            <a:lvl4pPr marL="228600" indent="137160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4pPr>
            <a:lvl5pPr marL="228600" indent="182880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>
            <a:normAutofit/>
          </a:bodyPr>
          <a:lstStyle>
            <a:lvl1pPr indent="-317500"/>
            <a:lvl2pPr marL="967316" indent="-370416"/>
            <a:lvl3pPr marL="1498600" indent="-4445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Google Shape;115;p21"/>
          <p:cNvSpPr txBox="1">
            <a:spLocks noGrp="1"/>
          </p:cNvSpPr>
          <p:nvPr>
            <p:ph type="body" sz="half" idx="21"/>
          </p:nvPr>
        </p:nvSpPr>
        <p:spPr>
          <a:xfrm>
            <a:off x="4629150" y="1369219"/>
            <a:ext cx="3886200" cy="3263505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17500"/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701" cy="99417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1"/>
            <a:ext cx="3868340" cy="617935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0">
              <a:buClrTx/>
              <a:buSzTx/>
              <a:buFontTx/>
              <a:buNone/>
              <a:defRPr sz="1800" b="1"/>
            </a:lvl1pPr>
            <a:lvl2pPr marL="228600" indent="457200">
              <a:buClrTx/>
              <a:buSzTx/>
              <a:buFontTx/>
              <a:buNone/>
              <a:defRPr sz="1800" b="1"/>
            </a:lvl2pPr>
            <a:lvl3pPr marL="228600" indent="914400">
              <a:buClrTx/>
              <a:buSzTx/>
              <a:buFontTx/>
              <a:buNone/>
              <a:defRPr sz="1800" b="1"/>
            </a:lvl3pPr>
            <a:lvl4pPr marL="228600" indent="1371600">
              <a:buClrTx/>
              <a:buSzTx/>
              <a:buFontTx/>
              <a:buNone/>
              <a:defRPr sz="1800" b="1"/>
            </a:lvl4pPr>
            <a:lvl5pPr marL="228600" indent="1828800">
              <a:buClrTx/>
              <a:buSzTx/>
              <a:buFontTx/>
              <a:buNone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Google Shape;122;p22"/>
          <p:cNvSpPr txBox="1">
            <a:spLocks noGrp="1"/>
          </p:cNvSpPr>
          <p:nvPr>
            <p:ph type="body" sz="half" idx="21"/>
          </p:nvPr>
        </p:nvSpPr>
        <p:spPr>
          <a:xfrm>
            <a:off x="629840" y="1878806"/>
            <a:ext cx="3868341" cy="2763442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17500"/>
            <a:endParaRPr/>
          </a:p>
        </p:txBody>
      </p:sp>
      <p:sp>
        <p:nvSpPr>
          <p:cNvPr id="107" name="Google Shape;123;p22"/>
          <p:cNvSpPr txBox="1">
            <a:spLocks noGrp="1"/>
          </p:cNvSpPr>
          <p:nvPr>
            <p:ph type="body" sz="quarter" idx="22"/>
          </p:nvPr>
        </p:nvSpPr>
        <p:spPr>
          <a:xfrm>
            <a:off x="4629150" y="1260871"/>
            <a:ext cx="3887392" cy="61793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228600" indent="0">
              <a:buClrTx/>
              <a:buSzTx/>
              <a:buFontTx/>
              <a:buNone/>
              <a:defRPr sz="1800" b="1"/>
            </a:pPr>
            <a:endParaRPr/>
          </a:p>
        </p:txBody>
      </p:sp>
      <p:sp>
        <p:nvSpPr>
          <p:cNvPr id="108" name="Google Shape;124;p22"/>
          <p:cNvSpPr txBox="1">
            <a:spLocks noGrp="1"/>
          </p:cNvSpPr>
          <p:nvPr>
            <p:ph type="body" sz="half" idx="23"/>
          </p:nvPr>
        </p:nvSpPr>
        <p:spPr>
          <a:xfrm>
            <a:off x="4629150" y="1878806"/>
            <a:ext cx="3887392" cy="2763442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17500"/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9;p18"/>
          <p:cNvSpPr/>
          <p:nvPr/>
        </p:nvSpPr>
        <p:spPr>
          <a:xfrm>
            <a:off x="0" y="-1"/>
            <a:ext cx="9144000" cy="4556106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" name="Google Shape;94;p18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pic>
        <p:nvPicPr>
          <p:cNvPr id="4" name="Google Shape;95;p18" descr="Google Shape;95;p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8650" y="4696123"/>
            <a:ext cx="749541" cy="3073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28650" y="591329"/>
            <a:ext cx="78867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36355"/>
            <a:ext cx="208388" cy="208251"/>
          </a:xfrm>
          <a:prstGeom prst="rect">
            <a:avLst/>
          </a:prstGeom>
          <a:ln w="12700">
            <a:miter lim="400000"/>
          </a:ln>
        </p:spPr>
        <p:txBody>
          <a:bodyPr wrap="none" lIns="34275" tIns="34275" rIns="34275" bIns="34275" anchor="ctr">
            <a:spAutoFit/>
          </a:bodyPr>
          <a:lstStyle>
            <a:lvl1pPr algn="r">
              <a:defRPr sz="900">
                <a:solidFill>
                  <a:srgbClr val="EBF6F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9pPr>
    </p:titleStyle>
    <p:bodyStyle>
      <a:lvl1pPr marL="4572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971550" marR="0" indent="-4000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1501139" marR="0" indent="-453389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19875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24447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29019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33591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38163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42735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headway.com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yQ6giVKp9ec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RWZluriQUzE?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meter.com/app/presentation/n/alqnj9cnraehdbjs1wfr7nx6y4ukymab/edit?question=qwxixan8xd2s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Kxqy9SJ-0I?feature=oembed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zC9GYxrBZ2Q?feature=oembe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67;p29" descr="Google Shape;167;p29"/>
          <p:cNvPicPr>
            <a:picLocks noChangeAspect="1"/>
          </p:cNvPicPr>
          <p:nvPr/>
        </p:nvPicPr>
        <p:blipFill>
          <a:blip r:embed="rId2"/>
          <a:srcRect t="28906" b="2890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gle Shape;16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5293E">
              <a:alpha val="4392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88" name="Google Shape;169;p29"/>
          <p:cNvSpPr txBox="1">
            <a:spLocks noGrp="1"/>
          </p:cNvSpPr>
          <p:nvPr>
            <p:ph type="ctrTitle"/>
          </p:nvPr>
        </p:nvSpPr>
        <p:spPr>
          <a:xfrm>
            <a:off x="1143000" y="1806457"/>
            <a:ext cx="6858000" cy="1790701"/>
          </a:xfrm>
          <a:prstGeom prst="rect">
            <a:avLst/>
          </a:prstGeom>
        </p:spPr>
        <p:txBody>
          <a:bodyPr/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What’s Your Story?</a:t>
            </a:r>
            <a:br/>
            <a:r>
              <a:rPr sz="1800">
                <a:latin typeface="Montserrat"/>
                <a:ea typeface="Montserrat"/>
                <a:cs typeface="Montserrat"/>
                <a:sym typeface="Montserrat"/>
              </a:rPr>
              <a:t>Presentation Skills for the Ambitious Leader</a:t>
            </a:r>
            <a:br>
              <a:rPr sz="1800"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70;p29"/>
          <p:cNvSpPr txBox="1">
            <a:spLocks noGrp="1"/>
          </p:cNvSpPr>
          <p:nvPr>
            <p:ph type="subTitle" sz="quarter" idx="1"/>
          </p:nvPr>
        </p:nvSpPr>
        <p:spPr>
          <a:xfrm>
            <a:off x="1143000" y="1954411"/>
            <a:ext cx="6858000" cy="251223"/>
          </a:xfrm>
          <a:prstGeom prst="rect">
            <a:avLst/>
          </a:prstGeom>
        </p:spPr>
        <p:txBody>
          <a:bodyPr/>
          <a:lstStyle/>
          <a:p>
            <a:pPr marL="0" indent="0" defTabSz="621791">
              <a:spcBef>
                <a:spcPts val="0"/>
              </a:spcBef>
              <a:defRPr sz="1224">
                <a:solidFill>
                  <a:srgbClr val="FFFFFF"/>
                </a:solidFill>
              </a:defRPr>
            </a:pPr>
            <a:r>
              <a:t>MPB | </a:t>
            </a:r>
            <a:r>
              <a:rPr>
                <a:latin typeface="Montserrat"/>
                <a:ea typeface="Montserrat"/>
                <a:cs typeface="Montserrat"/>
                <a:sym typeface="Montserrat"/>
              </a:rPr>
              <a:t>Leadership</a:t>
            </a:r>
            <a:r>
              <a:t> Accelerated </a:t>
            </a:r>
          </a:p>
        </p:txBody>
      </p:sp>
      <p:grpSp>
        <p:nvGrpSpPr>
          <p:cNvPr id="196" name="Google Shape;171;p29"/>
          <p:cNvGrpSpPr/>
          <p:nvPr/>
        </p:nvGrpSpPr>
        <p:grpSpPr>
          <a:xfrm>
            <a:off x="1952625" y="3549251"/>
            <a:ext cx="5238752" cy="535786"/>
            <a:chOff x="0" y="-2"/>
            <a:chExt cx="5238750" cy="535785"/>
          </a:xfrm>
        </p:grpSpPr>
        <p:grpSp>
          <p:nvGrpSpPr>
            <p:cNvPr id="192" name="Google Shape;172;p29"/>
            <p:cNvGrpSpPr/>
            <p:nvPr/>
          </p:nvGrpSpPr>
          <p:grpSpPr>
            <a:xfrm>
              <a:off x="0" y="-2"/>
              <a:ext cx="2295526" cy="535785"/>
              <a:chOff x="0" y="-1"/>
              <a:chExt cx="2295525" cy="535783"/>
            </a:xfrm>
          </p:grpSpPr>
          <p:sp>
            <p:nvSpPr>
              <p:cNvPr id="190" name="Google Shape;173;p29"/>
              <p:cNvSpPr/>
              <p:nvPr/>
            </p:nvSpPr>
            <p:spPr>
              <a:xfrm>
                <a:off x="0" y="-1"/>
                <a:ext cx="2295525" cy="53578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endParaRPr/>
              </a:p>
            </p:txBody>
          </p:sp>
          <p:sp>
            <p:nvSpPr>
              <p:cNvPr id="191" name="Google Shape;174;p29"/>
              <p:cNvSpPr txBox="1"/>
              <p:nvPr/>
            </p:nvSpPr>
            <p:spPr>
              <a:xfrm>
                <a:off x="389755" y="129396"/>
                <a:ext cx="1474451" cy="284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34275" tIns="34275" rIns="34275" bIns="34275" numCol="1" anchor="t">
                <a:spAutoFit/>
              </a:bodyPr>
              <a:lstStyle>
                <a:lvl1pPr algn="ctr">
                  <a:defRPr>
                    <a:solidFill>
                      <a:srgbClr val="FAF8FC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</a:lstStyle>
              <a:p>
                <a:r>
                  <a:rPr lang="en-US">
                    <a:latin typeface="Tahoma"/>
                  </a:rPr>
                  <a:t>May 2025</a:t>
                </a:r>
              </a:p>
            </p:txBody>
          </p:sp>
        </p:grpSp>
        <p:grpSp>
          <p:nvGrpSpPr>
            <p:cNvPr id="195" name="Google Shape;175;p29"/>
            <p:cNvGrpSpPr/>
            <p:nvPr/>
          </p:nvGrpSpPr>
          <p:grpSpPr>
            <a:xfrm>
              <a:off x="2943225" y="-2"/>
              <a:ext cx="2295525" cy="535785"/>
              <a:chOff x="0" y="-1"/>
              <a:chExt cx="2295525" cy="535783"/>
            </a:xfrm>
          </p:grpSpPr>
          <p:sp>
            <p:nvSpPr>
              <p:cNvPr id="193" name="Google Shape;176;p29"/>
              <p:cNvSpPr/>
              <p:nvPr/>
            </p:nvSpPr>
            <p:spPr>
              <a:xfrm>
                <a:off x="0" y="-1"/>
                <a:ext cx="2295525" cy="535783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endParaRPr/>
              </a:p>
            </p:txBody>
          </p:sp>
          <p:sp>
            <p:nvSpPr>
              <p:cNvPr id="194" name="Google Shape;177;p29"/>
              <p:cNvSpPr txBox="1"/>
              <p:nvPr/>
            </p:nvSpPr>
            <p:spPr>
              <a:xfrm>
                <a:off x="54024" y="129396"/>
                <a:ext cx="2187476" cy="2846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34275" tIns="34275" rIns="34275" bIns="34275" numCol="1" anchor="t">
                <a:spAutoFit/>
              </a:bodyPr>
              <a:lstStyle>
                <a:lvl1pPr algn="ctr">
                  <a:defRPr sz="1300">
                    <a:solidFill>
                      <a:srgbClr val="FAF8FC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rPr sz="1400"/>
                  <a:t>Ilana Isakov Katz</a:t>
                </a:r>
                <a:endParaRPr lang="en-US" sz="1400"/>
              </a:p>
            </p:txBody>
          </p:sp>
        </p:grpSp>
      </p:grpSp>
      <p:pic>
        <p:nvPicPr>
          <p:cNvPr id="197" name="Google Shape;178;p29" descr="Google Shape;178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177" y="1055282"/>
            <a:ext cx="1589646" cy="6518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Google Shape;179;p29"/>
          <p:cNvSpPr txBox="1">
            <a:spLocks noGrp="1"/>
          </p:cNvSpPr>
          <p:nvPr>
            <p:ph type="sldNum" sz="quarter" idx="4294967295"/>
          </p:nvPr>
        </p:nvSpPr>
        <p:spPr>
          <a:xfrm>
            <a:off x="8370531" y="4800059"/>
            <a:ext cx="144820" cy="20825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creen Shot 2022-05-03 at 1.19.41 PM.png" descr="Screen Shot 2022-05-03 at 1.19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559" y="407193"/>
            <a:ext cx="4186240" cy="4329114"/>
          </a:xfrm>
          <a:prstGeom prst="rect">
            <a:avLst/>
          </a:prstGeom>
          <a:ln w="38100">
            <a:solidFill>
              <a:srgbClr val="535353"/>
            </a:solidFill>
          </a:ln>
        </p:spPr>
      </p:pic>
      <p:pic>
        <p:nvPicPr>
          <p:cNvPr id="242" name="Screen Shot 2022-05-03 at 1.18.52 PM.png" descr="Screen Shot 2022-05-03 at 1.18.5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493" y="445293"/>
            <a:ext cx="2767015" cy="4252914"/>
          </a:xfrm>
          <a:prstGeom prst="rect">
            <a:avLst/>
          </a:prstGeom>
          <a:ln w="38100">
            <a:solidFill>
              <a:srgbClr val="535353"/>
            </a:solidFill>
          </a:ln>
        </p:spPr>
      </p:pic>
      <p:pic>
        <p:nvPicPr>
          <p:cNvPr id="243" name="Screen Shot 2022-05-03 at 1.20.07 PM.png" descr="Screen Shot 2022-05-03 at 1.20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8" y="442912"/>
            <a:ext cx="2762251" cy="4257676"/>
          </a:xfrm>
          <a:prstGeom prst="rect">
            <a:avLst/>
          </a:prstGeom>
          <a:ln w="50800">
            <a:solidFill>
              <a:srgbClr val="535353"/>
            </a:solidFill>
          </a:ln>
        </p:spPr>
      </p:pic>
      <p:pic>
        <p:nvPicPr>
          <p:cNvPr id="244" name="Screen Shot 2022-05-03 at 1.14.50 PM.png" descr="Screen Shot 2022-05-03 at 1.14.50 PM.png"/>
          <p:cNvPicPr>
            <a:picLocks noChangeAspect="1"/>
          </p:cNvPicPr>
          <p:nvPr/>
        </p:nvPicPr>
        <p:blipFill>
          <a:blip r:embed="rId5"/>
          <a:srcRect l="3159" t="2341" r="2418" b="2817"/>
          <a:stretch>
            <a:fillRect/>
          </a:stretch>
        </p:blipFill>
        <p:spPr>
          <a:xfrm>
            <a:off x="3125109" y="518367"/>
            <a:ext cx="5897496" cy="4106793"/>
          </a:xfrm>
          <a:prstGeom prst="rect">
            <a:avLst/>
          </a:prstGeom>
          <a:ln w="38100">
            <a:solidFill>
              <a:srgbClr val="535353"/>
            </a:solidFill>
          </a:ln>
        </p:spPr>
      </p:pic>
      <p:sp>
        <p:nvSpPr>
          <p:cNvPr id="245" name="“The true scarce commodity” of the near future will be “human attention.”…"/>
          <p:cNvSpPr txBox="1"/>
          <p:nvPr/>
        </p:nvSpPr>
        <p:spPr>
          <a:xfrm>
            <a:off x="1433754" y="4810890"/>
            <a:ext cx="7142941" cy="18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3" tIns="34283" rIns="34283" bIns="34283">
            <a:spAutoFit/>
          </a:bodyPr>
          <a:lstStyle/>
          <a:p>
            <a:pPr algn="r">
              <a:spcBef>
                <a:spcPts val="200"/>
              </a:spcBef>
              <a:defRPr sz="7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SCHITT’S CREEK™  Not a Real Company Productions Inc. / Amazon /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6"/>
              </a:rPr>
              <a:t>headway.com</a:t>
            </a:r>
          </a:p>
        </p:txBody>
      </p:sp>
      <p:pic>
        <p:nvPicPr>
          <p:cNvPr id="246" name="IMG_4143.jpeg" descr="IMG_4143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7174" y="841179"/>
            <a:ext cx="3129652" cy="3461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6" animBg="1" advAuto="0"/>
      <p:bldP spid="241" grpId="7" animBg="1" advAuto="0"/>
      <p:bldP spid="242" grpId="3" animBg="1" advAuto="0"/>
      <p:bldP spid="242" grpId="5" animBg="1" advAuto="0"/>
      <p:bldP spid="243" grpId="2" animBg="1" advAuto="0"/>
      <p:bldP spid="244" grpId="8" animBg="1" advAuto="0"/>
      <p:bldP spid="246" grpId="1" animBg="1" advAuto="0"/>
      <p:bldP spid="246" grpId="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exels-daniel-putzer-633409.jpg" descr="pexels-daniel-putzer-6334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14" y="316894"/>
            <a:ext cx="6143172" cy="4095451"/>
          </a:xfrm>
          <a:prstGeom prst="rect">
            <a:avLst/>
          </a:prstGeom>
          <a:ln w="63500">
            <a:solidFill>
              <a:srgbClr val="74F98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WINDING RIVER CONSULTING"/>
          <p:cNvSpPr txBox="1"/>
          <p:nvPr/>
        </p:nvSpPr>
        <p:spPr>
          <a:xfrm rot="16200000">
            <a:off x="-432475" y="1057494"/>
            <a:ext cx="2319937" cy="21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7143" tIns="17143" rIns="17143" bIns="17143">
            <a:spAutoFit/>
          </a:bodyPr>
          <a:lstStyle>
            <a:lvl1pPr defTabSz="1828431">
              <a:defRPr sz="600" b="1" spc="6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WINDING RIVER CONSULTING</a:t>
            </a:r>
          </a:p>
        </p:txBody>
      </p:sp>
      <p:sp>
        <p:nvSpPr>
          <p:cNvPr id="251" name="Visme"/>
          <p:cNvSpPr txBox="1"/>
          <p:nvPr/>
        </p:nvSpPr>
        <p:spPr>
          <a:xfrm>
            <a:off x="8521406" y="4391302"/>
            <a:ext cx="362542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Visme</a:t>
            </a:r>
          </a:p>
        </p:txBody>
      </p:sp>
      <p:pic>
        <p:nvPicPr>
          <p:cNvPr id="252" name="Screen Shot 2021-10-14 at 7.29.57 PM.png" descr="Screen Shot 2021-10-14 at 7.29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995299"/>
            <a:ext cx="7143750" cy="2886204"/>
          </a:xfrm>
          <a:prstGeom prst="rect">
            <a:avLst/>
          </a:prstGeom>
          <a:ln w="63500">
            <a:solidFill>
              <a:srgbClr val="E98D4C"/>
            </a:solidFill>
            <a:miter lim="400000"/>
          </a:ln>
        </p:spPr>
      </p:pic>
      <p:sp>
        <p:nvSpPr>
          <p:cNvPr id="253" name="Connection Line"/>
          <p:cNvSpPr/>
          <p:nvPr/>
        </p:nvSpPr>
        <p:spPr>
          <a:xfrm>
            <a:off x="2216357" y="656825"/>
            <a:ext cx="4696535" cy="215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5" extrusionOk="0">
                <a:moveTo>
                  <a:pt x="21600" y="16215"/>
                </a:moveTo>
                <a:cubicBezTo>
                  <a:pt x="14407" y="-4735"/>
                  <a:pt x="7207" y="-5385"/>
                  <a:pt x="0" y="14266"/>
                </a:cubicBezTo>
              </a:path>
            </a:pathLst>
          </a:custGeom>
          <a:ln w="139700">
            <a:solidFill>
              <a:srgbClr val="FF2600"/>
            </a:solidFill>
            <a:headEnd type="triangle"/>
          </a:ln>
        </p:spPr>
        <p:txBody>
          <a:bodyPr lIns="45719" rIns="45719"/>
          <a:lstStyle/>
          <a:p>
            <a:pPr>
              <a:defRPr sz="500"/>
            </a:pPr>
            <a:endParaRPr/>
          </a:p>
        </p:txBody>
      </p:sp>
      <p:sp>
        <p:nvSpPr>
          <p:cNvPr id="254" name="thoughts/ideas"/>
          <p:cNvSpPr txBox="1"/>
          <p:nvPr/>
        </p:nvSpPr>
        <p:spPr>
          <a:xfrm>
            <a:off x="1256719" y="4022135"/>
            <a:ext cx="1368781" cy="27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1600">
                <a:solidFill>
                  <a:srgbClr val="FF26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thoughts/ideas</a:t>
            </a:r>
          </a:p>
        </p:txBody>
      </p:sp>
      <p:sp>
        <p:nvSpPr>
          <p:cNvPr id="255" name="organized"/>
          <p:cNvSpPr txBox="1"/>
          <p:nvPr/>
        </p:nvSpPr>
        <p:spPr>
          <a:xfrm>
            <a:off x="4171069" y="4038327"/>
            <a:ext cx="939462" cy="27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1600">
                <a:solidFill>
                  <a:srgbClr val="FF26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organized</a:t>
            </a:r>
          </a:p>
        </p:txBody>
      </p:sp>
      <p:sp>
        <p:nvSpPr>
          <p:cNvPr id="256" name="presentation"/>
          <p:cNvSpPr txBox="1"/>
          <p:nvPr/>
        </p:nvSpPr>
        <p:spPr>
          <a:xfrm>
            <a:off x="6944927" y="4022135"/>
            <a:ext cx="1165383" cy="27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1600">
                <a:solidFill>
                  <a:srgbClr val="FF26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presentation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4" animBg="1" advAuto="0"/>
      <p:bldP spid="254" grpId="1" animBg="1" advAuto="0"/>
      <p:bldP spid="255" grpId="2" animBg="1" advAuto="0"/>
      <p:bldP spid="256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"/>
          <p:cNvGrpSpPr/>
          <p:nvPr/>
        </p:nvGrpSpPr>
        <p:grpSpPr>
          <a:xfrm>
            <a:off x="3681634" y="176973"/>
            <a:ext cx="1806348" cy="596704"/>
            <a:chOff x="0" y="0"/>
            <a:chExt cx="1806347" cy="596703"/>
          </a:xfrm>
        </p:grpSpPr>
        <p:grpSp>
          <p:nvGrpSpPr>
            <p:cNvPr id="260" name="TOPIC: Public Speaking"/>
            <p:cNvGrpSpPr/>
            <p:nvPr/>
          </p:nvGrpSpPr>
          <p:grpSpPr>
            <a:xfrm>
              <a:off x="92003" y="132582"/>
              <a:ext cx="1714345" cy="464122"/>
              <a:chOff x="0" y="0"/>
              <a:chExt cx="1714344" cy="464120"/>
            </a:xfrm>
          </p:grpSpPr>
          <p:sp>
            <p:nvSpPr>
              <p:cNvPr id="258" name="Rectangle"/>
              <p:cNvSpPr/>
              <p:nvPr/>
            </p:nvSpPr>
            <p:spPr>
              <a:xfrm>
                <a:off x="-1" y="0"/>
                <a:ext cx="1714346" cy="464121"/>
              </a:xfrm>
              <a:prstGeom prst="rect">
                <a:avLst/>
              </a:prstGeom>
              <a:solidFill>
                <a:srgbClr val="6169B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00"/>
                </a:pPr>
                <a:endParaRPr/>
              </a:p>
            </p:txBody>
          </p:sp>
          <p:sp>
            <p:nvSpPr>
              <p:cNvPr id="259" name="TOPIC: Public Speaking"/>
              <p:cNvSpPr txBox="1"/>
              <p:nvPr/>
            </p:nvSpPr>
            <p:spPr>
              <a:xfrm>
                <a:off x="4762" y="128509"/>
                <a:ext cx="1704820" cy="2071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17143" tIns="17143" rIns="17143" bIns="17143" numCol="1" anchor="ctr">
                <a:spAutoFit/>
              </a:bodyPr>
              <a:lstStyle>
                <a:lvl1pPr algn="ctr">
                  <a:defRPr sz="1200"/>
                </a:lvl1pPr>
              </a:lstStyle>
              <a:p>
                <a:r>
                  <a:t>TOPIC: Public Speaking</a:t>
                </a:r>
              </a:p>
            </p:txBody>
          </p:sp>
        </p:grpSp>
        <p:grpSp>
          <p:nvGrpSpPr>
            <p:cNvPr id="263" name="1."/>
            <p:cNvGrpSpPr/>
            <p:nvPr/>
          </p:nvGrpSpPr>
          <p:grpSpPr>
            <a:xfrm>
              <a:off x="-1" y="-1"/>
              <a:ext cx="181385" cy="242270"/>
              <a:chOff x="0" y="0"/>
              <a:chExt cx="181383" cy="242269"/>
            </a:xfrm>
          </p:grpSpPr>
          <p:sp>
            <p:nvSpPr>
              <p:cNvPr id="261" name="Rectangle"/>
              <p:cNvSpPr/>
              <p:nvPr/>
            </p:nvSpPr>
            <p:spPr>
              <a:xfrm>
                <a:off x="0" y="-1"/>
                <a:ext cx="181384" cy="242271"/>
              </a:xfrm>
              <a:prstGeom prst="rect">
                <a:avLst/>
              </a:prstGeom>
              <a:noFill/>
              <a:ln w="25400" cap="flat">
                <a:solidFill>
                  <a:srgbClr val="FF1729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500" b="1">
                    <a:solidFill>
                      <a:srgbClr val="FF1729"/>
                    </a:solidFill>
                  </a:defRPr>
                </a:pPr>
                <a:endParaRPr/>
              </a:p>
            </p:txBody>
          </p:sp>
          <p:sp>
            <p:nvSpPr>
              <p:cNvPr id="262" name="1."/>
              <p:cNvSpPr txBox="1"/>
              <p:nvPr/>
            </p:nvSpPr>
            <p:spPr>
              <a:xfrm>
                <a:off x="4762" y="4762"/>
                <a:ext cx="171860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17143" tIns="17143" rIns="17143" bIns="17143" numCol="1" anchor="t">
                <a:spAutoFit/>
              </a:bodyPr>
              <a:lstStyle>
                <a:lvl1pPr>
                  <a:defRPr sz="500" b="1">
                    <a:solidFill>
                      <a:srgbClr val="FF1729"/>
                    </a:solidFill>
                  </a:defRPr>
                </a:lvl1pPr>
              </a:lstStyle>
              <a:p>
                <a:r>
                  <a:t>1.</a:t>
                </a:r>
              </a:p>
            </p:txBody>
          </p:sp>
        </p:grpSp>
      </p:grpSp>
      <p:grpSp>
        <p:nvGrpSpPr>
          <p:cNvPr id="269" name="Group"/>
          <p:cNvGrpSpPr/>
          <p:nvPr/>
        </p:nvGrpSpPr>
        <p:grpSpPr>
          <a:xfrm>
            <a:off x="4177551" y="3866941"/>
            <a:ext cx="368393" cy="339039"/>
            <a:chOff x="0" y="0"/>
            <a:chExt cx="368391" cy="339038"/>
          </a:xfrm>
        </p:grpSpPr>
        <p:sp>
          <p:nvSpPr>
            <p:cNvPr id="265" name="CTA"/>
            <p:cNvSpPr txBox="1"/>
            <p:nvPr/>
          </p:nvSpPr>
          <p:spPr>
            <a:xfrm>
              <a:off x="168495" y="212038"/>
              <a:ext cx="199897" cy="127001"/>
            </a:xfrm>
            <a:prstGeom prst="rect">
              <a:avLst/>
            </a:prstGeom>
            <a:solidFill>
              <a:srgbClr val="6169B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none" lIns="17143" tIns="17143" rIns="17143" bIns="17143" numCol="1" anchor="t">
              <a:spAutoFit/>
            </a:bodyPr>
            <a:lstStyle>
              <a:lvl1pPr>
                <a:defRPr sz="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CTA </a:t>
              </a:r>
            </a:p>
          </p:txBody>
        </p:sp>
        <p:grpSp>
          <p:nvGrpSpPr>
            <p:cNvPr id="268" name="1."/>
            <p:cNvGrpSpPr/>
            <p:nvPr/>
          </p:nvGrpSpPr>
          <p:grpSpPr>
            <a:xfrm>
              <a:off x="0" y="0"/>
              <a:ext cx="181386" cy="242270"/>
              <a:chOff x="0" y="0"/>
              <a:chExt cx="181385" cy="242269"/>
            </a:xfrm>
          </p:grpSpPr>
          <p:sp>
            <p:nvSpPr>
              <p:cNvPr id="266" name="Rectangle"/>
              <p:cNvSpPr/>
              <p:nvPr/>
            </p:nvSpPr>
            <p:spPr>
              <a:xfrm>
                <a:off x="-1" y="0"/>
                <a:ext cx="181387" cy="242270"/>
              </a:xfrm>
              <a:prstGeom prst="rect">
                <a:avLst/>
              </a:prstGeom>
              <a:noFill/>
              <a:ln w="25400" cap="flat">
                <a:solidFill>
                  <a:srgbClr val="FF1729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500" b="1">
                    <a:solidFill>
                      <a:srgbClr val="FF1729"/>
                    </a:solidFill>
                  </a:defRPr>
                </a:pPr>
                <a:endParaRPr/>
              </a:p>
            </p:txBody>
          </p:sp>
          <p:sp>
            <p:nvSpPr>
              <p:cNvPr id="267" name="1."/>
              <p:cNvSpPr txBox="1"/>
              <p:nvPr/>
            </p:nvSpPr>
            <p:spPr>
              <a:xfrm>
                <a:off x="4762" y="4762"/>
                <a:ext cx="171861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17143" tIns="17143" rIns="17143" bIns="17143" numCol="1" anchor="t">
                <a:spAutoFit/>
              </a:bodyPr>
              <a:lstStyle>
                <a:lvl1pPr>
                  <a:defRPr sz="500" b="1">
                    <a:solidFill>
                      <a:srgbClr val="FF1729"/>
                    </a:solidFill>
                  </a:defRPr>
                </a:lvl1pPr>
              </a:lstStyle>
              <a:p>
                <a:r>
                  <a:t>1.</a:t>
                </a:r>
              </a:p>
            </p:txBody>
          </p:sp>
        </p:grpSp>
      </p:grpSp>
      <p:grpSp>
        <p:nvGrpSpPr>
          <p:cNvPr id="278" name="Group"/>
          <p:cNvGrpSpPr/>
          <p:nvPr/>
        </p:nvGrpSpPr>
        <p:grpSpPr>
          <a:xfrm>
            <a:off x="2415689" y="2258512"/>
            <a:ext cx="3589908" cy="2019567"/>
            <a:chOff x="0" y="0"/>
            <a:chExt cx="3589906" cy="2019566"/>
          </a:xfrm>
        </p:grpSpPr>
        <p:sp>
          <p:nvSpPr>
            <p:cNvPr id="270" name="Line"/>
            <p:cNvSpPr/>
            <p:nvPr/>
          </p:nvSpPr>
          <p:spPr>
            <a:xfrm>
              <a:off x="2001875" y="0"/>
              <a:ext cx="142963" cy="166770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1" name="Line"/>
            <p:cNvSpPr/>
            <p:nvPr/>
          </p:nvSpPr>
          <p:spPr>
            <a:xfrm>
              <a:off x="0" y="1431675"/>
              <a:ext cx="1682439" cy="37355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2" name="Line"/>
            <p:cNvSpPr/>
            <p:nvPr/>
          </p:nvSpPr>
          <p:spPr>
            <a:xfrm flipH="1">
              <a:off x="2663682" y="657845"/>
              <a:ext cx="926225" cy="117093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77" name="Group"/>
            <p:cNvGrpSpPr/>
            <p:nvPr/>
          </p:nvGrpSpPr>
          <p:grpSpPr>
            <a:xfrm>
              <a:off x="1928544" y="1585024"/>
              <a:ext cx="626903" cy="434543"/>
              <a:chOff x="0" y="0"/>
              <a:chExt cx="626901" cy="434542"/>
            </a:xfrm>
          </p:grpSpPr>
          <p:grpSp>
            <p:nvGrpSpPr>
              <p:cNvPr id="275" name="5.."/>
              <p:cNvGrpSpPr/>
              <p:nvPr/>
            </p:nvGrpSpPr>
            <p:grpSpPr>
              <a:xfrm>
                <a:off x="445517" y="0"/>
                <a:ext cx="181385" cy="242271"/>
                <a:chOff x="0" y="0"/>
                <a:chExt cx="181383" cy="242270"/>
              </a:xfrm>
            </p:grpSpPr>
            <p:sp>
              <p:nvSpPr>
                <p:cNvPr id="273" name="Rectangle"/>
                <p:cNvSpPr/>
                <p:nvPr/>
              </p:nvSpPr>
              <p:spPr>
                <a:xfrm>
                  <a:off x="0" y="0"/>
                  <a:ext cx="181384" cy="242271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274" name="5.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5..</a:t>
                  </a:r>
                </a:p>
              </p:txBody>
            </p:sp>
          </p:grpSp>
          <p:sp>
            <p:nvSpPr>
              <p:cNvPr id="276" name="CTA"/>
              <p:cNvSpPr txBox="1"/>
              <p:nvPr/>
            </p:nvSpPr>
            <p:spPr>
              <a:xfrm>
                <a:off x="0" y="226721"/>
                <a:ext cx="445517" cy="207822"/>
              </a:xfrm>
              <a:prstGeom prst="rect">
                <a:avLst/>
              </a:prstGeom>
              <a:solidFill>
                <a:srgbClr val="6169B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17143" tIns="17143" rIns="17143" bIns="17143" numCol="1" anchor="t">
                <a:spAutoFit/>
              </a:bodyPr>
              <a:lstStyle>
                <a:lvl1pPr>
                  <a:defRPr sz="12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 CTA </a:t>
                </a:r>
              </a:p>
            </p:txBody>
          </p:sp>
        </p:grpSp>
      </p:grpSp>
      <p:grpSp>
        <p:nvGrpSpPr>
          <p:cNvPr id="307" name="Group"/>
          <p:cNvGrpSpPr/>
          <p:nvPr/>
        </p:nvGrpSpPr>
        <p:grpSpPr>
          <a:xfrm>
            <a:off x="7302773" y="3329120"/>
            <a:ext cx="1375285" cy="1684875"/>
            <a:chOff x="0" y="0"/>
            <a:chExt cx="1375284" cy="1684873"/>
          </a:xfrm>
        </p:grpSpPr>
        <p:grpSp>
          <p:nvGrpSpPr>
            <p:cNvPr id="281" name="2."/>
            <p:cNvGrpSpPr/>
            <p:nvPr/>
          </p:nvGrpSpPr>
          <p:grpSpPr>
            <a:xfrm>
              <a:off x="136602" y="-1"/>
              <a:ext cx="175818" cy="231401"/>
              <a:chOff x="0" y="0"/>
              <a:chExt cx="175817" cy="231399"/>
            </a:xfrm>
          </p:grpSpPr>
          <p:sp>
            <p:nvSpPr>
              <p:cNvPr id="279" name="Rectangle"/>
              <p:cNvSpPr/>
              <p:nvPr/>
            </p:nvSpPr>
            <p:spPr>
              <a:xfrm>
                <a:off x="-1" y="0"/>
                <a:ext cx="175819" cy="231400"/>
              </a:xfrm>
              <a:prstGeom prst="rect">
                <a:avLst/>
              </a:prstGeom>
              <a:noFill/>
              <a:ln w="25400" cap="flat">
                <a:solidFill>
                  <a:srgbClr val="FF1729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500" b="1">
                    <a:solidFill>
                      <a:srgbClr val="FF1729"/>
                    </a:solidFill>
                  </a:defRPr>
                </a:pPr>
                <a:endParaRPr/>
              </a:p>
            </p:txBody>
          </p:sp>
          <p:sp>
            <p:nvSpPr>
              <p:cNvPr id="280" name="2."/>
              <p:cNvSpPr txBox="1"/>
              <p:nvPr/>
            </p:nvSpPr>
            <p:spPr>
              <a:xfrm>
                <a:off x="4762" y="4762"/>
                <a:ext cx="166293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17143" tIns="17143" rIns="17143" bIns="17143" numCol="1" anchor="t">
                <a:spAutoFit/>
              </a:bodyPr>
              <a:lstStyle>
                <a:lvl1pPr>
                  <a:defRPr sz="500" b="1">
                    <a:solidFill>
                      <a:srgbClr val="FF1729"/>
                    </a:solidFill>
                  </a:defRPr>
                </a:lvl1pPr>
              </a:lstStyle>
              <a:p>
                <a:r>
                  <a:t>2.</a:t>
                </a:r>
              </a:p>
            </p:txBody>
          </p:sp>
        </p:grpSp>
        <p:grpSp>
          <p:nvGrpSpPr>
            <p:cNvPr id="306" name="Group"/>
            <p:cNvGrpSpPr/>
            <p:nvPr/>
          </p:nvGrpSpPr>
          <p:grpSpPr>
            <a:xfrm>
              <a:off x="0" y="180099"/>
              <a:ext cx="1375285" cy="1504775"/>
              <a:chOff x="0" y="0"/>
              <a:chExt cx="1375284" cy="1504773"/>
            </a:xfrm>
          </p:grpSpPr>
          <p:grpSp>
            <p:nvGrpSpPr>
              <p:cNvPr id="284" name="inform"/>
              <p:cNvGrpSpPr/>
              <p:nvPr/>
            </p:nvGrpSpPr>
            <p:grpSpPr>
              <a:xfrm>
                <a:off x="5994" y="530736"/>
                <a:ext cx="437102" cy="443301"/>
                <a:chOff x="0" y="0"/>
                <a:chExt cx="437100" cy="443299"/>
              </a:xfrm>
            </p:grpSpPr>
            <p:sp>
              <p:nvSpPr>
                <p:cNvPr id="282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83" name="inform"/>
                <p:cNvSpPr txBox="1"/>
                <p:nvPr/>
              </p:nvSpPr>
              <p:spPr>
                <a:xfrm>
                  <a:off x="4762" y="158149"/>
                  <a:ext cx="42757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5">
                    <a:defRPr sz="700"/>
                  </a:pPr>
                  <a:r>
                    <a:t>inform</a:t>
                  </a:r>
                </a:p>
              </p:txBody>
            </p:sp>
          </p:grpSp>
          <p:grpSp>
            <p:nvGrpSpPr>
              <p:cNvPr id="287" name="entertain"/>
              <p:cNvGrpSpPr/>
              <p:nvPr/>
            </p:nvGrpSpPr>
            <p:grpSpPr>
              <a:xfrm>
                <a:off x="930896" y="530736"/>
                <a:ext cx="437101" cy="443301"/>
                <a:chOff x="0" y="0"/>
                <a:chExt cx="437100" cy="443299"/>
              </a:xfrm>
            </p:grpSpPr>
            <p:sp>
              <p:nvSpPr>
                <p:cNvPr id="285" name="Rectangle"/>
                <p:cNvSpPr/>
                <p:nvPr/>
              </p:nvSpPr>
              <p:spPr>
                <a:xfrm>
                  <a:off x="-1" y="0"/>
                  <a:ext cx="437102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86" name="entertain"/>
                <p:cNvSpPr txBox="1"/>
                <p:nvPr/>
              </p:nvSpPr>
              <p:spPr>
                <a:xfrm>
                  <a:off x="4762" y="158149"/>
                  <a:ext cx="427576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entertain</a:t>
                  </a:r>
                </a:p>
              </p:txBody>
            </p:sp>
          </p:grpSp>
          <p:grpSp>
            <p:nvGrpSpPr>
              <p:cNvPr id="290" name="persuade"/>
              <p:cNvGrpSpPr/>
              <p:nvPr/>
            </p:nvGrpSpPr>
            <p:grpSpPr>
              <a:xfrm>
                <a:off x="468784" y="530736"/>
                <a:ext cx="437102" cy="443301"/>
                <a:chOff x="0" y="0"/>
                <a:chExt cx="437100" cy="443299"/>
              </a:xfrm>
            </p:grpSpPr>
            <p:sp>
              <p:nvSpPr>
                <p:cNvPr id="288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89" name="persuade"/>
                <p:cNvSpPr txBox="1"/>
                <p:nvPr/>
              </p:nvSpPr>
              <p:spPr>
                <a:xfrm>
                  <a:off x="4762" y="158149"/>
                  <a:ext cx="42757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1">
                    <a:defRPr sz="700"/>
                  </a:pPr>
                  <a:r>
                    <a:t>persuade</a:t>
                  </a:r>
                </a:p>
              </p:txBody>
            </p:sp>
          </p:grpSp>
          <p:grpSp>
            <p:nvGrpSpPr>
              <p:cNvPr id="293" name="motivate"/>
              <p:cNvGrpSpPr/>
              <p:nvPr/>
            </p:nvGrpSpPr>
            <p:grpSpPr>
              <a:xfrm>
                <a:off x="0" y="1061473"/>
                <a:ext cx="437102" cy="443301"/>
                <a:chOff x="0" y="0"/>
                <a:chExt cx="437100" cy="443299"/>
              </a:xfrm>
            </p:grpSpPr>
            <p:sp>
              <p:nvSpPr>
                <p:cNvPr id="291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92" name="motivate"/>
                <p:cNvSpPr txBox="1"/>
                <p:nvPr/>
              </p:nvSpPr>
              <p:spPr>
                <a:xfrm>
                  <a:off x="4762" y="158149"/>
                  <a:ext cx="42757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motivate</a:t>
                  </a:r>
                </a:p>
              </p:txBody>
            </p:sp>
          </p:grpSp>
          <p:grpSp>
            <p:nvGrpSpPr>
              <p:cNvPr id="296" name="empower"/>
              <p:cNvGrpSpPr/>
              <p:nvPr/>
            </p:nvGrpSpPr>
            <p:grpSpPr>
              <a:xfrm>
                <a:off x="468641" y="1061473"/>
                <a:ext cx="437102" cy="443301"/>
                <a:chOff x="0" y="0"/>
                <a:chExt cx="437100" cy="443299"/>
              </a:xfrm>
            </p:grpSpPr>
            <p:sp>
              <p:nvSpPr>
                <p:cNvPr id="294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95" name="empower"/>
                <p:cNvSpPr txBox="1"/>
                <p:nvPr/>
              </p:nvSpPr>
              <p:spPr>
                <a:xfrm>
                  <a:off x="4762" y="158149"/>
                  <a:ext cx="42757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empower</a:t>
                  </a:r>
                </a:p>
              </p:txBody>
            </p:sp>
          </p:grpSp>
          <p:grpSp>
            <p:nvGrpSpPr>
              <p:cNvPr id="299" name="outcome"/>
              <p:cNvGrpSpPr/>
              <p:nvPr/>
            </p:nvGrpSpPr>
            <p:grpSpPr>
              <a:xfrm>
                <a:off x="707974" y="-1"/>
                <a:ext cx="437103" cy="443303"/>
                <a:chOff x="0" y="0"/>
                <a:chExt cx="437102" cy="443302"/>
              </a:xfrm>
            </p:grpSpPr>
            <p:sp>
              <p:nvSpPr>
                <p:cNvPr id="297" name="Oval"/>
                <p:cNvSpPr/>
                <p:nvPr/>
              </p:nvSpPr>
              <p:spPr>
                <a:xfrm>
                  <a:off x="-1" y="-1"/>
                  <a:ext cx="437104" cy="443304"/>
                </a:xfrm>
                <a:prstGeom prst="ellipse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600" b="1"/>
                  </a:pPr>
                  <a:endParaRPr/>
                </a:p>
              </p:txBody>
            </p:sp>
            <p:sp>
              <p:nvSpPr>
                <p:cNvPr id="298" name="outcome"/>
                <p:cNvSpPr txBox="1"/>
                <p:nvPr/>
              </p:nvSpPr>
              <p:spPr>
                <a:xfrm>
                  <a:off x="68773" y="158150"/>
                  <a:ext cx="299554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500" b="1"/>
                  </a:lvl1pPr>
                </a:lstStyle>
                <a:p>
                  <a:r>
                    <a:t>outcome</a:t>
                  </a:r>
                </a:p>
              </p:txBody>
            </p:sp>
          </p:grpSp>
          <p:grpSp>
            <p:nvGrpSpPr>
              <p:cNvPr id="302" name="purpose"/>
              <p:cNvGrpSpPr/>
              <p:nvPr/>
            </p:nvGrpSpPr>
            <p:grpSpPr>
              <a:xfrm>
                <a:off x="245023" y="-1"/>
                <a:ext cx="437103" cy="443303"/>
                <a:chOff x="0" y="0"/>
                <a:chExt cx="437102" cy="443302"/>
              </a:xfrm>
            </p:grpSpPr>
            <p:sp>
              <p:nvSpPr>
                <p:cNvPr id="300" name="Oval"/>
                <p:cNvSpPr/>
                <p:nvPr/>
              </p:nvSpPr>
              <p:spPr>
                <a:xfrm>
                  <a:off x="-1" y="-1"/>
                  <a:ext cx="437104" cy="443304"/>
                </a:xfrm>
                <a:prstGeom prst="ellipse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600" b="1"/>
                  </a:pPr>
                  <a:endParaRPr/>
                </a:p>
              </p:txBody>
            </p:sp>
            <p:sp>
              <p:nvSpPr>
                <p:cNvPr id="301" name="purpose"/>
                <p:cNvSpPr txBox="1"/>
                <p:nvPr/>
              </p:nvSpPr>
              <p:spPr>
                <a:xfrm>
                  <a:off x="68775" y="158150"/>
                  <a:ext cx="299552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500" b="1"/>
                  </a:lvl1pPr>
                </a:lstStyle>
                <a:p>
                  <a:r>
                    <a:t>purpose</a:t>
                  </a:r>
                </a:p>
              </p:txBody>
            </p:sp>
          </p:grpSp>
          <p:grpSp>
            <p:nvGrpSpPr>
              <p:cNvPr id="305" name="sell"/>
              <p:cNvGrpSpPr/>
              <p:nvPr/>
            </p:nvGrpSpPr>
            <p:grpSpPr>
              <a:xfrm>
                <a:off x="938183" y="1061473"/>
                <a:ext cx="437102" cy="443301"/>
                <a:chOff x="0" y="0"/>
                <a:chExt cx="437100" cy="443299"/>
              </a:xfrm>
            </p:grpSpPr>
            <p:sp>
              <p:nvSpPr>
                <p:cNvPr id="303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04" name="sell"/>
                <p:cNvSpPr txBox="1"/>
                <p:nvPr/>
              </p:nvSpPr>
              <p:spPr>
                <a:xfrm>
                  <a:off x="4762" y="158149"/>
                  <a:ext cx="427576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sell</a:t>
                  </a:r>
                </a:p>
              </p:txBody>
            </p:sp>
          </p:grpSp>
        </p:grpSp>
      </p:grpSp>
      <p:grpSp>
        <p:nvGrpSpPr>
          <p:cNvPr id="382" name="Group"/>
          <p:cNvGrpSpPr/>
          <p:nvPr/>
        </p:nvGrpSpPr>
        <p:grpSpPr>
          <a:xfrm>
            <a:off x="839963" y="1403204"/>
            <a:ext cx="7750173" cy="2103919"/>
            <a:chOff x="0" y="0"/>
            <a:chExt cx="7750171" cy="2103917"/>
          </a:xfrm>
        </p:grpSpPr>
        <p:grpSp>
          <p:nvGrpSpPr>
            <p:cNvPr id="341" name="Group"/>
            <p:cNvGrpSpPr/>
            <p:nvPr/>
          </p:nvGrpSpPr>
          <p:grpSpPr>
            <a:xfrm>
              <a:off x="-1" y="220954"/>
              <a:ext cx="2405548" cy="1882964"/>
              <a:chOff x="0" y="0"/>
              <a:chExt cx="2405546" cy="1882962"/>
            </a:xfrm>
          </p:grpSpPr>
          <p:grpSp>
            <p:nvGrpSpPr>
              <p:cNvPr id="310" name="data"/>
              <p:cNvGrpSpPr/>
              <p:nvPr/>
            </p:nvGrpSpPr>
            <p:grpSpPr>
              <a:xfrm>
                <a:off x="977301" y="371025"/>
                <a:ext cx="450943" cy="464121"/>
                <a:chOff x="0" y="0"/>
                <a:chExt cx="450942" cy="464120"/>
              </a:xfrm>
            </p:grpSpPr>
            <p:sp>
              <p:nvSpPr>
                <p:cNvPr id="308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09" name="data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data</a:t>
                  </a:r>
                </a:p>
              </p:txBody>
            </p:sp>
          </p:grpSp>
          <p:grpSp>
            <p:nvGrpSpPr>
              <p:cNvPr id="313" name="visuals"/>
              <p:cNvGrpSpPr/>
              <p:nvPr/>
            </p:nvGrpSpPr>
            <p:grpSpPr>
              <a:xfrm>
                <a:off x="488650" y="371025"/>
                <a:ext cx="450943" cy="464121"/>
                <a:chOff x="0" y="0"/>
                <a:chExt cx="450942" cy="464120"/>
              </a:xfrm>
            </p:grpSpPr>
            <p:sp>
              <p:nvSpPr>
                <p:cNvPr id="311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12" name="visuals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visuals</a:t>
                  </a:r>
                </a:p>
              </p:txBody>
            </p:sp>
          </p:grpSp>
          <p:grpSp>
            <p:nvGrpSpPr>
              <p:cNvPr id="316" name="content"/>
              <p:cNvGrpSpPr/>
              <p:nvPr/>
            </p:nvGrpSpPr>
            <p:grpSpPr>
              <a:xfrm>
                <a:off x="-1" y="371025"/>
                <a:ext cx="450942" cy="464121"/>
                <a:chOff x="0" y="0"/>
                <a:chExt cx="450940" cy="464120"/>
              </a:xfrm>
            </p:grpSpPr>
            <p:sp>
              <p:nvSpPr>
                <p:cNvPr id="314" name="Rectangle"/>
                <p:cNvSpPr/>
                <p:nvPr/>
              </p:nvSpPr>
              <p:spPr>
                <a:xfrm>
                  <a:off x="0" y="-1"/>
                  <a:ext cx="450941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15" name="content"/>
                <p:cNvSpPr txBox="1"/>
                <p:nvPr/>
              </p:nvSpPr>
              <p:spPr>
                <a:xfrm>
                  <a:off x="4762" y="168558"/>
                  <a:ext cx="44141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2">
                    <a:defRPr sz="700"/>
                  </a:pPr>
                  <a:r>
                    <a:t>content</a:t>
                  </a:r>
                </a:p>
              </p:txBody>
            </p:sp>
          </p:grpSp>
          <p:grpSp>
            <p:nvGrpSpPr>
              <p:cNvPr id="319" name="response"/>
              <p:cNvGrpSpPr/>
              <p:nvPr/>
            </p:nvGrpSpPr>
            <p:grpSpPr>
              <a:xfrm>
                <a:off x="1465952" y="894934"/>
                <a:ext cx="450943" cy="464121"/>
                <a:chOff x="0" y="0"/>
                <a:chExt cx="450942" cy="464120"/>
              </a:xfrm>
            </p:grpSpPr>
            <p:sp>
              <p:nvSpPr>
                <p:cNvPr id="317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18" name="response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response</a:t>
                  </a:r>
                </a:p>
              </p:txBody>
            </p:sp>
          </p:grpSp>
          <p:grpSp>
            <p:nvGrpSpPr>
              <p:cNvPr id="322" name="emotions"/>
              <p:cNvGrpSpPr/>
              <p:nvPr/>
            </p:nvGrpSpPr>
            <p:grpSpPr>
              <a:xfrm>
                <a:off x="977301" y="894934"/>
                <a:ext cx="450943" cy="464121"/>
                <a:chOff x="0" y="0"/>
                <a:chExt cx="450942" cy="464120"/>
              </a:xfrm>
            </p:grpSpPr>
            <p:sp>
              <p:nvSpPr>
                <p:cNvPr id="320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21" name="emotions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emotions</a:t>
                  </a:r>
                </a:p>
              </p:txBody>
            </p:sp>
          </p:grpSp>
          <p:grpSp>
            <p:nvGrpSpPr>
              <p:cNvPr id="325" name="brain"/>
              <p:cNvGrpSpPr/>
              <p:nvPr/>
            </p:nvGrpSpPr>
            <p:grpSpPr>
              <a:xfrm>
                <a:off x="488650" y="894934"/>
                <a:ext cx="450943" cy="464121"/>
                <a:chOff x="0" y="0"/>
                <a:chExt cx="450942" cy="464120"/>
              </a:xfrm>
            </p:grpSpPr>
            <p:sp>
              <p:nvSpPr>
                <p:cNvPr id="323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24" name="brain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2">
                    <a:defRPr sz="700"/>
                  </a:pPr>
                  <a:r>
                    <a:t>brain</a:t>
                  </a:r>
                </a:p>
              </p:txBody>
            </p:sp>
          </p:grpSp>
          <p:grpSp>
            <p:nvGrpSpPr>
              <p:cNvPr id="328" name="graphics"/>
              <p:cNvGrpSpPr/>
              <p:nvPr/>
            </p:nvGrpSpPr>
            <p:grpSpPr>
              <a:xfrm>
                <a:off x="1954604" y="1418843"/>
                <a:ext cx="450943" cy="464121"/>
                <a:chOff x="0" y="0"/>
                <a:chExt cx="450942" cy="464120"/>
              </a:xfrm>
            </p:grpSpPr>
            <p:sp>
              <p:nvSpPr>
                <p:cNvPr id="326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27" name="graphics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graphics</a:t>
                  </a:r>
                </a:p>
              </p:txBody>
            </p:sp>
          </p:grpSp>
          <p:grpSp>
            <p:nvGrpSpPr>
              <p:cNvPr id="331" name="attention"/>
              <p:cNvGrpSpPr/>
              <p:nvPr/>
            </p:nvGrpSpPr>
            <p:grpSpPr>
              <a:xfrm>
                <a:off x="1465952" y="1418843"/>
                <a:ext cx="450943" cy="464121"/>
                <a:chOff x="0" y="0"/>
                <a:chExt cx="450942" cy="464120"/>
              </a:xfrm>
            </p:grpSpPr>
            <p:sp>
              <p:nvSpPr>
                <p:cNvPr id="329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30" name="attention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attention</a:t>
                  </a:r>
                </a:p>
              </p:txBody>
            </p:sp>
          </p:grpSp>
          <p:grpSp>
            <p:nvGrpSpPr>
              <p:cNvPr id="334" name="fear"/>
              <p:cNvGrpSpPr/>
              <p:nvPr/>
            </p:nvGrpSpPr>
            <p:grpSpPr>
              <a:xfrm>
                <a:off x="977301" y="1418843"/>
                <a:ext cx="450943" cy="464121"/>
                <a:chOff x="0" y="0"/>
                <a:chExt cx="450942" cy="464120"/>
              </a:xfrm>
            </p:grpSpPr>
            <p:sp>
              <p:nvSpPr>
                <p:cNvPr id="332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33" name="fear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2">
                    <a:defRPr sz="700"/>
                  </a:pPr>
                  <a:r>
                    <a:t>fear</a:t>
                  </a:r>
                </a:p>
              </p:txBody>
            </p:sp>
          </p:grpSp>
          <p:sp>
            <p:nvSpPr>
              <p:cNvPr id="335" name="Line"/>
              <p:cNvSpPr/>
              <p:nvPr/>
            </p:nvSpPr>
            <p:spPr>
              <a:xfrm flipV="1">
                <a:off x="1680216" y="11290"/>
                <a:ext cx="2" cy="805639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Line"/>
              <p:cNvSpPr/>
              <p:nvPr/>
            </p:nvSpPr>
            <p:spPr>
              <a:xfrm flipV="1">
                <a:off x="2157659" y="0"/>
                <a:ext cx="2" cy="1318604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37" name="Line"/>
              <p:cNvSpPr/>
              <p:nvPr/>
            </p:nvSpPr>
            <p:spPr>
              <a:xfrm flipV="1">
                <a:off x="1202771" y="11290"/>
                <a:ext cx="2" cy="332437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340" name="4."/>
              <p:cNvGrpSpPr/>
              <p:nvPr/>
            </p:nvGrpSpPr>
            <p:grpSpPr>
              <a:xfrm>
                <a:off x="630535" y="56371"/>
                <a:ext cx="181385" cy="242271"/>
                <a:chOff x="0" y="0"/>
                <a:chExt cx="181383" cy="242269"/>
              </a:xfrm>
            </p:grpSpPr>
            <p:sp>
              <p:nvSpPr>
                <p:cNvPr id="338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339" name="4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4.</a:t>
                  </a:r>
                </a:p>
              </p:txBody>
            </p:sp>
          </p:grpSp>
        </p:grpSp>
        <p:grpSp>
          <p:nvGrpSpPr>
            <p:cNvPr id="381" name="Group"/>
            <p:cNvGrpSpPr/>
            <p:nvPr/>
          </p:nvGrpSpPr>
          <p:grpSpPr>
            <a:xfrm>
              <a:off x="4594759" y="-1"/>
              <a:ext cx="3155413" cy="1843778"/>
              <a:chOff x="0" y="0"/>
              <a:chExt cx="3155411" cy="1843776"/>
            </a:xfrm>
          </p:grpSpPr>
          <p:sp>
            <p:nvSpPr>
              <p:cNvPr id="342" name="Line"/>
              <p:cNvSpPr/>
              <p:nvPr/>
            </p:nvSpPr>
            <p:spPr>
              <a:xfrm flipH="1">
                <a:off x="1570331" y="214079"/>
                <a:ext cx="1" cy="1402504"/>
              </a:xfrm>
              <a:prstGeom prst="line">
                <a:avLst/>
              </a:prstGeom>
              <a:noFill/>
              <a:ln w="63500" cap="flat">
                <a:solidFill>
                  <a:srgbClr val="6169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3" name="Line"/>
              <p:cNvSpPr/>
              <p:nvPr/>
            </p:nvSpPr>
            <p:spPr>
              <a:xfrm>
                <a:off x="2426542" y="-1"/>
                <a:ext cx="2" cy="594587"/>
              </a:xfrm>
              <a:prstGeom prst="line">
                <a:avLst/>
              </a:prstGeom>
              <a:noFill/>
              <a:ln w="63500" cap="flat">
                <a:solidFill>
                  <a:srgbClr val="8EBF4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4" name="Line"/>
              <p:cNvSpPr/>
              <p:nvPr/>
            </p:nvSpPr>
            <p:spPr>
              <a:xfrm flipH="1">
                <a:off x="1134981" y="414772"/>
                <a:ext cx="357745" cy="1001118"/>
              </a:xfrm>
              <a:prstGeom prst="line">
                <a:avLst/>
              </a:prstGeom>
              <a:noFill/>
              <a:ln w="63500" cap="flat">
                <a:solidFill>
                  <a:srgbClr val="6169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Line"/>
              <p:cNvSpPr/>
              <p:nvPr/>
            </p:nvSpPr>
            <p:spPr>
              <a:xfrm>
                <a:off x="1596775" y="316066"/>
                <a:ext cx="451606" cy="1054118"/>
              </a:xfrm>
              <a:prstGeom prst="line">
                <a:avLst/>
              </a:prstGeom>
              <a:noFill/>
              <a:ln w="63500" cap="flat">
                <a:solidFill>
                  <a:srgbClr val="6169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Line"/>
              <p:cNvSpPr/>
              <p:nvPr/>
            </p:nvSpPr>
            <p:spPr>
              <a:xfrm flipH="1">
                <a:off x="1931359" y="200693"/>
                <a:ext cx="421490" cy="433809"/>
              </a:xfrm>
              <a:prstGeom prst="line">
                <a:avLst/>
              </a:prstGeom>
              <a:noFill/>
              <a:ln w="63500" cap="flat">
                <a:solidFill>
                  <a:srgbClr val="8EBF4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7" name="Line"/>
              <p:cNvSpPr/>
              <p:nvPr/>
            </p:nvSpPr>
            <p:spPr>
              <a:xfrm>
                <a:off x="2500237" y="200693"/>
                <a:ext cx="421490" cy="433809"/>
              </a:xfrm>
              <a:prstGeom prst="line">
                <a:avLst/>
              </a:prstGeom>
              <a:noFill/>
              <a:ln w="63500" cap="flat">
                <a:solidFill>
                  <a:srgbClr val="8EBF4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8" name="Line"/>
              <p:cNvSpPr/>
              <p:nvPr/>
            </p:nvSpPr>
            <p:spPr>
              <a:xfrm flipH="1">
                <a:off x="770042" y="113687"/>
                <a:ext cx="2" cy="637784"/>
              </a:xfrm>
              <a:prstGeom prst="line">
                <a:avLst/>
              </a:prstGeom>
              <a:noFill/>
              <a:ln w="63500" cap="flat">
                <a:solidFill>
                  <a:srgbClr val="019DF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9" name="Line"/>
              <p:cNvSpPr/>
              <p:nvPr/>
            </p:nvSpPr>
            <p:spPr>
              <a:xfrm flipH="1">
                <a:off x="274858" y="449090"/>
                <a:ext cx="421490" cy="433809"/>
              </a:xfrm>
              <a:prstGeom prst="line">
                <a:avLst/>
              </a:prstGeom>
              <a:noFill/>
              <a:ln w="63500" cap="flat">
                <a:solidFill>
                  <a:srgbClr val="019DF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0" name="Line"/>
              <p:cNvSpPr/>
              <p:nvPr/>
            </p:nvSpPr>
            <p:spPr>
              <a:xfrm>
                <a:off x="843737" y="449090"/>
                <a:ext cx="421490" cy="433809"/>
              </a:xfrm>
              <a:prstGeom prst="line">
                <a:avLst/>
              </a:prstGeom>
              <a:noFill/>
              <a:ln w="63500" cap="flat">
                <a:solidFill>
                  <a:srgbClr val="019DF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353" name="hands"/>
              <p:cNvGrpSpPr/>
              <p:nvPr/>
            </p:nvGrpSpPr>
            <p:grpSpPr>
              <a:xfrm>
                <a:off x="572101" y="683269"/>
                <a:ext cx="450943" cy="464123"/>
                <a:chOff x="0" y="0"/>
                <a:chExt cx="450942" cy="464122"/>
              </a:xfrm>
            </p:grpSpPr>
            <p:sp>
              <p:nvSpPr>
                <p:cNvPr id="351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52" name="hands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hands</a:t>
                  </a:r>
                </a:p>
              </p:txBody>
            </p:sp>
          </p:grpSp>
          <p:grpSp>
            <p:nvGrpSpPr>
              <p:cNvPr id="356" name="body"/>
              <p:cNvGrpSpPr/>
              <p:nvPr/>
            </p:nvGrpSpPr>
            <p:grpSpPr>
              <a:xfrm>
                <a:off x="87693" y="683269"/>
                <a:ext cx="450943" cy="464123"/>
                <a:chOff x="0" y="0"/>
                <a:chExt cx="450942" cy="464122"/>
              </a:xfrm>
            </p:grpSpPr>
            <p:sp>
              <p:nvSpPr>
                <p:cNvPr id="354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55" name="body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1">
                    <a:defRPr sz="700"/>
                  </a:pPr>
                  <a:r>
                    <a:t>body</a:t>
                  </a:r>
                </a:p>
              </p:txBody>
            </p:sp>
          </p:grpSp>
          <p:grpSp>
            <p:nvGrpSpPr>
              <p:cNvPr id="359" name="eyes"/>
              <p:cNvGrpSpPr/>
              <p:nvPr/>
            </p:nvGrpSpPr>
            <p:grpSpPr>
              <a:xfrm>
                <a:off x="1056509" y="683269"/>
                <a:ext cx="450943" cy="464123"/>
                <a:chOff x="0" y="0"/>
                <a:chExt cx="450942" cy="464122"/>
              </a:xfrm>
            </p:grpSpPr>
            <p:sp>
              <p:nvSpPr>
                <p:cNvPr id="357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58" name="eyes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eyes</a:t>
                  </a:r>
                </a:p>
              </p:txBody>
            </p:sp>
          </p:grpSp>
          <p:grpSp>
            <p:nvGrpSpPr>
              <p:cNvPr id="362" name="tone"/>
              <p:cNvGrpSpPr/>
              <p:nvPr/>
            </p:nvGrpSpPr>
            <p:grpSpPr>
              <a:xfrm>
                <a:off x="1344860" y="1379655"/>
                <a:ext cx="450943" cy="464122"/>
                <a:chOff x="0" y="0"/>
                <a:chExt cx="450942" cy="464120"/>
              </a:xfrm>
            </p:grpSpPr>
            <p:sp>
              <p:nvSpPr>
                <p:cNvPr id="360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61" name="tone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tone</a:t>
                  </a:r>
                </a:p>
              </p:txBody>
            </p:sp>
          </p:grpSp>
          <p:grpSp>
            <p:nvGrpSpPr>
              <p:cNvPr id="365" name="volume"/>
              <p:cNvGrpSpPr/>
              <p:nvPr/>
            </p:nvGrpSpPr>
            <p:grpSpPr>
              <a:xfrm>
                <a:off x="841462" y="1379655"/>
                <a:ext cx="450943" cy="464122"/>
                <a:chOff x="0" y="0"/>
                <a:chExt cx="450942" cy="464120"/>
              </a:xfrm>
            </p:grpSpPr>
            <p:sp>
              <p:nvSpPr>
                <p:cNvPr id="363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64" name="volume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1">
                    <a:defRPr sz="700"/>
                  </a:pPr>
                  <a:r>
                    <a:t>volume</a:t>
                  </a:r>
                </a:p>
              </p:txBody>
            </p:sp>
          </p:grpSp>
          <p:grpSp>
            <p:nvGrpSpPr>
              <p:cNvPr id="368" name="speed"/>
              <p:cNvGrpSpPr/>
              <p:nvPr/>
            </p:nvGrpSpPr>
            <p:grpSpPr>
              <a:xfrm>
                <a:off x="1848257" y="1379655"/>
                <a:ext cx="450943" cy="464122"/>
                <a:chOff x="0" y="0"/>
                <a:chExt cx="450942" cy="464120"/>
              </a:xfrm>
            </p:grpSpPr>
            <p:sp>
              <p:nvSpPr>
                <p:cNvPr id="366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67" name="speed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speed</a:t>
                  </a:r>
                </a:p>
              </p:txBody>
            </p:sp>
          </p:grpSp>
          <p:grpSp>
            <p:nvGrpSpPr>
              <p:cNvPr id="371" name="enthusiasm"/>
              <p:cNvGrpSpPr/>
              <p:nvPr/>
            </p:nvGrpSpPr>
            <p:grpSpPr>
              <a:xfrm>
                <a:off x="2201071" y="611065"/>
                <a:ext cx="450943" cy="464122"/>
                <a:chOff x="0" y="0"/>
                <a:chExt cx="450942" cy="464120"/>
              </a:xfrm>
            </p:grpSpPr>
            <p:sp>
              <p:nvSpPr>
                <p:cNvPr id="369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500"/>
                  </a:pPr>
                  <a:endParaRPr/>
                </a:p>
              </p:txBody>
            </p:sp>
            <p:sp>
              <p:nvSpPr>
                <p:cNvPr id="370" name="enthusiasm"/>
                <p:cNvSpPr txBox="1"/>
                <p:nvPr/>
              </p:nvSpPr>
              <p:spPr>
                <a:xfrm>
                  <a:off x="4762" y="168561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500"/>
                  </a:lvl1pPr>
                </a:lstStyle>
                <a:p>
                  <a:r>
                    <a:t>enthusiasm</a:t>
                  </a:r>
                </a:p>
              </p:txBody>
            </p:sp>
          </p:grpSp>
          <p:grpSp>
            <p:nvGrpSpPr>
              <p:cNvPr id="374" name="smile"/>
              <p:cNvGrpSpPr/>
              <p:nvPr/>
            </p:nvGrpSpPr>
            <p:grpSpPr>
              <a:xfrm>
                <a:off x="1697673" y="611065"/>
                <a:ext cx="450943" cy="464122"/>
                <a:chOff x="0" y="0"/>
                <a:chExt cx="450942" cy="464120"/>
              </a:xfrm>
            </p:grpSpPr>
            <p:sp>
              <p:nvSpPr>
                <p:cNvPr id="372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73" name="smile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1">
                    <a:defRPr sz="700"/>
                  </a:pPr>
                  <a:r>
                    <a:t>smile</a:t>
                  </a:r>
                </a:p>
              </p:txBody>
            </p:sp>
          </p:grpSp>
          <p:grpSp>
            <p:nvGrpSpPr>
              <p:cNvPr id="377" name="engagement"/>
              <p:cNvGrpSpPr/>
              <p:nvPr/>
            </p:nvGrpSpPr>
            <p:grpSpPr>
              <a:xfrm>
                <a:off x="2704469" y="611065"/>
                <a:ext cx="450943" cy="464122"/>
                <a:chOff x="0" y="0"/>
                <a:chExt cx="450942" cy="464120"/>
              </a:xfrm>
            </p:grpSpPr>
            <p:sp>
              <p:nvSpPr>
                <p:cNvPr id="375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500"/>
                  </a:pPr>
                  <a:endParaRPr/>
                </a:p>
              </p:txBody>
            </p:sp>
            <p:sp>
              <p:nvSpPr>
                <p:cNvPr id="376" name="engagement"/>
                <p:cNvSpPr txBox="1"/>
                <p:nvPr/>
              </p:nvSpPr>
              <p:spPr>
                <a:xfrm>
                  <a:off x="4762" y="168561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500"/>
                  </a:lvl1pPr>
                </a:lstStyle>
                <a:p>
                  <a:r>
                    <a:t>engagement</a:t>
                  </a:r>
                </a:p>
              </p:txBody>
            </p:sp>
          </p:grpSp>
          <p:grpSp>
            <p:nvGrpSpPr>
              <p:cNvPr id="380" name="4."/>
              <p:cNvGrpSpPr/>
              <p:nvPr/>
            </p:nvGrpSpPr>
            <p:grpSpPr>
              <a:xfrm>
                <a:off x="0" y="544860"/>
                <a:ext cx="181385" cy="242271"/>
                <a:chOff x="0" y="0"/>
                <a:chExt cx="181383" cy="242269"/>
              </a:xfrm>
            </p:grpSpPr>
            <p:sp>
              <p:nvSpPr>
                <p:cNvPr id="378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379" name="4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4.</a:t>
                  </a:r>
                </a:p>
              </p:txBody>
            </p:sp>
          </p:grpSp>
        </p:grpSp>
      </p:grpSp>
      <p:grpSp>
        <p:nvGrpSpPr>
          <p:cNvPr id="434" name="Group"/>
          <p:cNvGrpSpPr/>
          <p:nvPr/>
        </p:nvGrpSpPr>
        <p:grpSpPr>
          <a:xfrm>
            <a:off x="1817264" y="509473"/>
            <a:ext cx="6269473" cy="1614635"/>
            <a:chOff x="0" y="0"/>
            <a:chExt cx="6269472" cy="1614634"/>
          </a:xfrm>
        </p:grpSpPr>
        <p:grpSp>
          <p:nvGrpSpPr>
            <p:cNvPr id="398" name="Group"/>
            <p:cNvGrpSpPr/>
            <p:nvPr/>
          </p:nvGrpSpPr>
          <p:grpSpPr>
            <a:xfrm>
              <a:off x="0" y="0"/>
              <a:ext cx="1405829" cy="1096054"/>
              <a:chOff x="0" y="0"/>
              <a:chExt cx="1405828" cy="1096053"/>
            </a:xfrm>
          </p:grpSpPr>
          <p:grpSp>
            <p:nvGrpSpPr>
              <p:cNvPr id="385" name="content"/>
              <p:cNvGrpSpPr/>
              <p:nvPr/>
            </p:nvGrpSpPr>
            <p:grpSpPr>
              <a:xfrm>
                <a:off x="470907" y="98435"/>
                <a:ext cx="450942" cy="464123"/>
                <a:chOff x="0" y="0"/>
                <a:chExt cx="450940" cy="464122"/>
              </a:xfrm>
            </p:grpSpPr>
            <p:sp>
              <p:nvSpPr>
                <p:cNvPr id="383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74B440"/>
                </a:solidFill>
                <a:ln w="63500" cap="flat">
                  <a:solidFill>
                    <a:srgbClr val="FF7E79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84" name="content"/>
                <p:cNvSpPr txBox="1"/>
                <p:nvPr/>
              </p:nvSpPr>
              <p:spPr>
                <a:xfrm>
                  <a:off x="11905" y="168561"/>
                  <a:ext cx="42713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content</a:t>
                  </a:r>
                </a:p>
              </p:txBody>
            </p:sp>
          </p:grpSp>
          <p:grpSp>
            <p:nvGrpSpPr>
              <p:cNvPr id="388" name="message"/>
              <p:cNvGrpSpPr/>
              <p:nvPr/>
            </p:nvGrpSpPr>
            <p:grpSpPr>
              <a:xfrm>
                <a:off x="954887" y="631931"/>
                <a:ext cx="450942" cy="464123"/>
                <a:chOff x="0" y="0"/>
                <a:chExt cx="450940" cy="464122"/>
              </a:xfrm>
            </p:grpSpPr>
            <p:sp>
              <p:nvSpPr>
                <p:cNvPr id="386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87" name="message"/>
                <p:cNvSpPr txBox="1"/>
                <p:nvPr/>
              </p:nvSpPr>
              <p:spPr>
                <a:xfrm>
                  <a:off x="4762" y="168561"/>
                  <a:ext cx="44141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message</a:t>
                  </a:r>
                </a:p>
              </p:txBody>
            </p:sp>
          </p:grpSp>
          <p:grpSp>
            <p:nvGrpSpPr>
              <p:cNvPr id="391" name="stories"/>
              <p:cNvGrpSpPr/>
              <p:nvPr/>
            </p:nvGrpSpPr>
            <p:grpSpPr>
              <a:xfrm>
                <a:off x="477443" y="631931"/>
                <a:ext cx="450942" cy="464123"/>
                <a:chOff x="0" y="0"/>
                <a:chExt cx="450940" cy="464122"/>
              </a:xfrm>
            </p:grpSpPr>
            <p:sp>
              <p:nvSpPr>
                <p:cNvPr id="389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90" name="stories"/>
                <p:cNvSpPr txBox="1"/>
                <p:nvPr/>
              </p:nvSpPr>
              <p:spPr>
                <a:xfrm>
                  <a:off x="4762" y="168561"/>
                  <a:ext cx="44141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stories</a:t>
                  </a:r>
                </a:p>
              </p:txBody>
            </p:sp>
          </p:grpSp>
          <p:grpSp>
            <p:nvGrpSpPr>
              <p:cNvPr id="394" name="slides"/>
              <p:cNvGrpSpPr/>
              <p:nvPr/>
            </p:nvGrpSpPr>
            <p:grpSpPr>
              <a:xfrm>
                <a:off x="0" y="631931"/>
                <a:ext cx="450941" cy="464123"/>
                <a:chOff x="0" y="0"/>
                <a:chExt cx="450940" cy="464122"/>
              </a:xfrm>
            </p:grpSpPr>
            <p:sp>
              <p:nvSpPr>
                <p:cNvPr id="392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93" name="slides"/>
                <p:cNvSpPr txBox="1"/>
                <p:nvPr/>
              </p:nvSpPr>
              <p:spPr>
                <a:xfrm>
                  <a:off x="4762" y="168561"/>
                  <a:ext cx="44141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2">
                    <a:defRPr sz="700"/>
                  </a:pPr>
                  <a:r>
                    <a:t>slides</a:t>
                  </a:r>
                </a:p>
              </p:txBody>
            </p:sp>
          </p:grpSp>
          <p:grpSp>
            <p:nvGrpSpPr>
              <p:cNvPr id="397" name="3."/>
              <p:cNvGrpSpPr/>
              <p:nvPr/>
            </p:nvGrpSpPr>
            <p:grpSpPr>
              <a:xfrm>
                <a:off x="400575" y="0"/>
                <a:ext cx="181385" cy="242270"/>
                <a:chOff x="0" y="0"/>
                <a:chExt cx="181383" cy="242269"/>
              </a:xfrm>
            </p:grpSpPr>
            <p:sp>
              <p:nvSpPr>
                <p:cNvPr id="395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396" name="3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3.</a:t>
                  </a:r>
                </a:p>
              </p:txBody>
            </p:sp>
          </p:grpSp>
        </p:grpSp>
        <p:grpSp>
          <p:nvGrpSpPr>
            <p:cNvPr id="414" name="Group"/>
            <p:cNvGrpSpPr/>
            <p:nvPr/>
          </p:nvGrpSpPr>
          <p:grpSpPr>
            <a:xfrm>
              <a:off x="1852852" y="477350"/>
              <a:ext cx="1437611" cy="1137285"/>
              <a:chOff x="0" y="0"/>
              <a:chExt cx="1437609" cy="1137283"/>
            </a:xfrm>
          </p:grpSpPr>
          <p:grpSp>
            <p:nvGrpSpPr>
              <p:cNvPr id="401" name="audience"/>
              <p:cNvGrpSpPr/>
              <p:nvPr/>
            </p:nvGrpSpPr>
            <p:grpSpPr>
              <a:xfrm>
                <a:off x="493333" y="136909"/>
                <a:ext cx="450942" cy="464123"/>
                <a:chOff x="0" y="0"/>
                <a:chExt cx="450940" cy="464122"/>
              </a:xfrm>
            </p:grpSpPr>
            <p:sp>
              <p:nvSpPr>
                <p:cNvPr id="399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019DFD"/>
                </a:solidFill>
                <a:ln w="63500" cap="flat">
                  <a:solidFill>
                    <a:srgbClr val="FF7E79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00" name="audience"/>
                <p:cNvSpPr txBox="1"/>
                <p:nvPr/>
              </p:nvSpPr>
              <p:spPr>
                <a:xfrm>
                  <a:off x="11907" y="168560"/>
                  <a:ext cx="427129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audience </a:t>
                  </a:r>
                </a:p>
              </p:txBody>
            </p:sp>
          </p:grpSp>
          <p:grpSp>
            <p:nvGrpSpPr>
              <p:cNvPr id="404" name="who"/>
              <p:cNvGrpSpPr/>
              <p:nvPr/>
            </p:nvGrpSpPr>
            <p:grpSpPr>
              <a:xfrm>
                <a:off x="-1" y="673161"/>
                <a:ext cx="450944" cy="464123"/>
                <a:chOff x="0" y="0"/>
                <a:chExt cx="450943" cy="464122"/>
              </a:xfrm>
            </p:grpSpPr>
            <p:sp>
              <p:nvSpPr>
                <p:cNvPr id="402" name="Rectangle"/>
                <p:cNvSpPr/>
                <p:nvPr/>
              </p:nvSpPr>
              <p:spPr>
                <a:xfrm>
                  <a:off x="-1" y="-1"/>
                  <a:ext cx="450945" cy="464124"/>
                </a:xfrm>
                <a:prstGeom prst="rect">
                  <a:avLst/>
                </a:prstGeom>
                <a:solidFill>
                  <a:srgbClr val="019DFD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03" name="who"/>
                <p:cNvSpPr txBox="1"/>
                <p:nvPr/>
              </p:nvSpPr>
              <p:spPr>
                <a:xfrm>
                  <a:off x="4762" y="168560"/>
                  <a:ext cx="441419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who </a:t>
                  </a:r>
                </a:p>
              </p:txBody>
            </p:sp>
          </p:grpSp>
          <p:grpSp>
            <p:nvGrpSpPr>
              <p:cNvPr id="407" name="WIIFM"/>
              <p:cNvGrpSpPr/>
              <p:nvPr/>
            </p:nvGrpSpPr>
            <p:grpSpPr>
              <a:xfrm>
                <a:off x="493333" y="673161"/>
                <a:ext cx="450942" cy="464123"/>
                <a:chOff x="0" y="0"/>
                <a:chExt cx="450940" cy="464122"/>
              </a:xfrm>
            </p:grpSpPr>
            <p:sp>
              <p:nvSpPr>
                <p:cNvPr id="405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019DFD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06" name="WIIFM"/>
                <p:cNvSpPr txBox="1"/>
                <p:nvPr/>
              </p:nvSpPr>
              <p:spPr>
                <a:xfrm>
                  <a:off x="4762" y="168560"/>
                  <a:ext cx="441419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WIIFM </a:t>
                  </a:r>
                </a:p>
              </p:txBody>
            </p:sp>
          </p:grpSp>
          <p:grpSp>
            <p:nvGrpSpPr>
              <p:cNvPr id="410" name="cta"/>
              <p:cNvGrpSpPr/>
              <p:nvPr/>
            </p:nvGrpSpPr>
            <p:grpSpPr>
              <a:xfrm>
                <a:off x="986668" y="673161"/>
                <a:ext cx="450942" cy="464123"/>
                <a:chOff x="0" y="0"/>
                <a:chExt cx="450940" cy="464122"/>
              </a:xfrm>
            </p:grpSpPr>
            <p:sp>
              <p:nvSpPr>
                <p:cNvPr id="408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019DFD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09" name="cta"/>
                <p:cNvSpPr txBox="1"/>
                <p:nvPr/>
              </p:nvSpPr>
              <p:spPr>
                <a:xfrm>
                  <a:off x="4762" y="168560"/>
                  <a:ext cx="441419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cta</a:t>
                  </a:r>
                </a:p>
              </p:txBody>
            </p:sp>
          </p:grpSp>
          <p:grpSp>
            <p:nvGrpSpPr>
              <p:cNvPr id="413" name="3."/>
              <p:cNvGrpSpPr/>
              <p:nvPr/>
            </p:nvGrpSpPr>
            <p:grpSpPr>
              <a:xfrm>
                <a:off x="415108" y="0"/>
                <a:ext cx="181385" cy="242271"/>
                <a:chOff x="0" y="0"/>
                <a:chExt cx="181383" cy="242269"/>
              </a:xfrm>
            </p:grpSpPr>
            <p:sp>
              <p:nvSpPr>
                <p:cNvPr id="411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412" name="3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3.</a:t>
                  </a:r>
                </a:p>
              </p:txBody>
            </p:sp>
          </p:grpSp>
        </p:grpSp>
        <p:grpSp>
          <p:nvGrpSpPr>
            <p:cNvPr id="433" name="Group"/>
            <p:cNvGrpSpPr/>
            <p:nvPr/>
          </p:nvGrpSpPr>
          <p:grpSpPr>
            <a:xfrm>
              <a:off x="4132382" y="0"/>
              <a:ext cx="2137091" cy="1377332"/>
              <a:chOff x="0" y="0"/>
              <a:chExt cx="2137090" cy="1377331"/>
            </a:xfrm>
          </p:grpSpPr>
          <p:sp>
            <p:nvSpPr>
              <p:cNvPr id="415" name="Line"/>
              <p:cNvSpPr/>
              <p:nvPr/>
            </p:nvSpPr>
            <p:spPr>
              <a:xfrm>
                <a:off x="1216738" y="582618"/>
                <a:ext cx="596851" cy="614299"/>
              </a:xfrm>
              <a:prstGeom prst="line">
                <a:avLst/>
              </a:prstGeom>
              <a:noFill/>
              <a:ln w="63500" cap="flat">
                <a:solidFill>
                  <a:srgbClr val="74B4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6" name="Line"/>
              <p:cNvSpPr/>
              <p:nvPr/>
            </p:nvSpPr>
            <p:spPr>
              <a:xfrm flipH="1">
                <a:off x="356838" y="516055"/>
                <a:ext cx="596852" cy="614297"/>
              </a:xfrm>
              <a:prstGeom prst="line">
                <a:avLst/>
              </a:prstGeom>
              <a:noFill/>
              <a:ln w="63500" cap="flat">
                <a:solidFill>
                  <a:srgbClr val="019DF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7" name="Line"/>
              <p:cNvSpPr/>
              <p:nvPr/>
            </p:nvSpPr>
            <p:spPr>
              <a:xfrm flipV="1">
                <a:off x="1030009" y="387364"/>
                <a:ext cx="2" cy="637785"/>
              </a:xfrm>
              <a:prstGeom prst="line">
                <a:avLst/>
              </a:prstGeom>
              <a:noFill/>
              <a:ln w="63500" cap="flat">
                <a:solidFill>
                  <a:srgbClr val="6169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420" name="delivery"/>
              <p:cNvGrpSpPr/>
              <p:nvPr/>
            </p:nvGrpSpPr>
            <p:grpSpPr>
              <a:xfrm>
                <a:off x="816241" y="115899"/>
                <a:ext cx="450943" cy="464123"/>
                <a:chOff x="0" y="0"/>
                <a:chExt cx="450942" cy="464122"/>
              </a:xfrm>
            </p:grpSpPr>
            <p:sp>
              <p:nvSpPr>
                <p:cNvPr id="418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63500" cap="flat">
                  <a:solidFill>
                    <a:srgbClr val="FF7E79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19" name="delivery"/>
                <p:cNvSpPr txBox="1"/>
                <p:nvPr/>
              </p:nvSpPr>
              <p:spPr>
                <a:xfrm>
                  <a:off x="11906" y="168561"/>
                  <a:ext cx="427131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delivery</a:t>
                  </a:r>
                </a:p>
              </p:txBody>
            </p:sp>
          </p:grpSp>
          <p:grpSp>
            <p:nvGrpSpPr>
              <p:cNvPr id="423" name="voice"/>
              <p:cNvGrpSpPr/>
              <p:nvPr/>
            </p:nvGrpSpPr>
            <p:grpSpPr>
              <a:xfrm>
                <a:off x="816241" y="882386"/>
                <a:ext cx="450943" cy="464123"/>
                <a:chOff x="0" y="0"/>
                <a:chExt cx="450942" cy="464122"/>
              </a:xfrm>
            </p:grpSpPr>
            <p:sp>
              <p:nvSpPr>
                <p:cNvPr id="421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22" name="voice"/>
                <p:cNvSpPr txBox="1"/>
                <p:nvPr/>
              </p:nvSpPr>
              <p:spPr>
                <a:xfrm>
                  <a:off x="4762" y="168561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voice</a:t>
                  </a:r>
                </a:p>
              </p:txBody>
            </p:sp>
          </p:grpSp>
          <p:grpSp>
            <p:nvGrpSpPr>
              <p:cNvPr id="426" name="3."/>
              <p:cNvGrpSpPr/>
              <p:nvPr/>
            </p:nvGrpSpPr>
            <p:grpSpPr>
              <a:xfrm>
                <a:off x="730788" y="0"/>
                <a:ext cx="181385" cy="242271"/>
                <a:chOff x="0" y="0"/>
                <a:chExt cx="181383" cy="242269"/>
              </a:xfrm>
            </p:grpSpPr>
            <p:sp>
              <p:nvSpPr>
                <p:cNvPr id="424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425" name="3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3.</a:t>
                  </a:r>
                </a:p>
              </p:txBody>
            </p:sp>
          </p:grpSp>
          <p:grpSp>
            <p:nvGrpSpPr>
              <p:cNvPr id="429" name="movement"/>
              <p:cNvGrpSpPr/>
              <p:nvPr/>
            </p:nvGrpSpPr>
            <p:grpSpPr>
              <a:xfrm>
                <a:off x="0" y="913209"/>
                <a:ext cx="450943" cy="464123"/>
                <a:chOff x="0" y="0"/>
                <a:chExt cx="450942" cy="464122"/>
              </a:xfrm>
            </p:grpSpPr>
            <p:sp>
              <p:nvSpPr>
                <p:cNvPr id="427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600"/>
                  </a:pPr>
                  <a:endParaRPr/>
                </a:p>
              </p:txBody>
            </p:sp>
            <p:sp>
              <p:nvSpPr>
                <p:cNvPr id="428" name="movement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600"/>
                  </a:lvl1pPr>
                </a:lstStyle>
                <a:p>
                  <a:r>
                    <a:t>movement</a:t>
                  </a:r>
                </a:p>
              </p:txBody>
            </p:sp>
          </p:grpSp>
          <p:grpSp>
            <p:nvGrpSpPr>
              <p:cNvPr id="432" name="energy"/>
              <p:cNvGrpSpPr/>
              <p:nvPr/>
            </p:nvGrpSpPr>
            <p:grpSpPr>
              <a:xfrm>
                <a:off x="1686148" y="882386"/>
                <a:ext cx="450943" cy="464123"/>
                <a:chOff x="0" y="0"/>
                <a:chExt cx="450942" cy="464122"/>
              </a:xfrm>
            </p:grpSpPr>
            <p:sp>
              <p:nvSpPr>
                <p:cNvPr id="430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31" name="energy"/>
                <p:cNvSpPr txBox="1"/>
                <p:nvPr/>
              </p:nvSpPr>
              <p:spPr>
                <a:xfrm>
                  <a:off x="4762" y="168561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energy</a:t>
                  </a:r>
                </a:p>
              </p:txBody>
            </p:sp>
          </p:grpSp>
        </p:grpSp>
      </p:grpSp>
      <p:grpSp>
        <p:nvGrpSpPr>
          <p:cNvPr id="437" name="Group"/>
          <p:cNvGrpSpPr/>
          <p:nvPr/>
        </p:nvGrpSpPr>
        <p:grpSpPr>
          <a:xfrm>
            <a:off x="4975523" y="4315067"/>
            <a:ext cx="2150487" cy="395819"/>
            <a:chOff x="0" y="0"/>
            <a:chExt cx="2150485" cy="395818"/>
          </a:xfrm>
        </p:grpSpPr>
        <p:sp>
          <p:nvSpPr>
            <p:cNvPr id="435" name="Line"/>
            <p:cNvSpPr/>
            <p:nvPr/>
          </p:nvSpPr>
          <p:spPr>
            <a:xfrm>
              <a:off x="-1" y="0"/>
              <a:ext cx="2150487" cy="181818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6" name="6."/>
            <p:cNvSpPr txBox="1"/>
            <p:nvPr/>
          </p:nvSpPr>
          <p:spPr>
            <a:xfrm>
              <a:off x="1954159" y="243418"/>
              <a:ext cx="152401" cy="152401"/>
            </a:xfrm>
            <a:prstGeom prst="rect">
              <a:avLst/>
            </a:prstGeom>
            <a:noFill/>
            <a:ln w="25400" cap="flat">
              <a:solidFill>
                <a:srgbClr val="FF1729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none" lIns="17143" tIns="17143" rIns="17143" bIns="17143" numCol="1" anchor="t">
              <a:spAutoFit/>
            </a:bodyPr>
            <a:lstStyle>
              <a:lvl1pPr>
                <a:defRPr sz="500" b="1">
                  <a:solidFill>
                    <a:srgbClr val="FF1729"/>
                  </a:solidFill>
                </a:defRPr>
              </a:lvl1pPr>
            </a:lstStyle>
            <a:p>
              <a:r>
                <a:t>6.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9" grpId="2" animBg="1" advAuto="0"/>
      <p:bldP spid="278" grpId="6" animBg="1" advAuto="0"/>
      <p:bldP spid="307" grpId="3" animBg="1" advAuto="0"/>
      <p:bldP spid="382" grpId="5" animBg="1" advAuto="0"/>
      <p:bldP spid="434" grpId="4" animBg="1" advAuto="0"/>
      <p:bldP spid="437" grpId="7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G_9930.JPG" descr="IMG_9930.JPG"/>
          <p:cNvPicPr>
            <a:picLocks noChangeAspect="1"/>
          </p:cNvPicPr>
          <p:nvPr/>
        </p:nvPicPr>
        <p:blipFill>
          <a:blip r:embed="rId2"/>
          <a:srcRect l="15511" t="12586" r="9656" b="35230"/>
          <a:stretch>
            <a:fillRect/>
          </a:stretch>
        </p:blipFill>
        <p:spPr>
          <a:xfrm>
            <a:off x="1001486" y="525744"/>
            <a:ext cx="3962401" cy="3684198"/>
          </a:xfrm>
          <a:prstGeom prst="rect">
            <a:avLst/>
          </a:prstGeom>
          <a:ln w="25400">
            <a:solidFill>
              <a:srgbClr val="FF40FF"/>
            </a:solidFill>
          </a:ln>
        </p:spPr>
      </p:pic>
      <p:pic>
        <p:nvPicPr>
          <p:cNvPr id="440" name="IMG_9931.JPG" descr="IMG_9931.JPG"/>
          <p:cNvPicPr>
            <a:picLocks noChangeAspect="1"/>
          </p:cNvPicPr>
          <p:nvPr/>
        </p:nvPicPr>
        <p:blipFill>
          <a:blip r:embed="rId3"/>
          <a:srcRect l="6566" t="2153" r="4896" b="6042"/>
          <a:stretch>
            <a:fillRect/>
          </a:stretch>
        </p:blipFill>
        <p:spPr>
          <a:xfrm>
            <a:off x="5412821" y="525744"/>
            <a:ext cx="2664815" cy="3684198"/>
          </a:xfrm>
          <a:prstGeom prst="rect">
            <a:avLst/>
          </a:prstGeom>
          <a:ln w="25400">
            <a:solidFill>
              <a:srgbClr val="FF40FF"/>
            </a:solidFill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exels-jj-jordan-9241895.jpg" descr="pexels-jj-jordan-92418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39" y="241742"/>
            <a:ext cx="3355976" cy="4195194"/>
          </a:xfrm>
          <a:prstGeom prst="rect">
            <a:avLst/>
          </a:prstGeom>
          <a:ln w="63500">
            <a:solidFill>
              <a:srgbClr val="D04B2E"/>
            </a:solidFill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Zz01ZGMzOTY4YTJmYzMxMWVjOWQwYWZhMThiYzI3YTRiNA==.png" descr="Zz01ZGMzOTY4YTJmYzMxMWVjOWQwYWZhMThiYzI3YTRiNA==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286" y="258739"/>
            <a:ext cx="4066429" cy="4154511"/>
          </a:xfrm>
          <a:prstGeom prst="rect">
            <a:avLst/>
          </a:prstGeom>
          <a:ln w="63500">
            <a:solidFill>
              <a:srgbClr val="A7A7A7"/>
            </a:solidFill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mallet5.jpg" descr="mallet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960867"/>
            <a:ext cx="3571875" cy="2678909"/>
          </a:xfrm>
          <a:prstGeom prst="rect">
            <a:avLst/>
          </a:prstGeom>
          <a:ln w="63500">
            <a:solidFill>
              <a:srgbClr val="FF9300"/>
            </a:solidFill>
          </a:ln>
        </p:spPr>
      </p:pic>
      <p:sp>
        <p:nvSpPr>
          <p:cNvPr id="447" name="“The true scarce commodity” of the near future will be “human attention.”…"/>
          <p:cNvSpPr txBox="1"/>
          <p:nvPr/>
        </p:nvSpPr>
        <p:spPr>
          <a:xfrm>
            <a:off x="1473437" y="4277640"/>
            <a:ext cx="7104837" cy="18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3" tIns="34283" rIns="34283" bIns="34283">
            <a:spAutoFit/>
          </a:bodyPr>
          <a:lstStyle>
            <a:lvl1pPr algn="r">
              <a:spcBef>
                <a:spcPts val="600"/>
              </a:spcBef>
              <a:defRPr sz="700"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Significant Objects / Colson Whitehead</a:t>
            </a:r>
          </a:p>
        </p:txBody>
      </p:sp>
      <p:sp>
        <p:nvSpPr>
          <p:cNvPr id="448" name="On September 16th, 2031 at 2:35 am, a temporal rift – a “tear” in the very fabric of time and space – will appear 16.5 meters above the area currently occupied by Jeffrey’s Bistro, 123 E Ivinson Ave, Laramie, WY. Only the person wielding this mallet will"/>
          <p:cNvSpPr txBox="1"/>
          <p:nvPr/>
        </p:nvSpPr>
        <p:spPr>
          <a:xfrm>
            <a:off x="4869739" y="886473"/>
            <a:ext cx="3576446" cy="3206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7143" tIns="17143" rIns="17143" bIns="17143">
            <a:spAutoFit/>
          </a:bodyPr>
          <a:lstStyle>
            <a:lvl1pPr defTabSz="457200">
              <a:spcBef>
                <a:spcPts val="2200"/>
              </a:spcBef>
              <a:defRPr sz="160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t>On September 16th, 2031 at 2:35 am, a temporal rift – a “tear” in the very fabric of time and space – will appear 16.5 meters above the area currently occupied by Jeffrey’s Bistro, 123 E Ivinson Ave, Laramie, WY. Only the person wielding this mallet will be able to enter the rift unscathed. If this person then completes the 8 Labors of Worthiness, he or she will become the supreme ruler of the universe.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Screen Shot 2022-05-09 at 2.33.01 PM.png" descr="Screen Shot 2022-05-09 at 2.33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145" y="283306"/>
            <a:ext cx="6147710" cy="4121535"/>
          </a:xfrm>
          <a:prstGeom prst="rect">
            <a:avLst/>
          </a:prstGeom>
          <a:ln w="63500">
            <a:solidFill>
              <a:srgbClr val="0433FF"/>
            </a:solidFill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anel2.jpg" descr="Pane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92" y="-8183"/>
            <a:ext cx="9248783" cy="6659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1163538"/>
            <a:ext cx="4762500" cy="2996409"/>
          </a:xfrm>
          <a:prstGeom prst="rect">
            <a:avLst/>
          </a:prstGeom>
          <a:ln w="63500">
            <a:solidFill>
              <a:srgbClr val="B26416"/>
            </a:solidFill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einfeld-public-speakingOnline Media 5" descr="seinfeld-public-speakingOnline Media 5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5181" y="413052"/>
            <a:ext cx="7024401" cy="39684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70" y="283243"/>
            <a:ext cx="6255046" cy="4105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232;p36"/>
          <p:cNvSpPr txBox="1"/>
          <p:nvPr/>
        </p:nvSpPr>
        <p:spPr>
          <a:xfrm>
            <a:off x="528025" y="1484946"/>
            <a:ext cx="8087950" cy="64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The more strikingly visual your presentation is, the more people will remember it. And more importantly, they will remember you.</a:t>
            </a:r>
          </a:p>
        </p:txBody>
      </p:sp>
      <p:sp>
        <p:nvSpPr>
          <p:cNvPr id="458" name="fear of public speaking"/>
          <p:cNvSpPr txBox="1"/>
          <p:nvPr/>
        </p:nvSpPr>
        <p:spPr>
          <a:xfrm>
            <a:off x="934623" y="3692726"/>
            <a:ext cx="7583434" cy="39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/>
          <a:p>
            <a:pPr algn="r" defTabSz="457200">
              <a:defRPr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- Paul Arden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roup"/>
          <p:cNvGrpSpPr/>
          <p:nvPr/>
        </p:nvGrpSpPr>
        <p:grpSpPr>
          <a:xfrm>
            <a:off x="2634342" y="348342"/>
            <a:ext cx="3875316" cy="3875316"/>
            <a:chOff x="0" y="0"/>
            <a:chExt cx="3875314" cy="3875314"/>
          </a:xfrm>
        </p:grpSpPr>
        <p:sp>
          <p:nvSpPr>
            <p:cNvPr id="460" name="Circle"/>
            <p:cNvSpPr/>
            <p:nvPr/>
          </p:nvSpPr>
          <p:spPr>
            <a:xfrm>
              <a:off x="-1" y="-1"/>
              <a:ext cx="3875316" cy="3875316"/>
            </a:xfrm>
            <a:prstGeom prst="ellipse">
              <a:avLst/>
            </a:pr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25500">
                <a:defRPr sz="3200"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61" name="Circle"/>
            <p:cNvSpPr/>
            <p:nvPr/>
          </p:nvSpPr>
          <p:spPr>
            <a:xfrm>
              <a:off x="484414" y="484414"/>
              <a:ext cx="2906485" cy="2906487"/>
            </a:xfrm>
            <a:prstGeom prst="ellipse">
              <a:avLst/>
            </a:prstGeom>
            <a:solidFill>
              <a:srgbClr val="30795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3030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62" name="Circle"/>
            <p:cNvSpPr/>
            <p:nvPr/>
          </p:nvSpPr>
          <p:spPr>
            <a:xfrm>
              <a:off x="968828" y="968828"/>
              <a:ext cx="1937657" cy="1937659"/>
            </a:xfrm>
            <a:prstGeom prst="ellipse">
              <a:avLst/>
            </a:prstGeom>
            <a:solidFill>
              <a:srgbClr val="66CF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3030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63" name="Circle"/>
            <p:cNvSpPr/>
            <p:nvPr/>
          </p:nvSpPr>
          <p:spPr>
            <a:xfrm>
              <a:off x="1453242" y="1453242"/>
              <a:ext cx="968829" cy="968829"/>
            </a:xfrm>
            <a:prstGeom prst="ellipse">
              <a:avLst/>
            </a:prstGeom>
            <a:solidFill>
              <a:srgbClr val="74B4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3030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64" name="Client"/>
            <p:cNvSpPr txBox="1"/>
            <p:nvPr/>
          </p:nvSpPr>
          <p:spPr>
            <a:xfrm>
              <a:off x="1563209" y="1744121"/>
              <a:ext cx="748895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2438400">
                <a:lnSpc>
                  <a:spcPct val="90000"/>
                </a:lnSpc>
                <a:defRPr sz="18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Client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exels-sandeep-ket-5834321.jpg" descr="pexels-sandeep-ket-58343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85" y="319315"/>
            <a:ext cx="4002315" cy="4002314"/>
          </a:xfrm>
          <a:prstGeom prst="rect">
            <a:avLst/>
          </a:prstGeom>
          <a:ln w="63500">
            <a:solidFill>
              <a:srgbClr val="0E00FF"/>
            </a:solidFill>
            <a:miter lim="400000"/>
          </a:ln>
        </p:spPr>
      </p:pic>
      <p:sp>
        <p:nvSpPr>
          <p:cNvPr id="468" name="Photo by Sandeep Ket from Pexels"/>
          <p:cNvSpPr txBox="1"/>
          <p:nvPr/>
        </p:nvSpPr>
        <p:spPr>
          <a:xfrm>
            <a:off x="4717141" y="4673601"/>
            <a:ext cx="4209144" cy="27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Photo by </a:t>
            </a:r>
            <a:r>
              <a:rPr b="1"/>
              <a:t>Sandeep Ket</a:t>
            </a:r>
            <a:r>
              <a:t> from </a:t>
            </a:r>
            <a:r>
              <a:rPr b="1"/>
              <a:t>Pexels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hotos by Miguel Á. Padriñán for Pexels"/>
          <p:cNvSpPr txBox="1"/>
          <p:nvPr/>
        </p:nvSpPr>
        <p:spPr>
          <a:xfrm>
            <a:off x="6937351" y="4249870"/>
            <a:ext cx="1711461" cy="14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7143" tIns="17143" rIns="17143" bIns="17143">
            <a:spAutoFit/>
          </a:bodyPr>
          <a:lstStyle/>
          <a:p>
            <a:pPr algn="r">
              <a:defRPr sz="7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Photos by </a:t>
            </a:r>
            <a:r>
              <a:rPr b="1">
                <a:latin typeface="Montserrat"/>
                <a:ea typeface="Montserrat"/>
                <a:cs typeface="Montserrat"/>
                <a:sym typeface="Montserrat"/>
              </a:rPr>
              <a:t>Miguel Á. Padriñán</a:t>
            </a:r>
            <a:r>
              <a:t> for</a:t>
            </a:r>
            <a:r>
              <a:rPr b="1"/>
              <a:t> Pexels</a:t>
            </a:r>
          </a:p>
        </p:txBody>
      </p:sp>
      <p:pic>
        <p:nvPicPr>
          <p:cNvPr id="471" name="pexels-miguel-Ã¡-padriÃ±Ã¡n-1061140.jpg" descr="pexels-miguel-Ã¡-padriÃ±Ã¡n-1061140.jpg"/>
          <p:cNvPicPr>
            <a:picLocks noChangeAspect="1"/>
          </p:cNvPicPr>
          <p:nvPr/>
        </p:nvPicPr>
        <p:blipFill>
          <a:blip r:embed="rId2"/>
          <a:srcRect l="7018" r="39023"/>
          <a:stretch>
            <a:fillRect/>
          </a:stretch>
        </p:blipFill>
        <p:spPr>
          <a:xfrm>
            <a:off x="2931094" y="280865"/>
            <a:ext cx="3281810" cy="404402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stockphoto-667379174-170667a.jpg" descr="istockphoto-667379174-17066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19" y="192903"/>
            <a:ext cx="6400760" cy="4262984"/>
          </a:xfrm>
          <a:prstGeom prst="rect">
            <a:avLst/>
          </a:prstGeom>
          <a:ln w="63500">
            <a:solidFill>
              <a:srgbClr val="18989A"/>
            </a:solidFill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"/>
          <p:cNvSpPr txBox="1"/>
          <p:nvPr/>
        </p:nvSpPr>
        <p:spPr>
          <a:xfrm>
            <a:off x="582456" y="3014856"/>
            <a:ext cx="127001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9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t> </a:t>
            </a:r>
          </a:p>
        </p:txBody>
      </p:sp>
      <p:sp>
        <p:nvSpPr>
          <p:cNvPr id="476" name="WINDING RIVER CONSULTING"/>
          <p:cNvSpPr txBox="1"/>
          <p:nvPr/>
        </p:nvSpPr>
        <p:spPr>
          <a:xfrm rot="16200000">
            <a:off x="-432475" y="1057494"/>
            <a:ext cx="2319937" cy="21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7143" tIns="17143" rIns="17143" bIns="17143">
            <a:spAutoFit/>
          </a:bodyPr>
          <a:lstStyle>
            <a:lvl1pPr defTabSz="1828431">
              <a:defRPr sz="600" b="1" spc="6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WINDING RIVER CONSULTING</a:t>
            </a:r>
          </a:p>
        </p:txBody>
      </p:sp>
      <p:pic>
        <p:nvPicPr>
          <p:cNvPr id="477" name="Your body language shapes who you are - Amy Cuddy" descr="Your body language shapes who you are - Amy Cuddy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95437" y="897432"/>
            <a:ext cx="5953126" cy="3348636"/>
          </a:xfrm>
          <a:prstGeom prst="rect">
            <a:avLst/>
          </a:prstGeom>
        </p:spPr>
      </p:pic>
      <p:sp>
        <p:nvSpPr>
          <p:cNvPr id="478" name="TED"/>
          <p:cNvSpPr txBox="1"/>
          <p:nvPr/>
        </p:nvSpPr>
        <p:spPr>
          <a:xfrm>
            <a:off x="7536656" y="4513064"/>
            <a:ext cx="919516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7143" tIns="17143" rIns="17143" bIns="17143">
            <a:spAutoFit/>
          </a:bodyPr>
          <a:lstStyle>
            <a:lvl1pPr>
              <a:defRPr sz="900" b="1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7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230" y="190531"/>
            <a:ext cx="4397538" cy="4271020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TextBox 4"/>
          <p:cNvSpPr txBox="1"/>
          <p:nvPr/>
        </p:nvSpPr>
        <p:spPr>
          <a:xfrm>
            <a:off x="7058775" y="4218097"/>
            <a:ext cx="117856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Haiku Deck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"/>
          <p:cNvSpPr txBox="1"/>
          <p:nvPr/>
        </p:nvSpPr>
        <p:spPr>
          <a:xfrm>
            <a:off x="582456" y="3014856"/>
            <a:ext cx="127001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9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t> </a:t>
            </a:r>
          </a:p>
        </p:txBody>
      </p:sp>
      <p:pic>
        <p:nvPicPr>
          <p:cNvPr id="484" name="pexels-miguel-Ã¡-padriÃ±Ã¡n-2249538.jpg" descr="pexels-miguel-Ã¡-padriÃ±Ã¡n-2249538.jpg"/>
          <p:cNvPicPr>
            <a:picLocks noChangeAspect="1"/>
          </p:cNvPicPr>
          <p:nvPr/>
        </p:nvPicPr>
        <p:blipFill>
          <a:blip r:embed="rId2"/>
          <a:srcRect l="1054" r="1051"/>
          <a:stretch>
            <a:fillRect/>
          </a:stretch>
        </p:blipFill>
        <p:spPr>
          <a:xfrm>
            <a:off x="1073943" y="1922933"/>
            <a:ext cx="2419352" cy="1619252"/>
          </a:xfrm>
          <a:prstGeom prst="rect">
            <a:avLst/>
          </a:prstGeom>
          <a:ln w="63500">
            <a:solidFill>
              <a:srgbClr val="F9C954"/>
            </a:solidFill>
            <a:miter lim="400000"/>
          </a:ln>
        </p:spPr>
      </p:pic>
      <p:pic>
        <p:nvPicPr>
          <p:cNvPr id="485" name="pexels-markus-spiske-4040343.jpg" descr="pexels-markus-spiske-4040343.jpg"/>
          <p:cNvPicPr>
            <a:picLocks noChangeAspect="1"/>
          </p:cNvPicPr>
          <p:nvPr/>
        </p:nvPicPr>
        <p:blipFill>
          <a:blip r:embed="rId3"/>
          <a:srcRect l="26042" t="32141" r="6490" b="274"/>
          <a:stretch>
            <a:fillRect/>
          </a:stretch>
        </p:blipFill>
        <p:spPr>
          <a:xfrm>
            <a:off x="2619411" y="1684809"/>
            <a:ext cx="2895602" cy="209550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486" name="pexels-magda-ehlers-1339864.jpg" descr="pexels-magda-ehlers-1339864.jpg"/>
          <p:cNvPicPr>
            <a:picLocks noChangeAspect="1"/>
          </p:cNvPicPr>
          <p:nvPr/>
        </p:nvPicPr>
        <p:blipFill>
          <a:blip r:embed="rId4"/>
          <a:srcRect t="937" b="934"/>
          <a:stretch>
            <a:fillRect/>
          </a:stretch>
        </p:blipFill>
        <p:spPr>
          <a:xfrm>
            <a:off x="5275770" y="1472614"/>
            <a:ext cx="3783548" cy="2519889"/>
          </a:xfrm>
          <a:prstGeom prst="rect">
            <a:avLst/>
          </a:prstGeom>
          <a:ln w="63500">
            <a:solidFill>
              <a:srgbClr val="D6D6D6"/>
            </a:solidFill>
            <a:miter lim="400000"/>
          </a:ln>
        </p:spPr>
      </p:pic>
      <p:sp>
        <p:nvSpPr>
          <p:cNvPr id="487" name="Photos by Miguel Á. Padriñán (3) (10) Markus Spiske (20) Magda Ehlers (30) from Pexels"/>
          <p:cNvSpPr txBox="1"/>
          <p:nvPr/>
        </p:nvSpPr>
        <p:spPr>
          <a:xfrm>
            <a:off x="1431130" y="4772307"/>
            <a:ext cx="7105651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7143" tIns="17143" rIns="17143" bIns="17143">
            <a:spAutoFit/>
          </a:bodyPr>
          <a:lstStyle/>
          <a:p>
            <a:pPr algn="r">
              <a:defRPr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Photos by (10) </a:t>
            </a:r>
            <a:r>
              <a:rPr b="1"/>
              <a:t>Markus Spiske</a:t>
            </a:r>
            <a:r>
              <a:t> (20) </a:t>
            </a:r>
            <a:r>
              <a:rPr b="1"/>
              <a:t>Magda Ehlers</a:t>
            </a:r>
            <a:r>
              <a:t> (30) from </a:t>
            </a:r>
            <a:r>
              <a:rPr b="1"/>
              <a:t>Pexels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1" animBg="1" advAuto="0"/>
      <p:bldP spid="484" grpId="6" animBg="1" advAuto="0"/>
      <p:bldP spid="485" grpId="2" animBg="1" advAuto="0"/>
      <p:bldP spid="485" grpId="5" animBg="1" advAuto="0"/>
      <p:bldP spid="486" grpId="3" animBg="1" advAuto="0"/>
      <p:bldP spid="486" grpId="4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8951">
              <a:defRPr sz="3154"/>
            </a:lvl1pPr>
          </a:lstStyle>
          <a:p>
            <a:r>
              <a:t>So Cool</a:t>
            </a:r>
          </a:p>
        </p:txBody>
      </p:sp>
      <p:sp>
        <p:nvSpPr>
          <p:cNvPr id="490" name="mentimeter.com">
            <a:hlinkClick r:id="rId2"/>
          </p:cNvPr>
          <p:cNvSpPr txBox="1"/>
          <p:nvPr/>
        </p:nvSpPr>
        <p:spPr>
          <a:xfrm>
            <a:off x="4356888" y="2429049"/>
            <a:ext cx="136888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mentimeter.com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etty_184769358_126107.jpg" descr="getty_184769358_1261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82" y="391886"/>
            <a:ext cx="6786235" cy="3817257"/>
          </a:xfrm>
          <a:prstGeom prst="rect">
            <a:avLst/>
          </a:prstGeom>
          <a:ln w="28575">
            <a:solidFill>
              <a:srgbClr val="EF095C"/>
            </a:solidFill>
            <a:miter lim="400000"/>
          </a:ln>
        </p:spPr>
      </p:pic>
      <p:sp>
        <p:nvSpPr>
          <p:cNvPr id="203" name="“The true scarce commodity” of the near future will be “human attention.”…"/>
          <p:cNvSpPr txBox="1"/>
          <p:nvPr/>
        </p:nvSpPr>
        <p:spPr>
          <a:xfrm>
            <a:off x="5835082" y="4209143"/>
            <a:ext cx="3216876" cy="343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>
            <a:lvl1pPr algn="r">
              <a:spcBef>
                <a:spcPts val="600"/>
              </a:spcBef>
              <a:defRPr sz="1100"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Photo: Getty Images / Inc. Magazine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Screenshot 2024-10-16 at 6.04.27 PM.png" descr="Screenshot 2024-10-16 at 6.04.27 PM.png"/>
          <p:cNvPicPr>
            <a:picLocks noChangeAspect="1"/>
          </p:cNvPicPr>
          <p:nvPr/>
        </p:nvPicPr>
        <p:blipFill>
          <a:blip r:embed="rId2"/>
          <a:srcRect t="5412" b="5412"/>
          <a:stretch>
            <a:fillRect/>
          </a:stretch>
        </p:blipFill>
        <p:spPr>
          <a:xfrm>
            <a:off x="638822" y="-20012"/>
            <a:ext cx="8090593" cy="450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Screenshot 2024-04-26 at 2.38.36 PM.png" descr="Screenshot 2024-04-26 at 2.38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071" y="1440811"/>
            <a:ext cx="5193335" cy="2913474"/>
          </a:xfrm>
          <a:prstGeom prst="rect">
            <a:avLst/>
          </a:prstGeom>
          <a:ln w="127000">
            <a:solidFill>
              <a:srgbClr val="000000"/>
            </a:solidFill>
          </a:ln>
        </p:spPr>
      </p:pic>
      <p:sp>
        <p:nvSpPr>
          <p:cNvPr id="495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8951">
              <a:defRPr sz="3154"/>
            </a:lvl1pPr>
          </a:lstStyle>
          <a:p>
            <a:r>
              <a:t>Real Time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3"/>
          <p:cNvSpPr txBox="1">
            <a:spLocks noGrp="1"/>
          </p:cNvSpPr>
          <p:nvPr>
            <p:ph type="title"/>
          </p:nvPr>
        </p:nvSpPr>
        <p:spPr>
          <a:xfrm>
            <a:off x="569176" y="317181"/>
            <a:ext cx="7886701" cy="533401"/>
          </a:xfrm>
          <a:prstGeom prst="rect">
            <a:avLst/>
          </a:prstGeom>
        </p:spPr>
        <p:txBody>
          <a:bodyPr/>
          <a:lstStyle>
            <a:lvl1pPr defTabSz="758951">
              <a:defRPr sz="3154"/>
            </a:lvl1pPr>
          </a:lstStyle>
          <a:p>
            <a:r>
              <a:t>Participation</a:t>
            </a:r>
          </a:p>
        </p:txBody>
      </p:sp>
      <p:pic>
        <p:nvPicPr>
          <p:cNvPr id="498" name="Screenshot 2024-04-26 at 2.38.51 PM.png" descr="Screenshot 2024-04-26 at 2.38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41" y="1147017"/>
            <a:ext cx="5597516" cy="3137538"/>
          </a:xfrm>
          <a:prstGeom prst="rect">
            <a:avLst/>
          </a:prstGeom>
          <a:ln w="127000">
            <a:solidFill>
              <a:srgbClr val="000000"/>
            </a:solidFill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8951">
              <a:defRPr sz="3154"/>
            </a:lvl1pPr>
          </a:lstStyle>
          <a:p>
            <a:r>
              <a:t>Evaluation</a:t>
            </a:r>
          </a:p>
        </p:txBody>
      </p:sp>
      <p:pic>
        <p:nvPicPr>
          <p:cNvPr id="50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30" y="620136"/>
            <a:ext cx="3483430" cy="3903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07" y="478971"/>
            <a:ext cx="6732186" cy="3816823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TextBox 7"/>
          <p:cNvSpPr txBox="1"/>
          <p:nvPr/>
        </p:nvSpPr>
        <p:spPr>
          <a:xfrm>
            <a:off x="4436291" y="4620986"/>
            <a:ext cx="4480561" cy="24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0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Photo by </a:t>
            </a:r>
            <a:r>
              <a:rPr b="1"/>
              <a:t>CDC </a:t>
            </a:r>
            <a:r>
              <a:t>from </a:t>
            </a:r>
            <a:r>
              <a:rPr b="1"/>
              <a:t>Pexels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Box 7"/>
          <p:cNvSpPr txBox="1"/>
          <p:nvPr/>
        </p:nvSpPr>
        <p:spPr>
          <a:xfrm>
            <a:off x="4436291" y="4620986"/>
            <a:ext cx="4480561" cy="24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0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Sarah Woodward </a:t>
            </a:r>
          </a:p>
        </p:txBody>
      </p:sp>
      <p:pic>
        <p:nvPicPr>
          <p:cNvPr id="50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139" y="268597"/>
            <a:ext cx="4152863" cy="4558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30" y="259783"/>
            <a:ext cx="6625770" cy="4196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Children crash a live TV interviewOnline Media 2" descr="Children crash a live TV interviewOnline Media 2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4860" y="1131734"/>
            <a:ext cx="5612823" cy="3170977"/>
          </a:xfrm>
          <a:prstGeom prst="rect">
            <a:avLst/>
          </a:prstGeom>
        </p:spPr>
      </p:pic>
      <p:sp>
        <p:nvSpPr>
          <p:cNvPr id="512" name="Google Shape;200;p32"/>
          <p:cNvSpPr txBox="1">
            <a:spLocks noGrp="1"/>
          </p:cNvSpPr>
          <p:nvPr>
            <p:ph type="title"/>
          </p:nvPr>
        </p:nvSpPr>
        <p:spPr>
          <a:xfrm>
            <a:off x="566303" y="320645"/>
            <a:ext cx="7886701" cy="533401"/>
          </a:xfrm>
          <a:prstGeom prst="rect">
            <a:avLst/>
          </a:prstGeom>
        </p:spPr>
        <p:txBody>
          <a:bodyPr anchor="t"/>
          <a:lstStyle>
            <a:lvl1pPr algn="l" defTabSz="640079">
              <a:defRPr sz="3150"/>
            </a:lvl1pPr>
          </a:lstStyle>
          <a:p>
            <a:r>
              <a:t>In “The Before”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11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1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200;p32"/>
          <p:cNvSpPr txBox="1">
            <a:spLocks noGrp="1"/>
          </p:cNvSpPr>
          <p:nvPr>
            <p:ph type="title"/>
          </p:nvPr>
        </p:nvSpPr>
        <p:spPr>
          <a:xfrm>
            <a:off x="503959" y="424553"/>
            <a:ext cx="7886701" cy="533401"/>
          </a:xfrm>
          <a:prstGeom prst="rect">
            <a:avLst/>
          </a:prstGeom>
        </p:spPr>
        <p:txBody>
          <a:bodyPr anchor="t"/>
          <a:lstStyle>
            <a:lvl1pPr algn="l" defTabSz="640079">
              <a:defRPr sz="3150"/>
            </a:lvl1pPr>
          </a:lstStyle>
          <a:p>
            <a:r>
              <a:t>Pandemic</a:t>
            </a:r>
          </a:p>
        </p:txBody>
      </p:sp>
      <p:pic>
        <p:nvPicPr>
          <p:cNvPr id="515" name="Kids crash their parent's teleconference callOnline Media 1" descr="Kids crash their parent's teleconference callOnline Media 1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24050" y="1207335"/>
            <a:ext cx="5550478" cy="313575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15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89" y="521141"/>
            <a:ext cx="6904420" cy="3571888"/>
          </a:xfrm>
          <a:prstGeom prst="rect">
            <a:avLst/>
          </a:prstGeom>
          <a:ln w="12700">
            <a:solidFill>
              <a:srgbClr val="535353"/>
            </a:solidFill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32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77823">
              <a:defRPr sz="3167"/>
            </a:lvl1pPr>
          </a:lstStyle>
          <a:p>
            <a:r>
              <a:t>“All-Time Best Investment”</a:t>
            </a:r>
          </a:p>
        </p:txBody>
      </p:sp>
      <p:sp>
        <p:nvSpPr>
          <p:cNvPr id="206" name="Google Shape;232;p36"/>
          <p:cNvSpPr txBox="1"/>
          <p:nvPr/>
        </p:nvSpPr>
        <p:spPr>
          <a:xfrm>
            <a:off x="528025" y="1484946"/>
            <a:ext cx="8087950" cy="188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Mastering the art of public speaking is the single greatest skill to boost your career.</a:t>
            </a:r>
          </a:p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/>
          </a:p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Whatever you do, good communication skills are incredibly important and something that almost anybody can improve upon, both in writing and speaking.</a:t>
            </a:r>
          </a:p>
        </p:txBody>
      </p:sp>
      <p:sp>
        <p:nvSpPr>
          <p:cNvPr id="207" name="fear of public speaking"/>
          <p:cNvSpPr txBox="1"/>
          <p:nvPr/>
        </p:nvSpPr>
        <p:spPr>
          <a:xfrm>
            <a:off x="934623" y="3692726"/>
            <a:ext cx="7583434" cy="39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/>
          <a:p>
            <a:pPr algn="r" defTabSz="457200">
              <a:defRPr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- Warren Buffett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Box 5"/>
          <p:cNvSpPr txBox="1"/>
          <p:nvPr/>
        </p:nvSpPr>
        <p:spPr>
          <a:xfrm>
            <a:off x="645573" y="331092"/>
            <a:ext cx="8133475" cy="491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7143" tIns="17143" rIns="17143" bIns="17143">
            <a:spAutoFit/>
          </a:bodyPr>
          <a:lstStyle>
            <a:lvl1pPr defTabSz="1827213">
              <a:defRPr sz="3000" b="1">
                <a:solidFill>
                  <a:srgbClr val="FAF8F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Take Aways</a:t>
            </a:r>
          </a:p>
        </p:txBody>
      </p:sp>
      <p:sp>
        <p:nvSpPr>
          <p:cNvPr id="520" name="TextBox 5"/>
          <p:cNvSpPr txBox="1"/>
          <p:nvPr/>
        </p:nvSpPr>
        <p:spPr>
          <a:xfrm>
            <a:off x="525891" y="918947"/>
            <a:ext cx="8372838" cy="322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7143" tIns="17143" rIns="17143" bIns="17143">
            <a:spAutoFit/>
          </a:bodyPr>
          <a:lstStyle/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The fear is real</a:t>
            </a:r>
            <a:endParaRPr sz="6000">
              <a:solidFill>
                <a:srgbClr val="FAF8FC"/>
              </a:solidFill>
            </a:endParaRP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Attention spans are short, so the brain needs constant stimulation to it keep from getting bored</a:t>
            </a:r>
            <a:endParaRPr sz="6000"/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An organized presentation is as much your road map as it is your audiences’</a:t>
            </a:r>
            <a:endParaRPr sz="6000">
              <a:solidFill>
                <a:srgbClr val="FAF8FC"/>
              </a:solidFill>
            </a:endParaRP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Storytelling has been a part of the human experience since the beginning of time. Science confirms: Our brains are hardwired for stories</a:t>
            </a: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Practice, practice, practice</a:t>
            </a: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Engage your audience - dialog, break outs, exercises, questions, etc.</a:t>
            </a: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Provide a purpose - a ‘call to action’, next steps, and/or take aways </a:t>
            </a: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Remember: Life happens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et in touch"/>
          <p:cNvSpPr txBox="1"/>
          <p:nvPr/>
        </p:nvSpPr>
        <p:spPr>
          <a:xfrm>
            <a:off x="481420" y="1511028"/>
            <a:ext cx="4115398" cy="640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7143" tIns="17143" rIns="17143" bIns="17143">
            <a:spAutoFit/>
          </a:bodyPr>
          <a:lstStyle/>
          <a:p>
            <a:pPr defTabSz="685662">
              <a:lnSpc>
                <a:spcPts val="4500"/>
              </a:lnSpc>
              <a:defRPr sz="5100" b="1">
                <a:solidFill>
                  <a:srgbClr val="FAF8FC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get in </a:t>
            </a:r>
            <a:r>
              <a:rPr spc="225"/>
              <a:t>touch</a:t>
            </a:r>
          </a:p>
        </p:txBody>
      </p:sp>
      <p:sp>
        <p:nvSpPr>
          <p:cNvPr id="523" name="Ilana Isakov Katz…"/>
          <p:cNvSpPr txBox="1"/>
          <p:nvPr/>
        </p:nvSpPr>
        <p:spPr>
          <a:xfrm>
            <a:off x="585703" y="2860299"/>
            <a:ext cx="4065571" cy="59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7143" tIns="17143" rIns="17143" bIns="17143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Ilana Isakov Katz</a:t>
            </a:r>
            <a:endParaRPr sz="5000"/>
          </a:p>
          <a:p>
            <a:pPr>
              <a:defRPr sz="18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IKatz@WindingRiverConsulting.com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he amount of concentrated time on a task without becoming distracted"/>
          <p:cNvSpPr txBox="1"/>
          <p:nvPr/>
        </p:nvSpPr>
        <p:spPr>
          <a:xfrm>
            <a:off x="1429994" y="2143124"/>
            <a:ext cx="2546261" cy="256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4283" tIns="34283" rIns="34283" bIns="34283">
            <a:spAutoFit/>
          </a:bodyPr>
          <a:lstStyle>
            <a:lvl1pPr>
              <a:spcBef>
                <a:spcPts val="200"/>
              </a:spcBef>
              <a:defRPr sz="3000" b="1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sz="1800"/>
              <a:t>a powerful person who controls or influences what other people do : a person who leads a group, organization, country, etc. : a person who has commanding authority or influence</a:t>
            </a:r>
          </a:p>
        </p:txBody>
      </p:sp>
      <p:sp>
        <p:nvSpPr>
          <p:cNvPr id="210" name="Attention Span"/>
          <p:cNvSpPr txBox="1"/>
          <p:nvPr/>
        </p:nvSpPr>
        <p:spPr>
          <a:xfrm>
            <a:off x="1375765" y="751879"/>
            <a:ext cx="6257335" cy="80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7143" tIns="17143" rIns="17143" bIns="17143">
            <a:spAutoFit/>
          </a:bodyPr>
          <a:lstStyle>
            <a:lvl1pPr>
              <a:defRPr sz="5100" b="1">
                <a:solidFill>
                  <a:srgbClr val="29675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Leader</a:t>
            </a:r>
          </a:p>
        </p:txBody>
      </p:sp>
      <p:sp>
        <p:nvSpPr>
          <p:cNvPr id="211" name="lead· er | \ ˈlē-dər"/>
          <p:cNvSpPr txBox="1"/>
          <p:nvPr/>
        </p:nvSpPr>
        <p:spPr>
          <a:xfrm>
            <a:off x="1432758" y="1527159"/>
            <a:ext cx="1799528" cy="311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7143" tIns="17143" rIns="17143" bIns="17143">
            <a:spAutoFit/>
          </a:bodyPr>
          <a:lstStyle>
            <a:lvl1pPr defTabSz="457200">
              <a:defRPr sz="500">
                <a:solidFill>
                  <a:srgbClr val="296751"/>
                </a:solidFill>
              </a:defRPr>
            </a:lvl1pPr>
          </a:lstStyle>
          <a:p>
            <a:r>
              <a:rPr sz="1800"/>
              <a:t>lead·​er | \ ˈ</a:t>
            </a:r>
            <a:r>
              <a:rPr sz="1800" err="1"/>
              <a:t>lē-dər</a:t>
            </a:r>
            <a:r>
              <a:rPr sz="1800"/>
              <a:t> </a:t>
            </a:r>
          </a:p>
        </p:txBody>
      </p:sp>
      <p:sp>
        <p:nvSpPr>
          <p:cNvPr id="212" name="“The true scarce commodity” of the near future will be “human attention.”…"/>
          <p:cNvSpPr txBox="1"/>
          <p:nvPr/>
        </p:nvSpPr>
        <p:spPr>
          <a:xfrm>
            <a:off x="1429956" y="4530400"/>
            <a:ext cx="7143754" cy="18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3" tIns="34283" rIns="34283" bIns="34283">
            <a:spAutoFit/>
          </a:bodyPr>
          <a:lstStyle>
            <a:lvl1pPr algn="r">
              <a:spcBef>
                <a:spcPts val="600"/>
              </a:spcBef>
              <a:defRPr sz="700"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Merriam-Webster</a:t>
            </a:r>
          </a:p>
        </p:txBody>
      </p:sp>
      <p:sp>
        <p:nvSpPr>
          <p:cNvPr id="213" name="the amount of concentrated time on a task without becoming distracted"/>
          <p:cNvSpPr txBox="1"/>
          <p:nvPr/>
        </p:nvSpPr>
        <p:spPr>
          <a:xfrm>
            <a:off x="4464441" y="934212"/>
            <a:ext cx="2053872" cy="342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3" tIns="34283" rIns="34283" bIns="34283">
            <a:spAutoFit/>
          </a:bodyPr>
          <a:lstStyle/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control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influence 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lead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inspire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motivate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teach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empower</a:t>
            </a:r>
          </a:p>
        </p:txBody>
      </p:sp>
      <p:sp>
        <p:nvSpPr>
          <p:cNvPr id="214" name="the amount of concentrated time on a task without becoming distracted"/>
          <p:cNvSpPr txBox="1"/>
          <p:nvPr/>
        </p:nvSpPr>
        <p:spPr>
          <a:xfrm>
            <a:off x="6501027" y="934212"/>
            <a:ext cx="2053876" cy="342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3" tIns="34283" rIns="34283" bIns="34283">
            <a:spAutoFit/>
          </a:bodyPr>
          <a:lstStyle/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comfort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convince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empower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resolve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balance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connect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persuade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  <p:bldP spid="212" grpId="2" animBg="1" advAuto="0"/>
      <p:bldP spid="213" grpId="3" animBg="1" advAuto="0"/>
      <p:bldP spid="214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32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77823">
              <a:defRPr sz="3167"/>
            </a:lvl1pPr>
          </a:lstStyle>
          <a:p>
            <a:r>
              <a:t>“Presentation skills are key”</a:t>
            </a:r>
          </a:p>
        </p:txBody>
      </p:sp>
      <p:sp>
        <p:nvSpPr>
          <p:cNvPr id="217" name="Google Shape;232;p36"/>
          <p:cNvSpPr txBox="1"/>
          <p:nvPr/>
        </p:nvSpPr>
        <p:spPr>
          <a:xfrm>
            <a:off x="528025" y="1484946"/>
            <a:ext cx="8087950" cy="154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>
            <a:lvl1pPr defTabSz="457200">
              <a:defRPr sz="2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People who work for you represent your brand. You want them to present themselves — and represent you — in a certain way. </a:t>
            </a:r>
          </a:p>
        </p:txBody>
      </p:sp>
      <p:sp>
        <p:nvSpPr>
          <p:cNvPr id="218" name="fear of public speaking"/>
          <p:cNvSpPr txBox="1"/>
          <p:nvPr/>
        </p:nvSpPr>
        <p:spPr>
          <a:xfrm>
            <a:off x="934623" y="3692726"/>
            <a:ext cx="7583434" cy="39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/>
          <a:p>
            <a:pPr algn="r" defTabSz="457200">
              <a:defRPr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- Marc Benioff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exels-photo-9870888.jpeg" descr="pexels-photo-987088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29" y="188685"/>
            <a:ext cx="2743839" cy="4107545"/>
          </a:xfrm>
          <a:prstGeom prst="rect">
            <a:avLst/>
          </a:prstGeom>
          <a:ln w="63500">
            <a:solidFill>
              <a:srgbClr val="FF9300"/>
            </a:solidFill>
          </a:ln>
        </p:spPr>
      </p:pic>
      <p:sp>
        <p:nvSpPr>
          <p:cNvPr id="221" name="Photo by Karolina Grabowska from Pexels"/>
          <p:cNvSpPr txBox="1"/>
          <p:nvPr/>
        </p:nvSpPr>
        <p:spPr>
          <a:xfrm>
            <a:off x="1559539" y="4108251"/>
            <a:ext cx="4778247" cy="240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0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Photo by </a:t>
            </a:r>
            <a:r>
              <a:rPr b="1"/>
              <a:t>Алексей Маркин</a:t>
            </a:r>
            <a:r>
              <a:t> from </a:t>
            </a:r>
            <a:r>
              <a:rPr b="1"/>
              <a:t>Pexels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me"/>
          <p:cNvSpPr txBox="1"/>
          <p:nvPr/>
        </p:nvSpPr>
        <p:spPr>
          <a:xfrm>
            <a:off x="4317443" y="4247917"/>
            <a:ext cx="509113" cy="29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7143" tIns="17143" rIns="17143" bIns="17143">
            <a:spAutoFit/>
          </a:bodyPr>
          <a:lstStyle>
            <a:lvl1pPr>
              <a:defRPr sz="1800" b="1">
                <a:solidFill>
                  <a:srgbClr val="66CFE8"/>
                </a:solidFill>
              </a:defRPr>
            </a:lvl1pPr>
          </a:lstStyle>
          <a:p>
            <a:r>
              <a:t>time</a:t>
            </a:r>
          </a:p>
        </p:txBody>
      </p:sp>
      <p:sp>
        <p:nvSpPr>
          <p:cNvPr id="224" name="attention"/>
          <p:cNvSpPr txBox="1"/>
          <p:nvPr/>
        </p:nvSpPr>
        <p:spPr>
          <a:xfrm>
            <a:off x="1014425" y="2218973"/>
            <a:ext cx="1012065" cy="29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1800" b="1">
                <a:solidFill>
                  <a:srgbClr val="66CFE8"/>
                </a:solidFill>
              </a:defRPr>
            </a:lvl1pPr>
          </a:lstStyle>
          <a:p>
            <a:r>
              <a:t>attention</a:t>
            </a:r>
          </a:p>
        </p:txBody>
      </p:sp>
      <p:sp>
        <p:nvSpPr>
          <p:cNvPr id="225" name="Line"/>
          <p:cNvSpPr/>
          <p:nvPr/>
        </p:nvSpPr>
        <p:spPr>
          <a:xfrm>
            <a:off x="2154009" y="1170223"/>
            <a:ext cx="4665517" cy="240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01"/>
                </a:moveTo>
                <a:lnTo>
                  <a:pt x="3815" y="0"/>
                </a:lnTo>
                <a:lnTo>
                  <a:pt x="7367" y="10405"/>
                </a:lnTo>
                <a:lnTo>
                  <a:pt x="10603" y="8237"/>
                </a:lnTo>
                <a:lnTo>
                  <a:pt x="13982" y="12528"/>
                </a:lnTo>
                <a:cubicBezTo>
                  <a:pt x="15205" y="13740"/>
                  <a:pt x="16388" y="15095"/>
                  <a:pt x="17526" y="16585"/>
                </a:cubicBezTo>
                <a:cubicBezTo>
                  <a:pt x="18696" y="18119"/>
                  <a:pt x="19816" y="19794"/>
                  <a:pt x="20878" y="21600"/>
                </a:cubicBezTo>
                <a:lnTo>
                  <a:pt x="21600" y="19656"/>
                </a:lnTo>
              </a:path>
            </a:pathLst>
          </a:custGeom>
          <a:ln w="88900">
            <a:solidFill>
              <a:srgbClr val="8EBF4B"/>
            </a:solidFill>
            <a:miter lim="400000"/>
          </a:ln>
        </p:spPr>
        <p:txBody>
          <a:bodyPr lIns="45719" rIns="45719" anchor="ctr"/>
          <a:lstStyle/>
          <a:p>
            <a:pPr algn="ctr" defTabSz="171450">
              <a:defRPr sz="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6" name="Line"/>
          <p:cNvSpPr/>
          <p:nvPr/>
        </p:nvSpPr>
        <p:spPr>
          <a:xfrm>
            <a:off x="2156048" y="4190465"/>
            <a:ext cx="5092794" cy="1"/>
          </a:xfrm>
          <a:prstGeom prst="line">
            <a:avLst/>
          </a:prstGeom>
          <a:ln w="63500">
            <a:solidFill>
              <a:srgbClr val="A7A7A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Line"/>
          <p:cNvSpPr/>
          <p:nvPr/>
        </p:nvSpPr>
        <p:spPr>
          <a:xfrm flipV="1">
            <a:off x="2164912" y="296523"/>
            <a:ext cx="4" cy="3889181"/>
          </a:xfrm>
          <a:prstGeom prst="line">
            <a:avLst/>
          </a:prstGeom>
          <a:ln w="63500">
            <a:solidFill>
              <a:srgbClr val="A7A7A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8" name="Line"/>
          <p:cNvSpPr/>
          <p:nvPr/>
        </p:nvSpPr>
        <p:spPr>
          <a:xfrm>
            <a:off x="2164177" y="708603"/>
            <a:ext cx="4815646" cy="1738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9"/>
                </a:moveTo>
                <a:lnTo>
                  <a:pt x="3767" y="506"/>
                </a:lnTo>
                <a:lnTo>
                  <a:pt x="7411" y="13457"/>
                </a:lnTo>
                <a:lnTo>
                  <a:pt x="10188" y="5699"/>
                </a:lnTo>
                <a:lnTo>
                  <a:pt x="13617" y="19905"/>
                </a:lnTo>
                <a:lnTo>
                  <a:pt x="16922" y="0"/>
                </a:lnTo>
                <a:lnTo>
                  <a:pt x="20151" y="21600"/>
                </a:lnTo>
                <a:lnTo>
                  <a:pt x="21600" y="7243"/>
                </a:lnTo>
              </a:path>
            </a:pathLst>
          </a:custGeom>
          <a:ln w="127000">
            <a:solidFill>
              <a:srgbClr val="30795F"/>
            </a:solidFill>
            <a:miter lim="400000"/>
          </a:ln>
        </p:spPr>
        <p:txBody>
          <a:bodyPr lIns="45719" rIns="45719" anchor="ctr"/>
          <a:lstStyle/>
          <a:p>
            <a:pPr algn="ctr" defTabSz="171450">
              <a:defRPr sz="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9" name="Line"/>
          <p:cNvSpPr/>
          <p:nvPr/>
        </p:nvSpPr>
        <p:spPr>
          <a:xfrm flipV="1">
            <a:off x="3008248" y="296523"/>
            <a:ext cx="3" cy="3889181"/>
          </a:xfrm>
          <a:prstGeom prst="line">
            <a:avLst/>
          </a:prstGeom>
          <a:ln w="6350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0" name="Line"/>
          <p:cNvSpPr/>
          <p:nvPr/>
        </p:nvSpPr>
        <p:spPr>
          <a:xfrm flipV="1">
            <a:off x="3735021" y="296523"/>
            <a:ext cx="4" cy="3889181"/>
          </a:xfrm>
          <a:prstGeom prst="line">
            <a:avLst/>
          </a:prstGeom>
          <a:ln w="63500">
            <a:solidFill>
              <a:srgbClr val="A7A7A7"/>
            </a:solidFill>
            <a:prstDash val="sys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Line"/>
          <p:cNvSpPr/>
          <p:nvPr/>
        </p:nvSpPr>
        <p:spPr>
          <a:xfrm flipV="1">
            <a:off x="4461791" y="306046"/>
            <a:ext cx="4" cy="3889181"/>
          </a:xfrm>
          <a:prstGeom prst="line">
            <a:avLst/>
          </a:prstGeom>
          <a:ln w="6350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2" name="Line"/>
          <p:cNvSpPr/>
          <p:nvPr/>
        </p:nvSpPr>
        <p:spPr>
          <a:xfrm flipV="1">
            <a:off x="5188566" y="296523"/>
            <a:ext cx="4" cy="3889181"/>
          </a:xfrm>
          <a:prstGeom prst="line">
            <a:avLst/>
          </a:prstGeom>
          <a:ln w="63500">
            <a:solidFill>
              <a:srgbClr val="A7A7A7"/>
            </a:solidFill>
            <a:prstDash val="sys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Line"/>
          <p:cNvSpPr/>
          <p:nvPr/>
        </p:nvSpPr>
        <p:spPr>
          <a:xfrm flipV="1">
            <a:off x="5915340" y="296523"/>
            <a:ext cx="3" cy="3889181"/>
          </a:xfrm>
          <a:prstGeom prst="line">
            <a:avLst/>
          </a:prstGeom>
          <a:ln w="6350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4" name="Line"/>
          <p:cNvSpPr/>
          <p:nvPr/>
        </p:nvSpPr>
        <p:spPr>
          <a:xfrm flipV="1">
            <a:off x="6642113" y="296523"/>
            <a:ext cx="3" cy="3889181"/>
          </a:xfrm>
          <a:prstGeom prst="line">
            <a:avLst/>
          </a:prstGeom>
          <a:ln w="63500">
            <a:solidFill>
              <a:srgbClr val="A7A7A7"/>
            </a:solidFill>
            <a:prstDash val="sys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5" name="McKeachie"/>
          <p:cNvSpPr txBox="1"/>
          <p:nvPr/>
        </p:nvSpPr>
        <p:spPr>
          <a:xfrm>
            <a:off x="7026443" y="4409499"/>
            <a:ext cx="507510" cy="1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7143" tIns="17143" rIns="17143" bIns="17143">
            <a:spAutoFit/>
          </a:bodyPr>
          <a:lstStyle>
            <a:lvl1pPr>
              <a:defRPr sz="7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McKeachie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  <p:bldP spid="228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39" y="250063"/>
            <a:ext cx="6892522" cy="4188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DD4E"/>
      </a:accent1>
      <a:accent2>
        <a:srgbClr val="69AB42"/>
      </a:accent2>
      <a:accent3>
        <a:srgbClr val="48B0E2"/>
      </a:accent3>
      <a:accent4>
        <a:srgbClr val="A4B961"/>
      </a:accent4>
      <a:accent5>
        <a:srgbClr val="3B96B0"/>
      </a:accent5>
      <a:accent6>
        <a:srgbClr val="304C74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DD4E"/>
      </a:accent1>
      <a:accent2>
        <a:srgbClr val="69AB42"/>
      </a:accent2>
      <a:accent3>
        <a:srgbClr val="48B0E2"/>
      </a:accent3>
      <a:accent4>
        <a:srgbClr val="A4B961"/>
      </a:accent4>
      <a:accent5>
        <a:srgbClr val="3B96B0"/>
      </a:accent5>
      <a:accent6>
        <a:srgbClr val="304C74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C96FC93A0F04FA2BBC6C341D236ED" ma:contentTypeVersion="19" ma:contentTypeDescription="Create a new document." ma:contentTypeScope="" ma:versionID="8f83054c667a3ad10a03384320754b70">
  <xsd:schema xmlns:xsd="http://www.w3.org/2001/XMLSchema" xmlns:xs="http://www.w3.org/2001/XMLSchema" xmlns:p="http://schemas.microsoft.com/office/2006/metadata/properties" xmlns:ns2="dd14bf96-fa2b-4e78-b27a-33bb0c5475f1" xmlns:ns3="5b7f2bb1-7f58-4bdb-85e5-e23b5270616d" targetNamespace="http://schemas.microsoft.com/office/2006/metadata/properties" ma:root="true" ma:fieldsID="9b76a4bc40bee55e939c745d41fc4a89" ns2:_="" ns3:_="">
    <xsd:import namespace="dd14bf96-fa2b-4e78-b27a-33bb0c5475f1"/>
    <xsd:import namespace="5b7f2bb1-7f58-4bdb-85e5-e23b527061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4bf96-fa2b-4e78-b27a-33bb0c547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b7f6ea1-1079-435c-a896-4e5d7f7fb1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f2bb1-7f58-4bdb-85e5-e23b5270616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76cf7bd-33b9-45b0-90a9-57f797b9506c}" ma:internalName="TaxCatchAll" ma:showField="CatchAllData" ma:web="5b7f2bb1-7f58-4bdb-85e5-e23b527061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f2bb1-7f58-4bdb-85e5-e23b5270616d" xsi:nil="true"/>
    <lcf76f155ced4ddcb4097134ff3c332f xmlns="dd14bf96-fa2b-4e78-b27a-33bb0c5475f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8340E4-3144-4101-A6D8-13319751FA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14bf96-fa2b-4e78-b27a-33bb0c5475f1"/>
    <ds:schemaRef ds:uri="5b7f2bb1-7f58-4bdb-85e5-e23b527061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C4CD73-7A46-465A-B501-2BF0427EDAB4}">
  <ds:schemaRefs>
    <ds:schemaRef ds:uri="http://schemas.microsoft.com/office/2006/metadata/properties"/>
    <ds:schemaRef ds:uri="http://schemas.microsoft.com/office/infopath/2007/PartnerControls"/>
    <ds:schemaRef ds:uri="5b7f2bb1-7f58-4bdb-85e5-e23b5270616d"/>
    <ds:schemaRef ds:uri="dd14bf96-fa2b-4e78-b27a-33bb0c5475f1"/>
  </ds:schemaRefs>
</ds:datastoreItem>
</file>

<file path=customXml/itemProps3.xml><?xml version="1.0" encoding="utf-8"?>
<ds:datastoreItem xmlns:ds="http://schemas.openxmlformats.org/officeDocument/2006/customXml" ds:itemID="{D7FD5540-01C8-42F2-818F-25A435B850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658</Words>
  <Application>Microsoft Office PowerPoint</Application>
  <PresentationFormat>On-screen Show (16:9)</PresentationFormat>
  <Paragraphs>131</Paragraphs>
  <Slides>41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Carlito</vt:lpstr>
      <vt:lpstr>Lato Light</vt:lpstr>
      <vt:lpstr>Montserrat</vt:lpstr>
      <vt:lpstr>Montserrat ExtraBold</vt:lpstr>
      <vt:lpstr>Montserrat Light</vt:lpstr>
      <vt:lpstr>Tahoma</vt:lpstr>
      <vt:lpstr>Office Theme</vt:lpstr>
      <vt:lpstr>What’s Your Story? Presentation Skills for the Ambitious Leader </vt:lpstr>
      <vt:lpstr>PowerPoint Presentation</vt:lpstr>
      <vt:lpstr>PowerPoint Presentation</vt:lpstr>
      <vt:lpstr>“All-Time Best Investment”</vt:lpstr>
      <vt:lpstr>PowerPoint Presentation</vt:lpstr>
      <vt:lpstr>“Presentation skills are key”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Cool</vt:lpstr>
      <vt:lpstr>PowerPoint Presentation</vt:lpstr>
      <vt:lpstr>Real Time</vt:lpstr>
      <vt:lpstr>Participation</vt:lpstr>
      <vt:lpstr>Evaluation</vt:lpstr>
      <vt:lpstr>PowerPoint Presentation</vt:lpstr>
      <vt:lpstr>PowerPoint Presentation</vt:lpstr>
      <vt:lpstr>PowerPoint Presentation</vt:lpstr>
      <vt:lpstr>In “The Before”</vt:lpstr>
      <vt:lpstr>Pandemic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Brandon Ferris</dc:creator>
  <cp:lastModifiedBy>Taylor King</cp:lastModifiedBy>
  <cp:revision>7</cp:revision>
  <dcterms:modified xsi:type="dcterms:W3CDTF">2025-05-16T14:21:56Z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0x010100885C96FC93A0F04FA2BBC6C341D236ED</vt:lpwstr>
  </property>
  <property fmtid="{D5CDD505-2E9C-101B-9397-08002B2CF9AE}" pid="3" name="MediaServiceImageTags">
    <vt:lpwstr/>
  </property>
</Properties>
</file>