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Lst>
  <p:notesMasterIdLst>
    <p:notesMasterId r:id="rId15"/>
  </p:notesMasterIdLst>
  <p:sldIdLst>
    <p:sldId id="256" r:id="rId5"/>
    <p:sldId id="284" r:id="rId6"/>
    <p:sldId id="306" r:id="rId7"/>
    <p:sldId id="307" r:id="rId8"/>
    <p:sldId id="308" r:id="rId9"/>
    <p:sldId id="309" r:id="rId10"/>
    <p:sldId id="310" r:id="rId11"/>
    <p:sldId id="311" r:id="rId12"/>
    <p:sldId id="312" r:id="rId13"/>
    <p:sldId id="313" r:id="rId14"/>
  </p:sldIdLst>
  <p:sldSz cx="9144000" cy="5143500" type="screen16x9"/>
  <p:notesSz cx="6858000" cy="9144000"/>
  <p:embeddedFontLst>
    <p:embeddedFont>
      <p:font typeface="Montserrat" panose="00000500000000000000" pitchFamily="2" charset="0"/>
      <p:regular r:id="rId16"/>
      <p:bold r:id="rId17"/>
      <p:italic r:id="rId18"/>
      <p:boldItalic r:id="rId19"/>
    </p:embeddedFont>
    <p:embeddedFont>
      <p:font typeface="Montserrat ExtraBold" panose="00000900000000000000" pitchFamily="2" charset="0"/>
      <p:bold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93E"/>
    <a:srgbClr val="2C5234"/>
    <a:srgbClr val="1A70B5"/>
    <a:srgbClr val="BCD000"/>
    <a:srgbClr val="025C23"/>
    <a:srgbClr val="09D7CF"/>
    <a:srgbClr val="51B749"/>
    <a:srgbClr val="242D64"/>
    <a:srgbClr val="0074C9"/>
    <a:srgbClr val="092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7F9E9-6A41-48FB-9647-49B4BBE29BB2}" v="308" dt="2026-05-11T16:01:55.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ne Evans-Roskos" userId="S::revans@windingriverconsulting.com::7f08c416-167d-47cb-b9c8-e1810c07650a" providerId="AD" clId="Web-{3487F9E9-6A41-48FB-9647-49B4BBE29BB2}"/>
    <pc:docChg chg="addSld delSld modSld">
      <pc:chgData name="Reine Evans-Roskos" userId="S::revans@windingriverconsulting.com::7f08c416-167d-47cb-b9c8-e1810c07650a" providerId="AD" clId="Web-{3487F9E9-6A41-48FB-9647-49B4BBE29BB2}" dt="2026-05-11T16:01:55.043" v="297"/>
      <pc:docMkLst>
        <pc:docMk/>
      </pc:docMkLst>
      <pc:sldChg chg="modSp add del">
        <pc:chgData name="Reine Evans-Roskos" userId="S::revans@windingriverconsulting.com::7f08c416-167d-47cb-b9c8-e1810c07650a" providerId="AD" clId="Web-{3487F9E9-6A41-48FB-9647-49B4BBE29BB2}" dt="2026-05-11T16:01:55.043" v="297"/>
        <pc:sldMkLst>
          <pc:docMk/>
          <pc:sldMk cId="366723655" sldId="299"/>
        </pc:sldMkLst>
        <pc:spChg chg="mod">
          <ac:chgData name="Reine Evans-Roskos" userId="S::revans@windingriverconsulting.com::7f08c416-167d-47cb-b9c8-e1810c07650a" providerId="AD" clId="Web-{3487F9E9-6A41-48FB-9647-49B4BBE29BB2}" dt="2026-05-11T15:59:04.310" v="6" actId="20577"/>
          <ac:spMkLst>
            <pc:docMk/>
            <pc:sldMk cId="366723655" sldId="299"/>
            <ac:spMk id="365" creationId="{344F584D-3C91-B479-E9D8-38BE7420A290}"/>
          </ac:spMkLst>
        </pc:spChg>
        <pc:picChg chg="mod">
          <ac:chgData name="Reine Evans-Roskos" userId="S::revans@windingriverconsulting.com::7f08c416-167d-47cb-b9c8-e1810c07650a" providerId="AD" clId="Web-{3487F9E9-6A41-48FB-9647-49B4BBE29BB2}" dt="2026-05-11T15:58:41.560" v="3" actId="1076"/>
          <ac:picMkLst>
            <pc:docMk/>
            <pc:sldMk cId="366723655" sldId="299"/>
            <ac:picMk id="2" creationId="{BAED7C29-E86B-7396-C0EF-8ED0BF92B2A6}"/>
          </ac:picMkLst>
        </pc:picChg>
        <pc:picChg chg="mod">
          <ac:chgData name="Reine Evans-Roskos" userId="S::revans@windingriverconsulting.com::7f08c416-167d-47cb-b9c8-e1810c07650a" providerId="AD" clId="Web-{3487F9E9-6A41-48FB-9647-49B4BBE29BB2}" dt="2026-05-11T15:58:52.888" v="4" actId="1076"/>
          <ac:picMkLst>
            <pc:docMk/>
            <pc:sldMk cId="366723655" sldId="299"/>
            <ac:picMk id="3" creationId="{8C616836-D2E3-763A-1765-E2D50469AFEF}"/>
          </ac:picMkLst>
        </pc:picChg>
      </pc:sldChg>
      <pc:sldChg chg="addSp delSp modSp add replId">
        <pc:chgData name="Reine Evans-Roskos" userId="S::revans@windingriverconsulting.com::7f08c416-167d-47cb-b9c8-e1810c07650a" providerId="AD" clId="Web-{3487F9E9-6A41-48FB-9647-49B4BBE29BB2}" dt="2026-05-11T16:01:52.574" v="296" actId="1076"/>
        <pc:sldMkLst>
          <pc:docMk/>
          <pc:sldMk cId="2442635904" sldId="313"/>
        </pc:sldMkLst>
        <pc:spChg chg="mod">
          <ac:chgData name="Reine Evans-Roskos" userId="S::revans@windingriverconsulting.com::7f08c416-167d-47cb-b9c8-e1810c07650a" providerId="AD" clId="Web-{3487F9E9-6A41-48FB-9647-49B4BBE29BB2}" dt="2026-05-11T15:59:19.841" v="14" actId="20577"/>
          <ac:spMkLst>
            <pc:docMk/>
            <pc:sldMk cId="2442635904" sldId="313"/>
            <ac:spMk id="7" creationId="{2CD24BF1-E866-1DC8-8A81-E029442760C2}"/>
          </ac:spMkLst>
        </pc:spChg>
        <pc:spChg chg="mod">
          <ac:chgData name="Reine Evans-Roskos" userId="S::revans@windingriverconsulting.com::7f08c416-167d-47cb-b9c8-e1810c07650a" providerId="AD" clId="Web-{3487F9E9-6A41-48FB-9647-49B4BBE29BB2}" dt="2026-05-11T15:59:14.888" v="9" actId="20577"/>
          <ac:spMkLst>
            <pc:docMk/>
            <pc:sldMk cId="2442635904" sldId="313"/>
            <ac:spMk id="365" creationId="{FAE90E55-A55F-5EDA-4B94-3EF6CC4AEA14}"/>
          </ac:spMkLst>
        </pc:spChg>
        <pc:spChg chg="mod">
          <ac:chgData name="Reine Evans-Roskos" userId="S::revans@windingriverconsulting.com::7f08c416-167d-47cb-b9c8-e1810c07650a" providerId="AD" clId="Web-{3487F9E9-6A41-48FB-9647-49B4BBE29BB2}" dt="2026-05-11T16:01:35.324" v="291" actId="20577"/>
          <ac:spMkLst>
            <pc:docMk/>
            <pc:sldMk cId="2442635904" sldId="313"/>
            <ac:spMk id="366" creationId="{84B63844-85EE-49ED-C1EA-A05A6BDA5DDB}"/>
          </ac:spMkLst>
        </pc:spChg>
        <pc:picChg chg="del">
          <ac:chgData name="Reine Evans-Roskos" userId="S::revans@windingriverconsulting.com::7f08c416-167d-47cb-b9c8-e1810c07650a" providerId="AD" clId="Web-{3487F9E9-6A41-48FB-9647-49B4BBE29BB2}" dt="2026-05-11T16:01:36.496" v="292"/>
          <ac:picMkLst>
            <pc:docMk/>
            <pc:sldMk cId="2442635904" sldId="313"/>
            <ac:picMk id="2" creationId="{91906F1C-6C75-E659-C833-56CDEC9288D3}"/>
          </ac:picMkLst>
        </pc:picChg>
        <pc:picChg chg="del">
          <ac:chgData name="Reine Evans-Roskos" userId="S::revans@windingriverconsulting.com::7f08c416-167d-47cb-b9c8-e1810c07650a" providerId="AD" clId="Web-{3487F9E9-6A41-48FB-9647-49B4BBE29BB2}" dt="2026-05-11T15:59:11.075" v="8"/>
          <ac:picMkLst>
            <pc:docMk/>
            <pc:sldMk cId="2442635904" sldId="313"/>
            <ac:picMk id="3" creationId="{FF979D0E-3AE5-B6A4-B63E-DF78483727D1}"/>
          </ac:picMkLst>
        </pc:picChg>
        <pc:picChg chg="add mod">
          <ac:chgData name="Reine Evans-Roskos" userId="S::revans@windingriverconsulting.com::7f08c416-167d-47cb-b9c8-e1810c07650a" providerId="AD" clId="Web-{3487F9E9-6A41-48FB-9647-49B4BBE29BB2}" dt="2026-05-11T16:01:44.809" v="294" actId="1076"/>
          <ac:picMkLst>
            <pc:docMk/>
            <pc:sldMk cId="2442635904" sldId="313"/>
            <ac:picMk id="5" creationId="{22A22ADE-14AE-E36D-1854-721DF15272A2}"/>
          </ac:picMkLst>
        </pc:picChg>
        <pc:picChg chg="add mod">
          <ac:chgData name="Reine Evans-Roskos" userId="S::revans@windingriverconsulting.com::7f08c416-167d-47cb-b9c8-e1810c07650a" providerId="AD" clId="Web-{3487F9E9-6A41-48FB-9647-49B4BBE29BB2}" dt="2026-05-11T16:01:52.574" v="296" actId="1076"/>
          <ac:picMkLst>
            <pc:docMk/>
            <pc:sldMk cId="2442635904" sldId="313"/>
            <ac:picMk id="8" creationId="{4BBB27F2-BE03-11D2-5179-453B0D7073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cb1dbb2a1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26cb1dbb2a1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78E7ED0B-4B61-E7B4-5F78-E94A9FB6B8B4}"/>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632A3E9A-95FB-DA10-B933-6B658C407E02}"/>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BD6C1879-CB1E-9135-BBBA-C007FFBB95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99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cb1dbb2a1_2_2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68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60F2F183-542E-65BC-2867-7EA36D07F869}"/>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B3EA80D1-424A-9E57-525C-09C17FAD34C2}"/>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F84AF063-2106-AFED-F388-6045867236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82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E1445BCC-CCEF-7E11-9095-4B1B4DF6007D}"/>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3A0E3862-4304-6818-FF91-FA11263BB975}"/>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B25703D2-9B13-424F-7AFB-6F6D6D48EC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349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9CA87D4D-CE85-4E17-AAEF-7FA6F2507A59}"/>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C45A9D2A-D5AE-576E-003F-5808B11330A4}"/>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2970D789-85E8-03AE-B08C-3EC04857F68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55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60920CA9-6004-AF64-F958-7127E07BE3C7}"/>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BCC18FFE-C8B2-D5E7-2E49-E486A1161577}"/>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BD11C036-2BC7-71CA-9A64-D675544C6B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36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3708BDC5-2FCA-8B49-E1BF-40A8E8BA3AC4}"/>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5B521145-9104-5F29-4E05-EF26A9CE9665}"/>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DE133124-95FD-635B-C90F-8847FF6A31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89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64E1EA2B-F198-49E1-07A6-EE3DEB9BE437}"/>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3AEEFA70-1D5E-33A1-32FE-D65A2A09CBD0}"/>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3EBD8ECA-12AB-9E3F-14AD-B2FDC700A5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61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A594265A-B270-2411-4D3A-BC53B0DA5544}"/>
            </a:ext>
          </a:extLst>
        </p:cNvPr>
        <p:cNvGrpSpPr/>
        <p:nvPr/>
      </p:nvGrpSpPr>
      <p:grpSpPr>
        <a:xfrm>
          <a:off x="0" y="0"/>
          <a:ext cx="0" cy="0"/>
          <a:chOff x="0" y="0"/>
          <a:chExt cx="0" cy="0"/>
        </a:xfrm>
      </p:grpSpPr>
      <p:sp>
        <p:nvSpPr>
          <p:cNvPr id="361" name="Google Shape;361;g26cb1dbb2a1_2_293:notes">
            <a:extLst>
              <a:ext uri="{FF2B5EF4-FFF2-40B4-BE49-F238E27FC236}">
                <a16:creationId xmlns:a16="http://schemas.microsoft.com/office/drawing/2014/main" id="{2EEB6778-DEC3-FB43-C008-4AFBF8725B5D}"/>
              </a:ext>
            </a:extLst>
          </p:cNvPr>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6cb1dbb2a1_2_293:notes">
            <a:extLst>
              <a:ext uri="{FF2B5EF4-FFF2-40B4-BE49-F238E27FC236}">
                <a16:creationId xmlns:a16="http://schemas.microsoft.com/office/drawing/2014/main" id="{76BEB887-D2BE-C70B-3B87-E52B4F967F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05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4500"/>
              <a:buFont typeface="Montserrat ExtraBold"/>
              <a:buNone/>
              <a:defRPr sz="4500">
                <a:solidFill>
                  <a:schemeClr val="dk2"/>
                </a:solidFill>
                <a:latin typeface="Montserrat ExtraBold"/>
                <a:ea typeface="Montserrat ExtraBold"/>
                <a:cs typeface="Montserrat ExtraBold"/>
                <a:sym typeface="Montserrat ExtraBol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3" name="Google Shape;153;p2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5" name="Google Shape;155;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1"/>
        <p:cNvGrpSpPr/>
        <p:nvPr/>
      </p:nvGrpSpPr>
      <p:grpSpPr>
        <a:xfrm>
          <a:off x="0" y="0"/>
          <a:ext cx="0" cy="0"/>
          <a:chOff x="0" y="0"/>
          <a:chExt cx="0" cy="0"/>
        </a:xfrm>
      </p:grpSpPr>
      <p:sp>
        <p:nvSpPr>
          <p:cNvPr id="82" name="Google Shape;82;p17"/>
          <p:cNvSpPr/>
          <p:nvPr/>
        </p:nvSpPr>
        <p:spPr>
          <a:xfrm>
            <a:off x="0" y="4549141"/>
            <a:ext cx="9144000" cy="59436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
        <p:nvSpPr>
          <p:cNvPr id="83" name="Google Shape;83;p17"/>
          <p:cNvSpPr txBox="1">
            <a:spLocks noGrp="1"/>
          </p:cNvSpPr>
          <p:nvPr>
            <p:ph type="title"/>
          </p:nvPr>
        </p:nvSpPr>
        <p:spPr>
          <a:xfrm>
            <a:off x="628650" y="583881"/>
            <a:ext cx="7886700" cy="533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dk2"/>
              </a:buClr>
              <a:buSzPts val="3800"/>
              <a:buFont typeface="Montserrat ExtraBold"/>
              <a:buNone/>
              <a:defRPr sz="38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7"/>
          <p:cNvSpPr txBox="1">
            <a:spLocks noGrp="1"/>
          </p:cNvSpPr>
          <p:nvPr>
            <p:ph type="body" idx="1"/>
          </p:nvPr>
        </p:nvSpPr>
        <p:spPr>
          <a:xfrm>
            <a:off x="628650" y="1335403"/>
            <a:ext cx="7886700" cy="2931797"/>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2"/>
              </a:buClr>
              <a:buSzPts val="1800"/>
              <a:buNone/>
              <a:defRPr sz="1800">
                <a:solidFill>
                  <a:schemeClr val="dk2"/>
                </a:solidFill>
                <a:latin typeface="Montserrat Light"/>
                <a:ea typeface="Montserrat Light"/>
                <a:cs typeface="Montserrat Light"/>
                <a:sym typeface="Montserrat Light"/>
              </a:defRPr>
            </a:lvl1pPr>
            <a:lvl2pPr marL="914400" lvl="1" indent="-228600" algn="l">
              <a:lnSpc>
                <a:spcPct val="90000"/>
              </a:lnSpc>
              <a:spcBef>
                <a:spcPts val="400"/>
              </a:spcBef>
              <a:spcAft>
                <a:spcPts val="0"/>
              </a:spcAft>
              <a:buClr>
                <a:schemeClr val="dk2"/>
              </a:buClr>
              <a:buSzPts val="1500"/>
              <a:buNone/>
              <a:defRPr sz="1500">
                <a:solidFill>
                  <a:schemeClr val="dk2"/>
                </a:solidFill>
                <a:latin typeface="Montserrat Light"/>
                <a:ea typeface="Montserrat Light"/>
                <a:cs typeface="Montserrat Light"/>
                <a:sym typeface="Montserrat Light"/>
              </a:defRPr>
            </a:lvl2pPr>
            <a:lvl3pPr marL="1371600" lvl="2" indent="-228600" algn="l">
              <a:lnSpc>
                <a:spcPct val="90000"/>
              </a:lnSpc>
              <a:spcBef>
                <a:spcPts val="400"/>
              </a:spcBef>
              <a:spcAft>
                <a:spcPts val="0"/>
              </a:spcAft>
              <a:buClr>
                <a:schemeClr val="dk2"/>
              </a:buClr>
              <a:buSzPts val="1400"/>
              <a:buNone/>
              <a:defRPr sz="1400">
                <a:solidFill>
                  <a:schemeClr val="dk2"/>
                </a:solidFill>
                <a:latin typeface="Montserrat Light"/>
                <a:ea typeface="Montserrat Light"/>
                <a:cs typeface="Montserrat Light"/>
                <a:sym typeface="Montserrat Light"/>
              </a:defRPr>
            </a:lvl3pPr>
            <a:lvl4pPr marL="1828800" lvl="3"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4pPr>
            <a:lvl5pPr marL="2286000" lvl="4" indent="-228600" algn="l">
              <a:lnSpc>
                <a:spcPct val="90000"/>
              </a:lnSpc>
              <a:spcBef>
                <a:spcPts val="400"/>
              </a:spcBef>
              <a:spcAft>
                <a:spcPts val="0"/>
              </a:spcAft>
              <a:buClr>
                <a:schemeClr val="dk2"/>
              </a:buClr>
              <a:buSzPts val="1200"/>
              <a:buNone/>
              <a:defRPr sz="1200">
                <a:solidFill>
                  <a:schemeClr val="dk2"/>
                </a:solidFill>
                <a:latin typeface="Montserrat Light"/>
                <a:ea typeface="Montserrat Light"/>
                <a:cs typeface="Montserrat Light"/>
                <a:sym typeface="Montserrat Light"/>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7"/>
          <p:cNvSpPr txBox="1">
            <a:spLocks noGrp="1"/>
          </p:cNvSpPr>
          <p:nvPr>
            <p:ph type="sldNum" idx="12"/>
          </p:nvPr>
        </p:nvSpPr>
        <p:spPr>
          <a:xfrm>
            <a:off x="6457950" y="4709399"/>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1pPr>
            <a:lvl2pPr marL="0" lvl="1"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2pPr>
            <a:lvl3pPr marL="0" lvl="2"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3pPr>
            <a:lvl4pPr marL="0" lvl="3"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4pPr>
            <a:lvl5pPr marL="0" lvl="4"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5pPr>
            <a:lvl6pPr marL="0" lvl="5"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6pPr>
            <a:lvl7pPr marL="0" lvl="6"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7pPr>
            <a:lvl8pPr marL="0" lvl="7"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8pPr>
            <a:lvl9pPr marL="0" lvl="8" indent="0" algn="r">
              <a:spcBef>
                <a:spcPts val="0"/>
              </a:spcBef>
              <a:buNone/>
              <a:defRPr sz="900" b="0" i="0" u="none" strike="noStrike" cap="none">
                <a:solidFill>
                  <a:schemeClr val="accent6"/>
                </a:solidFill>
                <a:latin typeface="Montserrat ExtraBold"/>
                <a:ea typeface="Montserrat ExtraBold"/>
                <a:cs typeface="Montserrat ExtraBold"/>
                <a:sym typeface="Montserrat ExtraBold"/>
              </a:defRPr>
            </a:lvl9pPr>
          </a:lstStyle>
          <a:p>
            <a:pPr marL="0" lvl="0" indent="0" algn="r" rtl="0">
              <a:spcBef>
                <a:spcPts val="0"/>
              </a:spcBef>
              <a:spcAft>
                <a:spcPts val="0"/>
              </a:spcAft>
              <a:buNone/>
            </a:pPr>
            <a:r>
              <a:rPr lang="en"/>
              <a:t>Staying Independent</a:t>
            </a:r>
            <a:endParaRPr>
              <a:solidFill>
                <a:srgbClr val="757575"/>
              </a:solidFill>
              <a:latin typeface="Montserrat"/>
              <a:ea typeface="Montserrat"/>
              <a:cs typeface="Montserrat"/>
              <a:sym typeface="Montserrat"/>
            </a:endParaRPr>
          </a:p>
        </p:txBody>
      </p:sp>
      <p:pic>
        <p:nvPicPr>
          <p:cNvPr id="86" name="Google Shape;86;p17" descr="A yellow and green logo&#10;&#10;Description automatically generated"/>
          <p:cNvPicPr preferRelativeResize="0"/>
          <p:nvPr/>
        </p:nvPicPr>
        <p:blipFill rotWithShape="1">
          <a:blip r:embed="rId2">
            <a:alphaModFix/>
          </a:blip>
          <a:srcRect/>
          <a:stretch/>
        </p:blipFill>
        <p:spPr>
          <a:xfrm>
            <a:off x="628650" y="4696123"/>
            <a:ext cx="749540" cy="307360"/>
          </a:xfrm>
          <a:prstGeom prst="rect">
            <a:avLst/>
          </a:prstGeom>
          <a:noFill/>
          <a:ln>
            <a:noFill/>
          </a:ln>
        </p:spPr>
      </p:pic>
      <p:sp>
        <p:nvSpPr>
          <p:cNvPr id="87" name="Google Shape;87;p17"/>
          <p:cNvSpPr/>
          <p:nvPr/>
        </p:nvSpPr>
        <p:spPr>
          <a:xfrm>
            <a:off x="0" y="0"/>
            <a:ext cx="9144000" cy="140018"/>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Montserrat ExtraBold"/>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109" name="Google Shape;10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2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2" name="Google Shape;122;p2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3" name="Google Shape;123;p2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24" name="Google Shape;124;p2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0" name="Google Shape;130;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Montserrat Extra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9" name="Google Shape;139;p2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40" name="Google Shape;140;p2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1" name="Google Shape;141;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2" name="Google Shape;142;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Montserrat ExtraBold"/>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6"/>
          <p:cNvSpPr>
            <a:spLocks noGrp="1"/>
          </p:cNvSpPr>
          <p:nvPr>
            <p:ph type="pic" idx="2"/>
          </p:nvPr>
        </p:nvSpPr>
        <p:spPr>
          <a:xfrm>
            <a:off x="3887391" y="740569"/>
            <a:ext cx="4629150" cy="3655219"/>
          </a:xfrm>
          <a:prstGeom prst="rect">
            <a:avLst/>
          </a:prstGeom>
          <a:noFill/>
          <a:ln>
            <a:noFill/>
          </a:ln>
        </p:spPr>
      </p:sp>
      <p:sp>
        <p:nvSpPr>
          <p:cNvPr id="147" name="Google Shape;147;p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48" name="Google Shape;148;p2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9" name="Google Shape;149;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Montserrat ExtraBold"/>
              <a:buNone/>
              <a:defRPr sz="3300" b="0" i="0" u="none" strike="noStrike" cap="none">
                <a:solidFill>
                  <a:schemeClr val="dk1"/>
                </a:solidFill>
                <a:latin typeface="Montserrat ExtraBold"/>
                <a:ea typeface="Montserrat ExtraBold"/>
                <a:cs typeface="Montserrat ExtraBold"/>
                <a:sym typeface="Montserrat Extra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ontserrat Light"/>
                <a:ea typeface="Montserrat Light"/>
                <a:cs typeface="Montserrat Light"/>
                <a:sym typeface="Montserrat Ligh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Light"/>
                <a:ea typeface="Montserrat Light"/>
                <a:cs typeface="Montserrat Light"/>
                <a:sym typeface="Montserrat Ligh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Montserrat"/>
                <a:ea typeface="Montserrat"/>
                <a:cs typeface="Montserrat"/>
                <a:sym typeface="Montserrat"/>
              </a:defRPr>
            </a:lvl1pPr>
            <a:lvl2pPr marR="0" lvl="1"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100"/>
              <a:buNone/>
              <a:defRPr sz="1400" b="0" i="0" u="none" strike="noStrike" cap="none">
                <a:solidFill>
                  <a:schemeClr val="dk1"/>
                </a:solidFill>
                <a:latin typeface="Montserrat"/>
                <a:ea typeface="Montserrat"/>
                <a:cs typeface="Montserrat"/>
                <a:sym typeface="Montserrat"/>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Montserrat"/>
                <a:ea typeface="Montserrat"/>
                <a:cs typeface="Montserrat"/>
                <a:sym typeface="Montserrat"/>
              </a:defRPr>
            </a:lvl1pPr>
            <a:lvl2pPr marL="0" marR="0" lvl="1" indent="0" algn="r" rtl="0">
              <a:spcBef>
                <a:spcPts val="0"/>
              </a:spcBef>
              <a:buNone/>
              <a:defRPr sz="900" b="0" i="0" u="none" strike="noStrike" cap="none">
                <a:solidFill>
                  <a:srgbClr val="757575"/>
                </a:solidFill>
                <a:latin typeface="Montserrat"/>
                <a:ea typeface="Montserrat"/>
                <a:cs typeface="Montserrat"/>
                <a:sym typeface="Montserrat"/>
              </a:defRPr>
            </a:lvl2pPr>
            <a:lvl3pPr marL="0" marR="0" lvl="2" indent="0" algn="r" rtl="0">
              <a:spcBef>
                <a:spcPts val="0"/>
              </a:spcBef>
              <a:buNone/>
              <a:defRPr sz="900" b="0" i="0" u="none" strike="noStrike" cap="none">
                <a:solidFill>
                  <a:srgbClr val="757575"/>
                </a:solidFill>
                <a:latin typeface="Montserrat"/>
                <a:ea typeface="Montserrat"/>
                <a:cs typeface="Montserrat"/>
                <a:sym typeface="Montserrat"/>
              </a:defRPr>
            </a:lvl3pPr>
            <a:lvl4pPr marL="0" marR="0" lvl="3" indent="0" algn="r" rtl="0">
              <a:spcBef>
                <a:spcPts val="0"/>
              </a:spcBef>
              <a:buNone/>
              <a:defRPr sz="900" b="0" i="0" u="none" strike="noStrike" cap="none">
                <a:solidFill>
                  <a:srgbClr val="757575"/>
                </a:solidFill>
                <a:latin typeface="Montserrat"/>
                <a:ea typeface="Montserrat"/>
                <a:cs typeface="Montserrat"/>
                <a:sym typeface="Montserrat"/>
              </a:defRPr>
            </a:lvl4pPr>
            <a:lvl5pPr marL="0" marR="0" lvl="4" indent="0" algn="r" rtl="0">
              <a:spcBef>
                <a:spcPts val="0"/>
              </a:spcBef>
              <a:buNone/>
              <a:defRPr sz="900" b="0" i="0" u="none" strike="noStrike" cap="none">
                <a:solidFill>
                  <a:srgbClr val="757575"/>
                </a:solidFill>
                <a:latin typeface="Montserrat"/>
                <a:ea typeface="Montserrat"/>
                <a:cs typeface="Montserrat"/>
                <a:sym typeface="Montserrat"/>
              </a:defRPr>
            </a:lvl5pPr>
            <a:lvl6pPr marL="0" marR="0" lvl="5" indent="0" algn="r" rtl="0">
              <a:spcBef>
                <a:spcPts val="0"/>
              </a:spcBef>
              <a:buNone/>
              <a:defRPr sz="900" b="0" i="0" u="none" strike="noStrike" cap="none">
                <a:solidFill>
                  <a:srgbClr val="757575"/>
                </a:solidFill>
                <a:latin typeface="Montserrat"/>
                <a:ea typeface="Montserrat"/>
                <a:cs typeface="Montserrat"/>
                <a:sym typeface="Montserrat"/>
              </a:defRPr>
            </a:lvl6pPr>
            <a:lvl7pPr marL="0" marR="0" lvl="6" indent="0" algn="r" rtl="0">
              <a:spcBef>
                <a:spcPts val="0"/>
              </a:spcBef>
              <a:buNone/>
              <a:defRPr sz="900" b="0" i="0" u="none" strike="noStrike" cap="none">
                <a:solidFill>
                  <a:srgbClr val="757575"/>
                </a:solidFill>
                <a:latin typeface="Montserrat"/>
                <a:ea typeface="Montserrat"/>
                <a:cs typeface="Montserrat"/>
                <a:sym typeface="Montserrat"/>
              </a:defRPr>
            </a:lvl7pPr>
            <a:lvl8pPr marL="0" marR="0" lvl="7" indent="0" algn="r" rtl="0">
              <a:spcBef>
                <a:spcPts val="0"/>
              </a:spcBef>
              <a:buNone/>
              <a:defRPr sz="900" b="0" i="0" u="none" strike="noStrike" cap="none">
                <a:solidFill>
                  <a:srgbClr val="757575"/>
                </a:solidFill>
                <a:latin typeface="Montserrat"/>
                <a:ea typeface="Montserrat"/>
                <a:cs typeface="Montserrat"/>
                <a:sym typeface="Montserrat"/>
              </a:defRPr>
            </a:lvl8pPr>
            <a:lvl9pPr marL="0" marR="0" lvl="8" indent="0" algn="r" rtl="0">
              <a:spcBef>
                <a:spcPts val="0"/>
              </a:spcBef>
              <a:buNone/>
              <a:defRPr sz="900" b="0" i="0" u="none" strike="noStrike" cap="none">
                <a:solidFill>
                  <a:srgbClr val="757575"/>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026" name="Picture 2" descr="Happy businessman leading the meeting in the office while talking to his colleagues.">
            <a:extLst>
              <a:ext uri="{FF2B5EF4-FFF2-40B4-BE49-F238E27FC236}">
                <a16:creationId xmlns:a16="http://schemas.microsoft.com/office/drawing/2014/main" id="{A1264C09-8ECA-472E-F7BE-41C46848ECA0}"/>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b="12366"/>
          <a:stretch/>
        </p:blipFill>
        <p:spPr bwMode="auto">
          <a:xfrm>
            <a:off x="0" y="-202861"/>
            <a:ext cx="9144000" cy="5346361"/>
          </a:xfrm>
          <a:prstGeom prst="rect">
            <a:avLst/>
          </a:prstGeom>
          <a:noFill/>
          <a:extLst>
            <a:ext uri="{909E8E84-426E-40DD-AFC4-6F175D3DCCD1}">
              <a14:hiddenFill xmlns:a14="http://schemas.microsoft.com/office/drawing/2010/main">
                <a:solidFill>
                  <a:srgbClr val="FFFFFF"/>
                </a:solidFill>
              </a14:hiddenFill>
            </a:ext>
          </a:extLst>
        </p:spPr>
      </p:pic>
      <p:sp>
        <p:nvSpPr>
          <p:cNvPr id="168" name="Google Shape;168;p29"/>
          <p:cNvSpPr/>
          <p:nvPr/>
        </p:nvSpPr>
        <p:spPr>
          <a:xfrm>
            <a:off x="0" y="-202861"/>
            <a:ext cx="9144000" cy="5346361"/>
          </a:xfrm>
          <a:prstGeom prst="rect">
            <a:avLst/>
          </a:prstGeom>
          <a:solidFill>
            <a:srgbClr val="05293E">
              <a:alpha val="54118"/>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Montserrat"/>
              <a:ea typeface="Montserrat"/>
              <a:cs typeface="Montserrat"/>
              <a:sym typeface="Montserrat"/>
            </a:endParaRPr>
          </a:p>
        </p:txBody>
      </p:sp>
      <p:sp>
        <p:nvSpPr>
          <p:cNvPr id="169" name="Google Shape;169;p29"/>
          <p:cNvSpPr txBox="1">
            <a:spLocks noGrp="1"/>
          </p:cNvSpPr>
          <p:nvPr>
            <p:ph type="ctrTitle"/>
          </p:nvPr>
        </p:nvSpPr>
        <p:spPr>
          <a:xfrm>
            <a:off x="1143000" y="1546830"/>
            <a:ext cx="6858000" cy="2306713"/>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500"/>
              <a:buFont typeface="Montserrat ExtraBold"/>
              <a:buNone/>
            </a:pPr>
            <a:r>
              <a:rPr lang="en" sz="5400" dirty="0">
                <a:solidFill>
                  <a:schemeClr val="lt1"/>
                </a:solidFill>
              </a:rPr>
              <a:t>BIOS</a:t>
            </a:r>
            <a:br>
              <a:rPr lang="en" sz="5400" dirty="0">
                <a:solidFill>
                  <a:schemeClr val="lt1"/>
                </a:solidFill>
              </a:rPr>
            </a:br>
            <a:r>
              <a:rPr lang="en" sz="3600" dirty="0">
                <a:solidFill>
                  <a:schemeClr val="lt1"/>
                </a:solidFill>
              </a:rPr>
              <a:t>COHORT 20</a:t>
            </a:r>
            <a:endParaRPr sz="3600" dirty="0"/>
          </a:p>
        </p:txBody>
      </p:sp>
      <p:sp>
        <p:nvSpPr>
          <p:cNvPr id="170" name="Google Shape;170;p29"/>
          <p:cNvSpPr txBox="1">
            <a:spLocks noGrp="1"/>
          </p:cNvSpPr>
          <p:nvPr>
            <p:ph type="subTitle" idx="1"/>
          </p:nvPr>
        </p:nvSpPr>
        <p:spPr>
          <a:xfrm>
            <a:off x="1143000" y="1954412"/>
            <a:ext cx="6858000" cy="251222"/>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1800"/>
              <a:buNone/>
            </a:pPr>
            <a:r>
              <a:rPr lang="en">
                <a:solidFill>
                  <a:schemeClr val="lt1"/>
                </a:solidFill>
              </a:rPr>
              <a:t>MPB | </a:t>
            </a:r>
            <a:r>
              <a:rPr lang="en">
                <a:solidFill>
                  <a:schemeClr val="lt1"/>
                </a:solidFill>
                <a:latin typeface="Montserrat"/>
                <a:ea typeface="Montserrat"/>
                <a:cs typeface="Montserrat"/>
                <a:sym typeface="Montserrat"/>
              </a:rPr>
              <a:t>Leadership</a:t>
            </a:r>
            <a:r>
              <a:rPr lang="en">
                <a:solidFill>
                  <a:schemeClr val="lt1"/>
                </a:solidFill>
              </a:rPr>
              <a:t> Accelerated </a:t>
            </a:r>
            <a:endParaRPr/>
          </a:p>
        </p:txBody>
      </p:sp>
      <p:pic>
        <p:nvPicPr>
          <p:cNvPr id="178" name="Google Shape;178;p29" descr="A logo with white text&#10;&#10;Description automatically generated"/>
          <p:cNvPicPr preferRelativeResize="0"/>
          <p:nvPr/>
        </p:nvPicPr>
        <p:blipFill rotWithShape="1">
          <a:blip r:embed="rId4">
            <a:alphaModFix/>
          </a:blip>
          <a:srcRect/>
          <a:stretch/>
        </p:blipFill>
        <p:spPr>
          <a:xfrm>
            <a:off x="3777178" y="1055282"/>
            <a:ext cx="1589645" cy="651857"/>
          </a:xfrm>
          <a:prstGeom prst="rect">
            <a:avLst/>
          </a:prstGeom>
          <a:noFill/>
          <a:ln>
            <a:noFill/>
          </a:ln>
        </p:spPr>
      </p:pic>
      <p:sp>
        <p:nvSpPr>
          <p:cNvPr id="179" name="Google Shape;17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8137A3A4-627C-0A2E-A5F9-C771C06B6528}"/>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FAE90E55-A55F-5EDA-4B94-3EF6CC4AEA14}"/>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a:t>Kevin Kroskey</a:t>
            </a:r>
            <a:br>
              <a:rPr lang="en" dirty="0"/>
            </a:br>
            <a:endParaRPr lang="en" sz="1200"/>
          </a:p>
        </p:txBody>
      </p:sp>
      <p:sp>
        <p:nvSpPr>
          <p:cNvPr id="7" name="TextBox 6">
            <a:extLst>
              <a:ext uri="{FF2B5EF4-FFF2-40B4-BE49-F238E27FC236}">
                <a16:creationId xmlns:a16="http://schemas.microsoft.com/office/drawing/2014/main" id="{2CD24BF1-E866-1DC8-8A81-E029442760C2}"/>
              </a:ext>
            </a:extLst>
          </p:cNvPr>
          <p:cNvSpPr txBox="1"/>
          <p:nvPr/>
        </p:nvSpPr>
        <p:spPr>
          <a:xfrm>
            <a:off x="245614" y="966439"/>
            <a:ext cx="204139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Montserrat ExtraBold"/>
              </a:rPr>
              <a:t>True Wealth Design</a:t>
            </a:r>
            <a:endParaRPr lang="en-US" sz="1200" dirty="0">
              <a:latin typeface="Montserrat ExtraBold"/>
            </a:endParaRPr>
          </a:p>
        </p:txBody>
      </p:sp>
      <p:sp>
        <p:nvSpPr>
          <p:cNvPr id="366" name="Google Shape;366;p47">
            <a:extLst>
              <a:ext uri="{FF2B5EF4-FFF2-40B4-BE49-F238E27FC236}">
                <a16:creationId xmlns:a16="http://schemas.microsoft.com/office/drawing/2014/main" id="{84B63844-85EE-49ED-C1EA-A05A6BDA5DDB}"/>
              </a:ext>
            </a:extLst>
          </p:cNvPr>
          <p:cNvSpPr txBox="1">
            <a:spLocks noGrp="1"/>
          </p:cNvSpPr>
          <p:nvPr>
            <p:ph type="body" idx="1"/>
          </p:nvPr>
        </p:nvSpPr>
        <p:spPr>
          <a:xfrm>
            <a:off x="242989" y="1242708"/>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a:latin typeface="Montserrat"/>
                <a:ea typeface="Montserrat"/>
                <a:cs typeface="Montserrat"/>
                <a:sym typeface="Montserrat"/>
              </a:rPr>
              <a:t>Founder &amp; CEO</a:t>
            </a:r>
            <a:endParaRPr lang="en-US" sz="1600" b="1" u="sng" dirty="0">
              <a:latin typeface="Montserrat"/>
              <a:ea typeface="Montserrat"/>
              <a:cs typeface="Montserrat"/>
              <a:sym typeface="Montserrat"/>
            </a:endParaRPr>
          </a:p>
          <a:p>
            <a:pPr marL="0" indent="0">
              <a:spcBef>
                <a:spcPts val="0"/>
              </a:spcBef>
            </a:pPr>
            <a:endParaRPr lang="en-US" sz="950">
              <a:solidFill>
                <a:schemeClr val="bg2"/>
              </a:solidFill>
            </a:endParaRPr>
          </a:p>
          <a:p>
            <a:pPr marL="0" indent="0">
              <a:spcBef>
                <a:spcPts val="0"/>
              </a:spcBef>
            </a:pPr>
            <a:r>
              <a:rPr lang="en-US" sz="950">
                <a:solidFill>
                  <a:schemeClr val="bg2"/>
                </a:solidFill>
              </a:rPr>
              <a:t>Kevin founded and bootstrapped True Wealth Design (TWD), an RIA firm, in northeast Ohio in 2007. Tax services were added a few years later, as were a few small CPA firm acquisitions in 2023-24, beginning to build out more robust and tightly integrated services. TWD has consistently won regional and national growth awards and has tripled in people over the last 4 years, experiencing the 'good kinds of pains'.</a:t>
            </a:r>
            <a:endParaRPr lang="en-US" sz="1400">
              <a:solidFill>
                <a:schemeClr val="bg2"/>
              </a:solidFill>
            </a:endParaRPr>
          </a:p>
          <a:p>
            <a:pPr marL="0" indent="0">
              <a:spcBef>
                <a:spcPts val="0"/>
              </a:spcBef>
            </a:pPr>
            <a:endParaRPr lang="en-US" sz="1200" dirty="0"/>
          </a:p>
        </p:txBody>
      </p:sp>
      <p:pic>
        <p:nvPicPr>
          <p:cNvPr id="5" name="Picture 4" descr="A person wearing glasses and a suit&#10;&#10;AI-generated content may be incorrect.">
            <a:extLst>
              <a:ext uri="{FF2B5EF4-FFF2-40B4-BE49-F238E27FC236}">
                <a16:creationId xmlns:a16="http://schemas.microsoft.com/office/drawing/2014/main" id="{22A22ADE-14AE-E36D-1854-721DF15272A2}"/>
              </a:ext>
            </a:extLst>
          </p:cNvPr>
          <p:cNvPicPr>
            <a:picLocks noChangeAspect="1"/>
          </p:cNvPicPr>
          <p:nvPr/>
        </p:nvPicPr>
        <p:blipFill>
          <a:blip r:embed="rId3"/>
          <a:srcRect l="8333" r="8333"/>
          <a:stretch/>
        </p:blipFill>
        <p:spPr>
          <a:xfrm>
            <a:off x="5642428" y="798284"/>
            <a:ext cx="2644322" cy="3173187"/>
          </a:xfrm>
          <a:prstGeom prst="rect">
            <a:avLst/>
          </a:prstGeom>
        </p:spPr>
      </p:pic>
      <p:pic>
        <p:nvPicPr>
          <p:cNvPr id="8" name="Picture 7">
            <a:extLst>
              <a:ext uri="{FF2B5EF4-FFF2-40B4-BE49-F238E27FC236}">
                <a16:creationId xmlns:a16="http://schemas.microsoft.com/office/drawing/2014/main" id="{4BBB27F2-BE03-11D2-5179-453B0D707330}"/>
              </a:ext>
            </a:extLst>
          </p:cNvPr>
          <p:cNvPicPr>
            <a:picLocks noChangeAspect="1"/>
          </p:cNvPicPr>
          <p:nvPr/>
        </p:nvPicPr>
        <p:blipFill>
          <a:blip r:embed="rId4"/>
          <a:stretch>
            <a:fillRect/>
          </a:stretch>
        </p:blipFill>
        <p:spPr>
          <a:xfrm>
            <a:off x="4304836" y="428880"/>
            <a:ext cx="1736736" cy="434184"/>
          </a:xfrm>
          <a:prstGeom prst="rect">
            <a:avLst/>
          </a:prstGeom>
        </p:spPr>
      </p:pic>
    </p:spTree>
    <p:extLst>
      <p:ext uri="{BB962C8B-B14F-4D97-AF65-F5344CB8AC3E}">
        <p14:creationId xmlns:p14="http://schemas.microsoft.com/office/powerpoint/2010/main" val="244263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6" name="Picture 5" descr="BDO Alliance USA | LinkedIn">
            <a:extLst>
              <a:ext uri="{FF2B5EF4-FFF2-40B4-BE49-F238E27FC236}">
                <a16:creationId xmlns:a16="http://schemas.microsoft.com/office/drawing/2014/main" id="{863E44D0-4CC0-A6D7-491B-5DA44D9FAEE5}"/>
              </a:ext>
            </a:extLst>
          </p:cNvPr>
          <p:cNvPicPr>
            <a:picLocks noChangeAspect="1"/>
          </p:cNvPicPr>
          <p:nvPr/>
        </p:nvPicPr>
        <p:blipFill>
          <a:blip r:embed="rId3"/>
          <a:srcRect t="16696" r="757"/>
          <a:stretch>
            <a:fillRect/>
          </a:stretch>
        </p:blipFill>
        <p:spPr>
          <a:xfrm>
            <a:off x="4184389" y="259960"/>
            <a:ext cx="1168830" cy="917158"/>
          </a:xfrm>
          <a:prstGeom prst="rect">
            <a:avLst/>
          </a:prstGeom>
          <a:ln>
            <a:solidFill>
              <a:schemeClr val="bg1"/>
            </a:solidFill>
          </a:ln>
        </p:spPr>
      </p:pic>
      <p:pic>
        <p:nvPicPr>
          <p:cNvPr id="4" name="Picture 3" descr="A person with blonde hair wearing a black jacket&#10;&#10;AI-generated content may be incorrect.">
            <a:extLst>
              <a:ext uri="{FF2B5EF4-FFF2-40B4-BE49-F238E27FC236}">
                <a16:creationId xmlns:a16="http://schemas.microsoft.com/office/drawing/2014/main" id="{D9C0209E-992D-9C0C-AE46-9C97AB4726E4}"/>
              </a:ext>
            </a:extLst>
          </p:cNvPr>
          <p:cNvPicPr>
            <a:picLocks noChangeAspect="1"/>
          </p:cNvPicPr>
          <p:nvPr/>
        </p:nvPicPr>
        <p:blipFill>
          <a:blip r:embed="rId4"/>
          <a:stretch>
            <a:fillRect/>
          </a:stretch>
        </p:blipFill>
        <p:spPr>
          <a:xfrm>
            <a:off x="5053173" y="1244885"/>
            <a:ext cx="4091718" cy="3077635"/>
          </a:xfrm>
          <a:prstGeom prst="rect">
            <a:avLst/>
          </a:prstGeom>
          <a:ln>
            <a:solidFill>
              <a:schemeClr val="bg1"/>
            </a:solidFill>
          </a:ln>
        </p:spPr>
      </p:pic>
      <p:sp>
        <p:nvSpPr>
          <p:cNvPr id="365" name="Google Shape;365;p47"/>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Colleen </a:t>
            </a:r>
            <a:r>
              <a:rPr lang="en" dirty="0" err="1"/>
              <a:t>Mhley</a:t>
            </a:r>
            <a:br>
              <a:rPr lang="en" dirty="0"/>
            </a:br>
            <a:endParaRPr lang="en" sz="1200" dirty="0"/>
          </a:p>
        </p:txBody>
      </p:sp>
      <p:sp>
        <p:nvSpPr>
          <p:cNvPr id="7" name="TextBox 6">
            <a:extLst>
              <a:ext uri="{FF2B5EF4-FFF2-40B4-BE49-F238E27FC236}">
                <a16:creationId xmlns:a16="http://schemas.microsoft.com/office/drawing/2014/main" id="{D5D9D9A6-F86C-A666-5FFC-D27FEE18F131}"/>
              </a:ext>
            </a:extLst>
          </p:cNvPr>
          <p:cNvSpPr txBox="1"/>
          <p:nvPr/>
        </p:nvSpPr>
        <p:spPr>
          <a:xfrm>
            <a:off x="245614" y="966439"/>
            <a:ext cx="1647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BDO Alliance USA</a:t>
            </a:r>
          </a:p>
        </p:txBody>
      </p:sp>
      <p:sp>
        <p:nvSpPr>
          <p:cNvPr id="366" name="Google Shape;366;p47"/>
          <p:cNvSpPr txBox="1">
            <a:spLocks noGrp="1"/>
          </p:cNvSpPr>
          <p:nvPr>
            <p:ph type="body" idx="1"/>
          </p:nvPr>
        </p:nvSpPr>
        <p:spPr>
          <a:xfrm>
            <a:off x="242989" y="1246174"/>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National Marketing Director</a:t>
            </a:r>
          </a:p>
          <a:p>
            <a:pPr marL="0" lvl="0" indent="0" algn="l" rtl="0">
              <a:lnSpc>
                <a:spcPct val="90000"/>
              </a:lnSpc>
              <a:spcBef>
                <a:spcPts val="0"/>
              </a:spcBef>
              <a:spcAft>
                <a:spcPts val="0"/>
              </a:spcAft>
              <a:buClr>
                <a:schemeClr val="dk2"/>
              </a:buClr>
              <a:buSzPts val="1800"/>
              <a:buNone/>
            </a:pPr>
            <a:endParaRPr lang="en-US" sz="1100" b="1" u="sng" dirty="0">
              <a:latin typeface="Montserrat"/>
            </a:endParaRPr>
          </a:p>
          <a:p>
            <a:pPr marL="0" indent="0">
              <a:spcBef>
                <a:spcPts val="0"/>
              </a:spcBef>
            </a:pPr>
            <a:r>
              <a:rPr lang="en-US" sz="1100" dirty="0">
                <a:solidFill>
                  <a:schemeClr val="bg2"/>
                </a:solidFill>
              </a:rPr>
              <a:t>Colleen </a:t>
            </a:r>
            <a:r>
              <a:rPr lang="en-US" sz="1100" err="1">
                <a:solidFill>
                  <a:schemeClr val="bg2"/>
                </a:solidFill>
              </a:rPr>
              <a:t>Mhley</a:t>
            </a:r>
            <a:r>
              <a:rPr lang="en-US" sz="1100" dirty="0">
                <a:solidFill>
                  <a:schemeClr val="bg2"/>
                </a:solidFill>
              </a:rPr>
              <a:t> is the National Marketing Director for DCO Alliance USA, a subsidiary of BDO USA, P.C. and the largest U.S.-based association of CPA and consulting firms serving over 400 member organizations and 25,000 professionals. She has over 25 years of experience in marketing and communications for accounting firms and associations. Colleen led the inception of BDO Alliance USA's marketing function in 2004 during a period of transition and growth, serving as a department of one for many years before expanding her team. As part of the BDO Alliance Leadership team, she oversees all marketing and communications activities, including strategy, budget, brand awareness, event sponsorship, email and web marketing, advertising, video, and social media. She is also the chair for BDO Alliance USA's annual EVOLVE conference in Las Vegas. </a:t>
            </a:r>
          </a:p>
          <a:p>
            <a:pPr marL="0" lvl="0" indent="0" algn="l">
              <a:lnSpc>
                <a:spcPct val="90000"/>
              </a:lnSpc>
              <a:spcBef>
                <a:spcPts val="0"/>
              </a:spcBef>
              <a:spcAft>
                <a:spcPts val="0"/>
              </a:spcAft>
              <a:buSzPts val="1800"/>
              <a:buNone/>
            </a:pPr>
            <a:endParaRPr lang="en-US" sz="1100" dirty="0">
              <a:solidFill>
                <a:schemeClr val="bg2"/>
              </a:solidFill>
            </a:endParaRPr>
          </a:p>
          <a:p>
            <a:pPr marL="0" indent="0">
              <a:spcBef>
                <a:spcPts val="0"/>
              </a:spcBef>
            </a:pPr>
            <a:r>
              <a:rPr lang="en-US" sz="1100" dirty="0">
                <a:solidFill>
                  <a:schemeClr val="bg2"/>
                </a:solidFill>
              </a:rPr>
              <a:t>Colleen received a B.S. degree in Marketing from Boston College, and a M.A. degree in Psychology from Adler </a:t>
            </a:r>
            <a:r>
              <a:rPr lang="en-US" sz="1100">
                <a:solidFill>
                  <a:schemeClr val="bg2"/>
                </a:solidFill>
              </a:rPr>
              <a:t>University. </a:t>
            </a:r>
          </a:p>
          <a:p>
            <a:pPr marL="0" indent="0">
              <a:spcBef>
                <a:spcPts val="0"/>
              </a:spcBef>
            </a:pPr>
            <a:endParaRPr lang="en-US" sz="1200" dirty="0"/>
          </a:p>
        </p:txBody>
      </p:sp>
    </p:spTree>
    <p:extLst>
      <p:ext uri="{BB962C8B-B14F-4D97-AF65-F5344CB8AC3E}">
        <p14:creationId xmlns:p14="http://schemas.microsoft.com/office/powerpoint/2010/main" val="245758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0B117489-3EBA-47F5-1059-C5E71285801E}"/>
            </a:ext>
          </a:extLst>
        </p:cNvPr>
        <p:cNvGrpSpPr/>
        <p:nvPr/>
      </p:nvGrpSpPr>
      <p:grpSpPr>
        <a:xfrm>
          <a:off x="0" y="0"/>
          <a:ext cx="0" cy="0"/>
          <a:chOff x="0" y="0"/>
          <a:chExt cx="0" cy="0"/>
        </a:xfrm>
      </p:grpSpPr>
      <p:pic>
        <p:nvPicPr>
          <p:cNvPr id="3" name="Picture 2" descr="Johnson Lambert Reviews and Clients ...">
            <a:extLst>
              <a:ext uri="{FF2B5EF4-FFF2-40B4-BE49-F238E27FC236}">
                <a16:creationId xmlns:a16="http://schemas.microsoft.com/office/drawing/2014/main" id="{E5A1CD1C-43F3-7DB0-7545-2B620B37FCDC}"/>
              </a:ext>
            </a:extLst>
          </p:cNvPr>
          <p:cNvPicPr>
            <a:picLocks noChangeAspect="1"/>
          </p:cNvPicPr>
          <p:nvPr/>
        </p:nvPicPr>
        <p:blipFill>
          <a:blip r:embed="rId3"/>
          <a:stretch>
            <a:fillRect/>
          </a:stretch>
        </p:blipFill>
        <p:spPr>
          <a:xfrm>
            <a:off x="3999793" y="138119"/>
            <a:ext cx="1809803" cy="830503"/>
          </a:xfrm>
          <a:prstGeom prst="rect">
            <a:avLst/>
          </a:prstGeom>
          <a:ln>
            <a:solidFill>
              <a:schemeClr val="bg1"/>
            </a:solidFill>
          </a:ln>
        </p:spPr>
      </p:pic>
      <p:sp>
        <p:nvSpPr>
          <p:cNvPr id="365" name="Google Shape;365;p47">
            <a:extLst>
              <a:ext uri="{FF2B5EF4-FFF2-40B4-BE49-F238E27FC236}">
                <a16:creationId xmlns:a16="http://schemas.microsoft.com/office/drawing/2014/main" id="{8C244033-1759-C4E0-5AA4-61EC50C41D6C}"/>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Brandy Vannoy</a:t>
            </a:r>
            <a:br>
              <a:rPr lang="en" dirty="0"/>
            </a:br>
            <a:endParaRPr lang="en" sz="1200"/>
          </a:p>
        </p:txBody>
      </p:sp>
      <p:sp>
        <p:nvSpPr>
          <p:cNvPr id="7" name="TextBox 6">
            <a:extLst>
              <a:ext uri="{FF2B5EF4-FFF2-40B4-BE49-F238E27FC236}">
                <a16:creationId xmlns:a16="http://schemas.microsoft.com/office/drawing/2014/main" id="{9ADEF05C-2557-AC2B-6B12-E92D99BC8228}"/>
              </a:ext>
            </a:extLst>
          </p:cNvPr>
          <p:cNvSpPr txBox="1"/>
          <p:nvPr/>
        </p:nvSpPr>
        <p:spPr>
          <a:xfrm>
            <a:off x="245328" y="958716"/>
            <a:ext cx="1647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Johnson Lambert</a:t>
            </a:r>
          </a:p>
        </p:txBody>
      </p:sp>
      <p:sp>
        <p:nvSpPr>
          <p:cNvPr id="366" name="Google Shape;366;p47">
            <a:extLst>
              <a:ext uri="{FF2B5EF4-FFF2-40B4-BE49-F238E27FC236}">
                <a16:creationId xmlns:a16="http://schemas.microsoft.com/office/drawing/2014/main" id="{E74B811C-79C6-4733-739E-213D444F5962}"/>
              </a:ext>
            </a:extLst>
          </p:cNvPr>
          <p:cNvSpPr txBox="1">
            <a:spLocks noGrp="1"/>
          </p:cNvSpPr>
          <p:nvPr>
            <p:ph type="body" idx="1"/>
          </p:nvPr>
        </p:nvSpPr>
        <p:spPr>
          <a:xfrm>
            <a:off x="242989" y="1287357"/>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rPr>
              <a:t>Managing Partner-Elect</a:t>
            </a:r>
            <a:endParaRPr lang="en-US" sz="1600" b="1" u="sng" dirty="0">
              <a:latin typeface="Montserrat"/>
              <a:ea typeface="Montserrat"/>
              <a:cs typeface="Montserrat"/>
              <a:sym typeface="Montserrat"/>
            </a:endParaRPr>
          </a:p>
          <a:p>
            <a:pPr marL="0" indent="0">
              <a:spcBef>
                <a:spcPts val="0"/>
              </a:spcBef>
            </a:pPr>
            <a:endParaRPr lang="en-US" sz="1100" b="1" u="sng" dirty="0">
              <a:solidFill>
                <a:schemeClr val="bg2"/>
              </a:solidFill>
              <a:latin typeface="Montserrat"/>
            </a:endParaRPr>
          </a:p>
          <a:p>
            <a:pPr marL="0" indent="0">
              <a:spcBef>
                <a:spcPts val="0"/>
              </a:spcBef>
            </a:pPr>
            <a:r>
              <a:rPr lang="en-US" sz="1100" dirty="0">
                <a:solidFill>
                  <a:schemeClr val="bg2"/>
                </a:solidFill>
              </a:rPr>
              <a:t>Brandy Vannoy is a Tax Partner and the incoming Managing Partner at Johnson Lamber, a multi-office firm specializing in audit, tax, and consulting services for insurance entities, nonprofit organizations, and employee benefit plans. With more than two decades of experience, Brandy brings deep expertise and a comprehensive understanding of the firm and its clients.</a:t>
            </a:r>
          </a:p>
          <a:p>
            <a:pPr marL="0" indent="0">
              <a:spcBef>
                <a:spcPts val="0"/>
              </a:spcBef>
            </a:pPr>
            <a:endParaRPr lang="en-US" sz="1100" dirty="0">
              <a:solidFill>
                <a:schemeClr val="bg2"/>
              </a:solidFill>
            </a:endParaRPr>
          </a:p>
          <a:p>
            <a:pPr marL="0" indent="0">
              <a:spcBef>
                <a:spcPts val="0"/>
              </a:spcBef>
            </a:pPr>
            <a:r>
              <a:rPr lang="en-US" sz="1100" dirty="0">
                <a:solidFill>
                  <a:schemeClr val="bg2"/>
                </a:solidFill>
              </a:rPr>
              <a:t>Brandy joined Johnson Lambert in 2004 and has since held numerous leadership positions, including serving on the firm's Executive Committee and as a leader in its tax practice. As a Tax Partner at Jonhson Lambert, she has over 25 years of experience in providing engagement management, tax compliance, and consulting services to the firm's clients. She also consults on federal and state tax issues, advises on business opportunities, and is experienced with IRS and state department exams. She holds a Master Accounting from North Carolina State University and a bachelor's degree from the University of North Carolina at Chapel Hill.</a:t>
            </a:r>
          </a:p>
          <a:p>
            <a:pPr marL="0" indent="0">
              <a:spcBef>
                <a:spcPts val="0"/>
              </a:spcBef>
            </a:pPr>
            <a:endParaRPr lang="en-US" sz="1200" dirty="0"/>
          </a:p>
        </p:txBody>
      </p:sp>
      <p:pic>
        <p:nvPicPr>
          <p:cNvPr id="2" name="Picture 1" descr="A person in a suit&#10;&#10;AI-generated content may be incorrect.">
            <a:extLst>
              <a:ext uri="{FF2B5EF4-FFF2-40B4-BE49-F238E27FC236}">
                <a16:creationId xmlns:a16="http://schemas.microsoft.com/office/drawing/2014/main" id="{EED85F0E-CC55-B803-FB59-4DD43D7FDDE1}"/>
              </a:ext>
            </a:extLst>
          </p:cNvPr>
          <p:cNvPicPr>
            <a:picLocks noChangeAspect="1"/>
          </p:cNvPicPr>
          <p:nvPr/>
        </p:nvPicPr>
        <p:blipFill>
          <a:blip r:embed="rId4"/>
          <a:stretch>
            <a:fillRect/>
          </a:stretch>
        </p:blipFill>
        <p:spPr>
          <a:xfrm>
            <a:off x="4824643" y="961988"/>
            <a:ext cx="4932545" cy="3418414"/>
          </a:xfrm>
          <a:prstGeom prst="rect">
            <a:avLst/>
          </a:prstGeom>
        </p:spPr>
      </p:pic>
    </p:spTree>
    <p:extLst>
      <p:ext uri="{BB962C8B-B14F-4D97-AF65-F5344CB8AC3E}">
        <p14:creationId xmlns:p14="http://schemas.microsoft.com/office/powerpoint/2010/main" val="117295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BCE801A8-28A1-4B78-A76E-F7A1EE6C82F4}"/>
            </a:ext>
          </a:extLst>
        </p:cNvPr>
        <p:cNvGrpSpPr/>
        <p:nvPr/>
      </p:nvGrpSpPr>
      <p:grpSpPr>
        <a:xfrm>
          <a:off x="0" y="0"/>
          <a:ext cx="0" cy="0"/>
          <a:chOff x="0" y="0"/>
          <a:chExt cx="0" cy="0"/>
        </a:xfrm>
      </p:grpSpPr>
      <p:sp>
        <p:nvSpPr>
          <p:cNvPr id="365" name="Google Shape;365;p47">
            <a:extLst>
              <a:ext uri="{FF2B5EF4-FFF2-40B4-BE49-F238E27FC236}">
                <a16:creationId xmlns:a16="http://schemas.microsoft.com/office/drawing/2014/main" id="{73B0E4CF-42D2-8EE2-C8C4-565A77C42923}"/>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Camilo Maldonado</a:t>
            </a:r>
            <a:br>
              <a:rPr lang="en" dirty="0"/>
            </a:br>
            <a:endParaRPr lang="en" sz="1200"/>
          </a:p>
        </p:txBody>
      </p:sp>
      <p:sp>
        <p:nvSpPr>
          <p:cNvPr id="7" name="TextBox 6">
            <a:extLst>
              <a:ext uri="{FF2B5EF4-FFF2-40B4-BE49-F238E27FC236}">
                <a16:creationId xmlns:a16="http://schemas.microsoft.com/office/drawing/2014/main" id="{3F07B44E-90C5-D4F5-1172-22F266FA8007}"/>
              </a:ext>
            </a:extLst>
          </p:cNvPr>
          <p:cNvSpPr txBox="1"/>
          <p:nvPr/>
        </p:nvSpPr>
        <p:spPr>
          <a:xfrm>
            <a:off x="245328" y="966439"/>
            <a:ext cx="1647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Windsor Path</a:t>
            </a:r>
          </a:p>
        </p:txBody>
      </p:sp>
      <p:sp>
        <p:nvSpPr>
          <p:cNvPr id="366" name="Google Shape;366;p47">
            <a:extLst>
              <a:ext uri="{FF2B5EF4-FFF2-40B4-BE49-F238E27FC236}">
                <a16:creationId xmlns:a16="http://schemas.microsoft.com/office/drawing/2014/main" id="{FBB68C42-EC69-6B2D-E066-11881DEEBB6F}"/>
              </a:ext>
            </a:extLst>
          </p:cNvPr>
          <p:cNvSpPr txBox="1">
            <a:spLocks noGrp="1"/>
          </p:cNvSpPr>
          <p:nvPr>
            <p:ph type="body" idx="1"/>
          </p:nvPr>
        </p:nvSpPr>
        <p:spPr>
          <a:xfrm>
            <a:off x="242989" y="1510599"/>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Co-CEO</a:t>
            </a:r>
          </a:p>
          <a:p>
            <a:pPr marL="0" indent="0">
              <a:spcBef>
                <a:spcPts val="0"/>
              </a:spcBef>
            </a:pPr>
            <a:endParaRPr lang="en-US" sz="950" dirty="0">
              <a:solidFill>
                <a:schemeClr val="bg2"/>
              </a:solidFill>
            </a:endParaRPr>
          </a:p>
          <a:p>
            <a:pPr marL="0" indent="0">
              <a:spcBef>
                <a:spcPts val="0"/>
              </a:spcBef>
            </a:pPr>
            <a:r>
              <a:rPr lang="en-US" sz="950" dirty="0">
                <a:solidFill>
                  <a:schemeClr val="bg2"/>
                </a:solidFill>
              </a:rPr>
              <a:t>Camilo Maldonado is the Co-Founder and Co-CEO of Windsor Path, a growth-oriented platform that partners with entrepreneurial CPA firms to preserve their legacies while powering their next phase of expansion. In 2025, Windsor Path completed its inaugural acquisition of WFFA Advisors in New York. Camilo previously built two technology businesses and was an early employee at Bonobos (acquired by Walmart). Camilo holds an MBA from Harvard Business School and a finance degree from the Wharton School of the University of Pennsylvania. </a:t>
            </a:r>
            <a:endParaRPr lang="en-US" sz="950" b="1" u="sng">
              <a:solidFill>
                <a:schemeClr val="bg2"/>
              </a:solidFill>
            </a:endParaRPr>
          </a:p>
          <a:p>
            <a:pPr marL="0" indent="0">
              <a:spcBef>
                <a:spcPts val="0"/>
              </a:spcBef>
            </a:pPr>
            <a:endParaRPr lang="en-US" sz="1200" dirty="0"/>
          </a:p>
        </p:txBody>
      </p:sp>
      <p:pic>
        <p:nvPicPr>
          <p:cNvPr id="3" name="Picture 2" descr="Windsor Path">
            <a:extLst>
              <a:ext uri="{FF2B5EF4-FFF2-40B4-BE49-F238E27FC236}">
                <a16:creationId xmlns:a16="http://schemas.microsoft.com/office/drawing/2014/main" id="{F30668EF-5663-07B9-2493-8248D288B807}"/>
              </a:ext>
            </a:extLst>
          </p:cNvPr>
          <p:cNvPicPr>
            <a:picLocks noChangeAspect="1"/>
          </p:cNvPicPr>
          <p:nvPr/>
        </p:nvPicPr>
        <p:blipFill>
          <a:blip r:embed="rId3"/>
          <a:stretch>
            <a:fillRect/>
          </a:stretch>
        </p:blipFill>
        <p:spPr>
          <a:xfrm>
            <a:off x="5239007" y="389752"/>
            <a:ext cx="2666486" cy="711029"/>
          </a:xfrm>
          <a:prstGeom prst="rect">
            <a:avLst/>
          </a:prstGeom>
          <a:ln>
            <a:noFill/>
          </a:ln>
        </p:spPr>
      </p:pic>
      <p:pic>
        <p:nvPicPr>
          <p:cNvPr id="4" name="Picture 3" descr="A person wearing glasses and smiling&#10;&#10;AI-generated content may be incorrect.">
            <a:extLst>
              <a:ext uri="{FF2B5EF4-FFF2-40B4-BE49-F238E27FC236}">
                <a16:creationId xmlns:a16="http://schemas.microsoft.com/office/drawing/2014/main" id="{933FFE34-BE68-9BFD-3D85-A1EB42D98E89}"/>
              </a:ext>
            </a:extLst>
          </p:cNvPr>
          <p:cNvPicPr>
            <a:picLocks noChangeAspect="1"/>
          </p:cNvPicPr>
          <p:nvPr/>
        </p:nvPicPr>
        <p:blipFill>
          <a:blip r:embed="rId4"/>
          <a:stretch>
            <a:fillRect/>
          </a:stretch>
        </p:blipFill>
        <p:spPr>
          <a:xfrm>
            <a:off x="5591433" y="1104384"/>
            <a:ext cx="3274541" cy="3274541"/>
          </a:xfrm>
          <a:prstGeom prst="rect">
            <a:avLst/>
          </a:prstGeom>
        </p:spPr>
      </p:pic>
    </p:spTree>
    <p:extLst>
      <p:ext uri="{BB962C8B-B14F-4D97-AF65-F5344CB8AC3E}">
        <p14:creationId xmlns:p14="http://schemas.microsoft.com/office/powerpoint/2010/main" val="185699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C94DED31-3D5D-0F44-8462-7AF968BC5B94}"/>
            </a:ext>
          </a:extLst>
        </p:cNvPr>
        <p:cNvGrpSpPr/>
        <p:nvPr/>
      </p:nvGrpSpPr>
      <p:grpSpPr>
        <a:xfrm>
          <a:off x="0" y="0"/>
          <a:ext cx="0" cy="0"/>
          <a:chOff x="0" y="0"/>
          <a:chExt cx="0" cy="0"/>
        </a:xfrm>
      </p:grpSpPr>
      <p:pic>
        <p:nvPicPr>
          <p:cNvPr id="3" name="Picture 2" descr="A person in a suit&#10;&#10;AI-generated content may be incorrect.">
            <a:extLst>
              <a:ext uri="{FF2B5EF4-FFF2-40B4-BE49-F238E27FC236}">
                <a16:creationId xmlns:a16="http://schemas.microsoft.com/office/drawing/2014/main" id="{822F3D34-05D2-E0CE-E373-3690038C21FA}"/>
              </a:ext>
            </a:extLst>
          </p:cNvPr>
          <p:cNvPicPr>
            <a:picLocks noChangeAspect="1"/>
          </p:cNvPicPr>
          <p:nvPr/>
        </p:nvPicPr>
        <p:blipFill>
          <a:blip r:embed="rId3"/>
          <a:stretch>
            <a:fillRect/>
          </a:stretch>
        </p:blipFill>
        <p:spPr>
          <a:xfrm>
            <a:off x="4857107" y="997421"/>
            <a:ext cx="4287537" cy="3426684"/>
          </a:xfrm>
          <a:prstGeom prst="rect">
            <a:avLst/>
          </a:prstGeom>
          <a:ln>
            <a:noFill/>
          </a:ln>
        </p:spPr>
      </p:pic>
      <p:sp>
        <p:nvSpPr>
          <p:cNvPr id="365" name="Google Shape;365;p47">
            <a:extLst>
              <a:ext uri="{FF2B5EF4-FFF2-40B4-BE49-F238E27FC236}">
                <a16:creationId xmlns:a16="http://schemas.microsoft.com/office/drawing/2014/main" id="{49EC5502-40DA-ECB9-66EC-887F57617D1E}"/>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Erik Allen</a:t>
            </a:r>
            <a:br>
              <a:rPr lang="en" dirty="0"/>
            </a:br>
            <a:endParaRPr lang="en" sz="1200"/>
          </a:p>
        </p:txBody>
      </p:sp>
      <p:sp>
        <p:nvSpPr>
          <p:cNvPr id="7" name="TextBox 6">
            <a:extLst>
              <a:ext uri="{FF2B5EF4-FFF2-40B4-BE49-F238E27FC236}">
                <a16:creationId xmlns:a16="http://schemas.microsoft.com/office/drawing/2014/main" id="{6BCDA698-AB70-3898-FED4-51DCEDB98BB4}"/>
              </a:ext>
            </a:extLst>
          </p:cNvPr>
          <p:cNvSpPr txBox="1"/>
          <p:nvPr/>
        </p:nvSpPr>
        <p:spPr>
          <a:xfrm>
            <a:off x="245328" y="966439"/>
            <a:ext cx="1647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Boulay</a:t>
            </a:r>
          </a:p>
        </p:txBody>
      </p:sp>
      <p:sp>
        <p:nvSpPr>
          <p:cNvPr id="366" name="Google Shape;366;p47">
            <a:extLst>
              <a:ext uri="{FF2B5EF4-FFF2-40B4-BE49-F238E27FC236}">
                <a16:creationId xmlns:a16="http://schemas.microsoft.com/office/drawing/2014/main" id="{2ECC506E-D267-0E33-213F-B31EF1757C69}"/>
              </a:ext>
            </a:extLst>
          </p:cNvPr>
          <p:cNvSpPr txBox="1">
            <a:spLocks noGrp="1"/>
          </p:cNvSpPr>
          <p:nvPr>
            <p:ph type="body" idx="1"/>
          </p:nvPr>
        </p:nvSpPr>
        <p:spPr>
          <a:xfrm>
            <a:off x="242990" y="1246174"/>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Managing Partner Elect</a:t>
            </a:r>
          </a:p>
          <a:p>
            <a:pPr marL="0" indent="0">
              <a:spcBef>
                <a:spcPts val="0"/>
              </a:spcBef>
            </a:pPr>
            <a:endParaRPr lang="en-US" sz="950">
              <a:solidFill>
                <a:schemeClr val="bg2"/>
              </a:solidFill>
            </a:endParaRPr>
          </a:p>
          <a:p>
            <a:pPr marL="0" indent="0">
              <a:spcBef>
                <a:spcPts val="0"/>
              </a:spcBef>
            </a:pPr>
            <a:r>
              <a:rPr lang="en-US" sz="950" dirty="0">
                <a:solidFill>
                  <a:schemeClr val="bg2"/>
                </a:solidFill>
              </a:rPr>
              <a:t>Erik Allen, CPA, CM&amp;AA, Managing Partner Elect at Boulay PLLP, has more than 25 years of experience in accounting, auditing and management consulting. After graduating from Gustavus Adolphus College with a bachelor's degree in accounting, Allen started his career at Boulay. He was named a partner in 2002 and is a member of the Boulay PLLP and Boulay Finance Advisors, LLC Board of Directors. Allen previously led Boulay's audit department as the partner-in-charge of audit services. He currently oversees audit and other financial reporting engagements for client in a variety of industries, including ESOP-owned companies. As Manager Partner, Allen will lead the firm's strategic planning and direction, identify growth opportunities for Boulay, ensure the quality of the practice, and support the development of partner as well as client-service and operations team members. </a:t>
            </a:r>
          </a:p>
          <a:p>
            <a:pPr marL="0" indent="0">
              <a:spcBef>
                <a:spcPts val="0"/>
              </a:spcBef>
            </a:pPr>
            <a:endParaRPr lang="en-US" sz="950" dirty="0">
              <a:solidFill>
                <a:schemeClr val="bg2"/>
              </a:solidFill>
            </a:endParaRPr>
          </a:p>
          <a:p>
            <a:pPr marL="0" indent="0">
              <a:spcBef>
                <a:spcPts val="0"/>
              </a:spcBef>
            </a:pPr>
            <a:r>
              <a:rPr lang="en-US" sz="950" dirty="0">
                <a:solidFill>
                  <a:schemeClr val="bg2"/>
                </a:solidFill>
              </a:rPr>
              <a:t>Allen is a Certified Public Accountant and a Certified Mergers and Acquisitions Advisor. He served as a National Advisory Board Member of the Gustavus Adolphus College Department of Athletics and the Department of Economics and Management. </a:t>
            </a:r>
          </a:p>
        </p:txBody>
      </p:sp>
      <p:pic>
        <p:nvPicPr>
          <p:cNvPr id="5" name="Picture 4" descr="CPA | Investment &amp; Tax | Financial ...">
            <a:extLst>
              <a:ext uri="{FF2B5EF4-FFF2-40B4-BE49-F238E27FC236}">
                <a16:creationId xmlns:a16="http://schemas.microsoft.com/office/drawing/2014/main" id="{46708FB3-5FE7-A981-2E36-DFAFA9BF0B79}"/>
              </a:ext>
            </a:extLst>
          </p:cNvPr>
          <p:cNvPicPr>
            <a:picLocks noChangeAspect="1"/>
          </p:cNvPicPr>
          <p:nvPr/>
        </p:nvPicPr>
        <p:blipFill>
          <a:blip r:embed="rId4"/>
          <a:stretch>
            <a:fillRect/>
          </a:stretch>
        </p:blipFill>
        <p:spPr>
          <a:xfrm>
            <a:off x="3048711" y="167327"/>
            <a:ext cx="547333" cy="1013062"/>
          </a:xfrm>
          <a:prstGeom prst="rect">
            <a:avLst/>
          </a:prstGeom>
        </p:spPr>
      </p:pic>
    </p:spTree>
    <p:extLst>
      <p:ext uri="{BB962C8B-B14F-4D97-AF65-F5344CB8AC3E}">
        <p14:creationId xmlns:p14="http://schemas.microsoft.com/office/powerpoint/2010/main" val="404836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37BDB309-9C3A-2642-7633-BFF21052E5E0}"/>
            </a:ext>
          </a:extLst>
        </p:cNvPr>
        <p:cNvGrpSpPr/>
        <p:nvPr/>
      </p:nvGrpSpPr>
      <p:grpSpPr>
        <a:xfrm>
          <a:off x="0" y="0"/>
          <a:ext cx="0" cy="0"/>
          <a:chOff x="0" y="0"/>
          <a:chExt cx="0" cy="0"/>
        </a:xfrm>
      </p:grpSpPr>
      <p:pic>
        <p:nvPicPr>
          <p:cNvPr id="3" name="Picture 2" descr="A person in a blue suit&#10;&#10;AI-generated content may be incorrect.">
            <a:extLst>
              <a:ext uri="{FF2B5EF4-FFF2-40B4-BE49-F238E27FC236}">
                <a16:creationId xmlns:a16="http://schemas.microsoft.com/office/drawing/2014/main" id="{2F29BB25-92BD-4E15-1F59-4FED3E68C814}"/>
              </a:ext>
            </a:extLst>
          </p:cNvPr>
          <p:cNvPicPr>
            <a:picLocks noChangeAspect="1"/>
          </p:cNvPicPr>
          <p:nvPr/>
        </p:nvPicPr>
        <p:blipFill>
          <a:blip r:embed="rId3"/>
          <a:srcRect r="5664" b="44"/>
          <a:stretch>
            <a:fillRect/>
          </a:stretch>
        </p:blipFill>
        <p:spPr>
          <a:xfrm>
            <a:off x="5324484" y="894479"/>
            <a:ext cx="3341466" cy="3543193"/>
          </a:xfrm>
          <a:prstGeom prst="rect">
            <a:avLst/>
          </a:prstGeom>
          <a:ln>
            <a:noFill/>
          </a:ln>
        </p:spPr>
      </p:pic>
      <p:sp>
        <p:nvSpPr>
          <p:cNvPr id="365" name="Google Shape;365;p47">
            <a:extLst>
              <a:ext uri="{FF2B5EF4-FFF2-40B4-BE49-F238E27FC236}">
                <a16:creationId xmlns:a16="http://schemas.microsoft.com/office/drawing/2014/main" id="{AA5D1101-FA9B-CEFF-B9CE-6482C7B674E9}"/>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Paula Lathrop</a:t>
            </a:r>
            <a:br>
              <a:rPr lang="en" dirty="0"/>
            </a:br>
            <a:endParaRPr lang="en" sz="1200"/>
          </a:p>
        </p:txBody>
      </p:sp>
      <p:sp>
        <p:nvSpPr>
          <p:cNvPr id="7" name="TextBox 6">
            <a:extLst>
              <a:ext uri="{FF2B5EF4-FFF2-40B4-BE49-F238E27FC236}">
                <a16:creationId xmlns:a16="http://schemas.microsoft.com/office/drawing/2014/main" id="{384644A8-8EB1-1B72-A8C0-DCB825437E70}"/>
              </a:ext>
            </a:extLst>
          </p:cNvPr>
          <p:cNvSpPr txBox="1"/>
          <p:nvPr/>
        </p:nvSpPr>
        <p:spPr>
          <a:xfrm>
            <a:off x="245328" y="966439"/>
            <a:ext cx="16475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Fiorita </a:t>
            </a:r>
            <a:r>
              <a:rPr lang="en-US" sz="1200" dirty="0" err="1">
                <a:latin typeface="Montserrat ExtraBold"/>
              </a:rPr>
              <a:t>Kornhaas</a:t>
            </a:r>
            <a:r>
              <a:rPr lang="en-US" sz="1200" dirty="0">
                <a:latin typeface="Montserrat ExtraBold"/>
              </a:rPr>
              <a:t> &amp; Company, PC</a:t>
            </a:r>
          </a:p>
        </p:txBody>
      </p:sp>
      <p:sp>
        <p:nvSpPr>
          <p:cNvPr id="366" name="Google Shape;366;p47">
            <a:extLst>
              <a:ext uri="{FF2B5EF4-FFF2-40B4-BE49-F238E27FC236}">
                <a16:creationId xmlns:a16="http://schemas.microsoft.com/office/drawing/2014/main" id="{C2F9D9FC-DBCD-3177-B023-DAA7C9D704B7}"/>
              </a:ext>
            </a:extLst>
          </p:cNvPr>
          <p:cNvSpPr txBox="1">
            <a:spLocks noGrp="1"/>
          </p:cNvSpPr>
          <p:nvPr>
            <p:ph type="body" idx="1"/>
          </p:nvPr>
        </p:nvSpPr>
        <p:spPr>
          <a:xfrm>
            <a:off x="242989" y="1510599"/>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Audit Partner</a:t>
            </a:r>
          </a:p>
          <a:p>
            <a:pPr marL="0" indent="0">
              <a:spcBef>
                <a:spcPts val="0"/>
              </a:spcBef>
            </a:pPr>
            <a:r>
              <a:rPr lang="en-US" sz="950" dirty="0">
                <a:solidFill>
                  <a:schemeClr val="bg2"/>
                </a:solidFill>
              </a:rPr>
              <a:t>Paula started her accounting firm career with EY on the audit side after graduating from Siena College with an accounting degree. Paula was Assistant Controller for Saratoga Hospital for 10 years. </a:t>
            </a:r>
            <a:endParaRPr lang="en-US" sz="950" b="1" u="sng">
              <a:solidFill>
                <a:schemeClr val="bg2"/>
              </a:solidFill>
              <a:latin typeface="Montserrat"/>
            </a:endParaRPr>
          </a:p>
          <a:p>
            <a:pPr marL="0" indent="0">
              <a:spcBef>
                <a:spcPts val="0"/>
              </a:spcBef>
            </a:pPr>
            <a:endParaRPr lang="en-US" sz="950" dirty="0">
              <a:solidFill>
                <a:schemeClr val="bg2"/>
              </a:solidFill>
            </a:endParaRPr>
          </a:p>
          <a:p>
            <a:pPr marL="0" indent="0">
              <a:spcBef>
                <a:spcPts val="0"/>
              </a:spcBef>
            </a:pPr>
            <a:r>
              <a:rPr lang="en-US" sz="950" dirty="0">
                <a:solidFill>
                  <a:schemeClr val="bg2"/>
                </a:solidFill>
              </a:rPr>
              <a:t>Paula Relocated to MA and worked for a small CPA in Foxboro for 3 years where she worked on the tax side. </a:t>
            </a:r>
            <a:endParaRPr lang="en-US" sz="950" b="1" u="sng">
              <a:solidFill>
                <a:schemeClr val="bg2"/>
              </a:solidFill>
              <a:latin typeface="Montserrat"/>
            </a:endParaRPr>
          </a:p>
          <a:p>
            <a:pPr marL="0" indent="0">
              <a:spcBef>
                <a:spcPts val="0"/>
              </a:spcBef>
            </a:pPr>
            <a:endParaRPr lang="en-US" sz="950" dirty="0">
              <a:solidFill>
                <a:schemeClr val="bg2"/>
              </a:solidFill>
            </a:endParaRPr>
          </a:p>
          <a:p>
            <a:pPr marL="0" indent="0">
              <a:spcBef>
                <a:spcPts val="0"/>
              </a:spcBef>
            </a:pPr>
            <a:r>
              <a:rPr lang="en-US" sz="950" dirty="0">
                <a:solidFill>
                  <a:schemeClr val="bg2"/>
                </a:solidFill>
              </a:rPr>
              <a:t>In 2011, Paula began work for Fiorita </a:t>
            </a:r>
            <a:r>
              <a:rPr lang="en-US" sz="950" dirty="0" err="1">
                <a:solidFill>
                  <a:schemeClr val="bg2"/>
                </a:solidFill>
              </a:rPr>
              <a:t>Kornhaas</a:t>
            </a:r>
            <a:r>
              <a:rPr lang="en-US" sz="950" dirty="0">
                <a:solidFill>
                  <a:schemeClr val="bg2"/>
                </a:solidFill>
              </a:rPr>
              <a:t> &amp; Company, PC. She has over 30 years of experience and manages the audit practice at FKC as well as overseeing firm quality management. </a:t>
            </a:r>
            <a:endParaRPr lang="en-US" sz="950" b="1" u="sng" dirty="0">
              <a:solidFill>
                <a:schemeClr val="bg2"/>
              </a:solidFill>
              <a:latin typeface="Montserrat"/>
            </a:endParaRPr>
          </a:p>
          <a:p>
            <a:pPr marL="0" indent="0">
              <a:spcBef>
                <a:spcPts val="0"/>
              </a:spcBef>
            </a:pPr>
            <a:endParaRPr lang="en-US" sz="1200" dirty="0">
              <a:solidFill>
                <a:schemeClr val="bg2"/>
              </a:solidFill>
            </a:endParaRPr>
          </a:p>
        </p:txBody>
      </p:sp>
      <p:pic>
        <p:nvPicPr>
          <p:cNvPr id="2" name="Picture 1" descr="Fiorita Kornhaas CPAs – CPA Firm in ...">
            <a:extLst>
              <a:ext uri="{FF2B5EF4-FFF2-40B4-BE49-F238E27FC236}">
                <a16:creationId xmlns:a16="http://schemas.microsoft.com/office/drawing/2014/main" id="{7D1C7A33-7FF6-B903-DE00-1A79D915B7D7}"/>
              </a:ext>
            </a:extLst>
          </p:cNvPr>
          <p:cNvPicPr>
            <a:picLocks noChangeAspect="1"/>
          </p:cNvPicPr>
          <p:nvPr/>
        </p:nvPicPr>
        <p:blipFill>
          <a:blip r:embed="rId4"/>
          <a:stretch>
            <a:fillRect/>
          </a:stretch>
        </p:blipFill>
        <p:spPr>
          <a:xfrm>
            <a:off x="4066820" y="246015"/>
            <a:ext cx="1982765" cy="949515"/>
          </a:xfrm>
          <a:prstGeom prst="rect">
            <a:avLst/>
          </a:prstGeom>
          <a:ln>
            <a:noFill/>
          </a:ln>
        </p:spPr>
      </p:pic>
    </p:spTree>
    <p:extLst>
      <p:ext uri="{BB962C8B-B14F-4D97-AF65-F5344CB8AC3E}">
        <p14:creationId xmlns:p14="http://schemas.microsoft.com/office/powerpoint/2010/main" val="349319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9BF2B581-A155-5EF7-B1A1-ECD53EA77464}"/>
            </a:ext>
          </a:extLst>
        </p:cNvPr>
        <p:cNvGrpSpPr/>
        <p:nvPr/>
      </p:nvGrpSpPr>
      <p:grpSpPr>
        <a:xfrm>
          <a:off x="0" y="0"/>
          <a:ext cx="0" cy="0"/>
          <a:chOff x="0" y="0"/>
          <a:chExt cx="0" cy="0"/>
        </a:xfrm>
      </p:grpSpPr>
      <p:pic>
        <p:nvPicPr>
          <p:cNvPr id="3" name="Picture 2" descr="A person with dark hair wearing a brown jacket&#10;&#10;AI-generated content may be incorrect.">
            <a:extLst>
              <a:ext uri="{FF2B5EF4-FFF2-40B4-BE49-F238E27FC236}">
                <a16:creationId xmlns:a16="http://schemas.microsoft.com/office/drawing/2014/main" id="{52E2C7A8-724C-B683-8A40-9F15525D9693}"/>
              </a:ext>
            </a:extLst>
          </p:cNvPr>
          <p:cNvPicPr>
            <a:picLocks noChangeAspect="1"/>
          </p:cNvPicPr>
          <p:nvPr/>
        </p:nvPicPr>
        <p:blipFill>
          <a:blip r:embed="rId3"/>
          <a:srcRect t="1049" r="17107" b="-236"/>
          <a:stretch>
            <a:fillRect/>
          </a:stretch>
        </p:blipFill>
        <p:spPr>
          <a:xfrm>
            <a:off x="5017171" y="1086572"/>
            <a:ext cx="3627042" cy="3250156"/>
          </a:xfrm>
          <a:prstGeom prst="rect">
            <a:avLst/>
          </a:prstGeom>
          <a:ln>
            <a:noFill/>
          </a:ln>
        </p:spPr>
      </p:pic>
      <p:sp>
        <p:nvSpPr>
          <p:cNvPr id="365" name="Google Shape;365;p47">
            <a:extLst>
              <a:ext uri="{FF2B5EF4-FFF2-40B4-BE49-F238E27FC236}">
                <a16:creationId xmlns:a16="http://schemas.microsoft.com/office/drawing/2014/main" id="{3C0FBFDA-34EE-BBEB-F1AA-6FEF0C47A2C6}"/>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Gina James</a:t>
            </a:r>
            <a:br>
              <a:rPr lang="en" dirty="0"/>
            </a:br>
            <a:endParaRPr lang="en" sz="1200"/>
          </a:p>
        </p:txBody>
      </p:sp>
      <p:sp>
        <p:nvSpPr>
          <p:cNvPr id="7" name="TextBox 6">
            <a:extLst>
              <a:ext uri="{FF2B5EF4-FFF2-40B4-BE49-F238E27FC236}">
                <a16:creationId xmlns:a16="http://schemas.microsoft.com/office/drawing/2014/main" id="{EBD2690C-E7E1-7A6B-94A0-2E25C456650B}"/>
              </a:ext>
            </a:extLst>
          </p:cNvPr>
          <p:cNvSpPr txBox="1"/>
          <p:nvPr/>
        </p:nvSpPr>
        <p:spPr>
          <a:xfrm>
            <a:off x="245328" y="966439"/>
            <a:ext cx="1647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latin typeface="Montserrat ExtraBold"/>
              </a:rPr>
              <a:t>MarksNelson</a:t>
            </a:r>
          </a:p>
        </p:txBody>
      </p:sp>
      <p:sp>
        <p:nvSpPr>
          <p:cNvPr id="366" name="Google Shape;366;p47">
            <a:extLst>
              <a:ext uri="{FF2B5EF4-FFF2-40B4-BE49-F238E27FC236}">
                <a16:creationId xmlns:a16="http://schemas.microsoft.com/office/drawing/2014/main" id="{518A153D-9568-4E7A-9776-179BB0AB10B0}"/>
              </a:ext>
            </a:extLst>
          </p:cNvPr>
          <p:cNvSpPr txBox="1">
            <a:spLocks noGrp="1"/>
          </p:cNvSpPr>
          <p:nvPr>
            <p:ph type="body" idx="1"/>
          </p:nvPr>
        </p:nvSpPr>
        <p:spPr>
          <a:xfrm>
            <a:off x="242989" y="1242708"/>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Partner</a:t>
            </a:r>
          </a:p>
          <a:p>
            <a:pPr marL="0" indent="0">
              <a:spcBef>
                <a:spcPts val="0"/>
              </a:spcBef>
            </a:pPr>
            <a:endParaRPr lang="en-US" sz="950">
              <a:solidFill>
                <a:schemeClr val="bg2"/>
              </a:solidFill>
            </a:endParaRPr>
          </a:p>
          <a:p>
            <a:pPr marL="0" indent="0">
              <a:spcBef>
                <a:spcPts val="0"/>
              </a:spcBef>
            </a:pPr>
            <a:r>
              <a:rPr lang="en-US" sz="950" dirty="0">
                <a:solidFill>
                  <a:schemeClr val="bg2"/>
                </a:solidFill>
              </a:rPr>
              <a:t>Gina is a highly accomplished Tax Partner with over 25 years of experience in financial accounting and taxation. Throughout her career, Gina has held significant leadership positions, including the owner of her own CPA firm and Managing Partner at UHY. Her extensive industry expertise span construction, golf, real estate, and the restaurant sector, making her a trusted advisor for clients across diverse fields. </a:t>
            </a:r>
          </a:p>
          <a:p>
            <a:pPr marL="0" indent="0">
              <a:spcBef>
                <a:spcPts val="0"/>
              </a:spcBef>
            </a:pPr>
            <a:endParaRPr lang="en-US" sz="950" dirty="0">
              <a:solidFill>
                <a:schemeClr val="bg2"/>
              </a:solidFill>
            </a:endParaRPr>
          </a:p>
          <a:p>
            <a:pPr marL="0" indent="0">
              <a:spcBef>
                <a:spcPts val="0"/>
              </a:spcBef>
            </a:pPr>
            <a:r>
              <a:rPr lang="en-US" sz="950" dirty="0">
                <a:solidFill>
                  <a:schemeClr val="bg2"/>
                </a:solidFill>
              </a:rPr>
              <a:t>Gina earned her Bachelor of Science in Management Accounting for Park University. She is an active member of several professional associations, including AICPA and MOCPA, where she stays at the forefront of industry standards and practices. Gina exemplifies professional excellence, making her a respected leader in both the account profession and her local community. </a:t>
            </a:r>
          </a:p>
          <a:p>
            <a:pPr marL="0" indent="0">
              <a:spcBef>
                <a:spcPts val="0"/>
              </a:spcBef>
            </a:pPr>
            <a:endParaRPr lang="en-US" sz="1200" dirty="0"/>
          </a:p>
        </p:txBody>
      </p:sp>
      <p:pic>
        <p:nvPicPr>
          <p:cNvPr id="2" name="Picture 1" descr="MarksNelson, a Springline company ...">
            <a:extLst>
              <a:ext uri="{FF2B5EF4-FFF2-40B4-BE49-F238E27FC236}">
                <a16:creationId xmlns:a16="http://schemas.microsoft.com/office/drawing/2014/main" id="{2942994C-BD6F-F9C0-82BA-934446C84BF1}"/>
              </a:ext>
            </a:extLst>
          </p:cNvPr>
          <p:cNvPicPr>
            <a:picLocks noChangeAspect="1"/>
          </p:cNvPicPr>
          <p:nvPr/>
        </p:nvPicPr>
        <p:blipFill>
          <a:blip r:embed="rId4"/>
          <a:srcRect t="20903" r="-901" b="-1151"/>
          <a:stretch>
            <a:fillRect/>
          </a:stretch>
        </p:blipFill>
        <p:spPr>
          <a:xfrm>
            <a:off x="3485554" y="267882"/>
            <a:ext cx="1083497" cy="972983"/>
          </a:xfrm>
          <a:prstGeom prst="rect">
            <a:avLst/>
          </a:prstGeom>
          <a:ln>
            <a:noFill/>
          </a:ln>
        </p:spPr>
      </p:pic>
    </p:spTree>
    <p:extLst>
      <p:ext uri="{BB962C8B-B14F-4D97-AF65-F5344CB8AC3E}">
        <p14:creationId xmlns:p14="http://schemas.microsoft.com/office/powerpoint/2010/main" val="279372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98D64CD6-CDDB-73B3-3FBB-358BAAF5D4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2B4084C-5B76-A903-4B23-B67917826EC7}"/>
              </a:ext>
            </a:extLst>
          </p:cNvPr>
          <p:cNvPicPr>
            <a:picLocks noChangeAspect="1"/>
          </p:cNvPicPr>
          <p:nvPr/>
        </p:nvPicPr>
        <p:blipFill>
          <a:blip r:embed="rId3"/>
          <a:srcRect r="8113"/>
          <a:stretch>
            <a:fillRect/>
          </a:stretch>
        </p:blipFill>
        <p:spPr>
          <a:xfrm>
            <a:off x="4874449" y="1342979"/>
            <a:ext cx="4015744" cy="2926646"/>
          </a:xfrm>
          <a:prstGeom prst="rect">
            <a:avLst/>
          </a:prstGeom>
          <a:ln>
            <a:noFill/>
          </a:ln>
        </p:spPr>
      </p:pic>
      <p:sp>
        <p:nvSpPr>
          <p:cNvPr id="365" name="Google Shape;365;p47">
            <a:extLst>
              <a:ext uri="{FF2B5EF4-FFF2-40B4-BE49-F238E27FC236}">
                <a16:creationId xmlns:a16="http://schemas.microsoft.com/office/drawing/2014/main" id="{B6D88848-6F17-0072-8D29-7605F7667D4C}"/>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Aaron Apathy</a:t>
            </a:r>
            <a:br>
              <a:rPr lang="en" dirty="0"/>
            </a:br>
            <a:endParaRPr lang="en" sz="1200"/>
          </a:p>
        </p:txBody>
      </p:sp>
      <p:sp>
        <p:nvSpPr>
          <p:cNvPr id="7" name="TextBox 6">
            <a:extLst>
              <a:ext uri="{FF2B5EF4-FFF2-40B4-BE49-F238E27FC236}">
                <a16:creationId xmlns:a16="http://schemas.microsoft.com/office/drawing/2014/main" id="{46D42BA4-862E-8A7C-C2A8-B42E9A976EAB}"/>
              </a:ext>
            </a:extLst>
          </p:cNvPr>
          <p:cNvSpPr txBox="1"/>
          <p:nvPr/>
        </p:nvSpPr>
        <p:spPr>
          <a:xfrm>
            <a:off x="245614" y="966439"/>
            <a:ext cx="16475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Corrigan Krause</a:t>
            </a:r>
          </a:p>
        </p:txBody>
      </p:sp>
      <p:sp>
        <p:nvSpPr>
          <p:cNvPr id="366" name="Google Shape;366;p47">
            <a:extLst>
              <a:ext uri="{FF2B5EF4-FFF2-40B4-BE49-F238E27FC236}">
                <a16:creationId xmlns:a16="http://schemas.microsoft.com/office/drawing/2014/main" id="{613F5A7B-A7D1-C506-3178-1951C191AF1B}"/>
              </a:ext>
            </a:extLst>
          </p:cNvPr>
          <p:cNvSpPr txBox="1">
            <a:spLocks noGrp="1"/>
          </p:cNvSpPr>
          <p:nvPr>
            <p:ph type="body" idx="1"/>
          </p:nvPr>
        </p:nvSpPr>
        <p:spPr>
          <a:xfrm>
            <a:off x="242989" y="1242708"/>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President &amp; CEO</a:t>
            </a:r>
          </a:p>
          <a:p>
            <a:pPr marL="0" indent="0">
              <a:spcBef>
                <a:spcPts val="0"/>
              </a:spcBef>
            </a:pPr>
            <a:endParaRPr lang="en-US" sz="950">
              <a:solidFill>
                <a:schemeClr val="bg2"/>
              </a:solidFill>
            </a:endParaRPr>
          </a:p>
          <a:p>
            <a:pPr marL="0" indent="0">
              <a:spcBef>
                <a:spcPts val="0"/>
              </a:spcBef>
            </a:pPr>
            <a:r>
              <a:rPr lang="en-US" sz="950" dirty="0">
                <a:solidFill>
                  <a:schemeClr val="bg2"/>
                </a:solidFill>
              </a:rPr>
              <a:t>Aaron C. Apathy is the President &amp; CEO of Corrigan Krause. He has almost 20 years of experience servicing closely-held businesses on financial reporting, consulting, and tax compliance. Aaron started at Corrigan Krause as an intern while he completed his MBA program at Baldwin Wallace University and was hired full-time after he graduated.</a:t>
            </a:r>
          </a:p>
          <a:p>
            <a:pPr marL="0" indent="0">
              <a:spcBef>
                <a:spcPts val="0"/>
              </a:spcBef>
            </a:pPr>
            <a:endParaRPr lang="en-US" sz="950" dirty="0">
              <a:solidFill>
                <a:schemeClr val="bg2"/>
              </a:solidFill>
            </a:endParaRPr>
          </a:p>
          <a:p>
            <a:pPr marL="0" indent="0">
              <a:spcBef>
                <a:spcPts val="0"/>
              </a:spcBef>
            </a:pPr>
            <a:r>
              <a:rPr lang="en-US" sz="950" dirty="0">
                <a:solidFill>
                  <a:schemeClr val="bg2"/>
                </a:solidFill>
              </a:rPr>
              <a:t>Today, Aaron helps lead our Healthcare/Dental specialty group, is focused on business development opportunities and leads the firm's management committee. </a:t>
            </a:r>
          </a:p>
          <a:p>
            <a:pPr marL="0" indent="0">
              <a:spcBef>
                <a:spcPts val="0"/>
              </a:spcBef>
            </a:pPr>
            <a:endParaRPr lang="en-US" sz="1200" dirty="0">
              <a:solidFill>
                <a:schemeClr val="bg2"/>
              </a:solidFill>
            </a:endParaRPr>
          </a:p>
        </p:txBody>
      </p:sp>
      <p:pic>
        <p:nvPicPr>
          <p:cNvPr id="5" name="Picture 4" descr="Corrigan Krause CPAs and Consultants ...">
            <a:extLst>
              <a:ext uri="{FF2B5EF4-FFF2-40B4-BE49-F238E27FC236}">
                <a16:creationId xmlns:a16="http://schemas.microsoft.com/office/drawing/2014/main" id="{C5483EBC-8FC7-5B64-563C-488BBA18B912}"/>
              </a:ext>
            </a:extLst>
          </p:cNvPr>
          <p:cNvPicPr>
            <a:picLocks noChangeAspect="1"/>
          </p:cNvPicPr>
          <p:nvPr/>
        </p:nvPicPr>
        <p:blipFill>
          <a:blip r:embed="rId4"/>
          <a:stretch>
            <a:fillRect/>
          </a:stretch>
        </p:blipFill>
        <p:spPr>
          <a:xfrm>
            <a:off x="4183944" y="264582"/>
            <a:ext cx="924279" cy="874890"/>
          </a:xfrm>
          <a:prstGeom prst="rect">
            <a:avLst/>
          </a:prstGeom>
          <a:ln>
            <a:noFill/>
          </a:ln>
        </p:spPr>
      </p:pic>
    </p:spTree>
    <p:extLst>
      <p:ext uri="{BB962C8B-B14F-4D97-AF65-F5344CB8AC3E}">
        <p14:creationId xmlns:p14="http://schemas.microsoft.com/office/powerpoint/2010/main" val="395785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59093852-A705-F232-5C3F-8A62BB0D1ADB}"/>
            </a:ext>
          </a:extLst>
        </p:cNvPr>
        <p:cNvGrpSpPr/>
        <p:nvPr/>
      </p:nvGrpSpPr>
      <p:grpSpPr>
        <a:xfrm>
          <a:off x="0" y="0"/>
          <a:ext cx="0" cy="0"/>
          <a:chOff x="0" y="0"/>
          <a:chExt cx="0" cy="0"/>
        </a:xfrm>
      </p:grpSpPr>
      <p:pic>
        <p:nvPicPr>
          <p:cNvPr id="2" name="Picture 1" descr="A person in a white coat&#10;&#10;AI-generated content may be incorrect.">
            <a:extLst>
              <a:ext uri="{FF2B5EF4-FFF2-40B4-BE49-F238E27FC236}">
                <a16:creationId xmlns:a16="http://schemas.microsoft.com/office/drawing/2014/main" id="{42C87A43-C50F-1153-5719-17B86D9C44C0}"/>
              </a:ext>
            </a:extLst>
          </p:cNvPr>
          <p:cNvPicPr>
            <a:picLocks noChangeAspect="1"/>
          </p:cNvPicPr>
          <p:nvPr/>
        </p:nvPicPr>
        <p:blipFill>
          <a:blip r:embed="rId3"/>
          <a:srcRect r="10627" b="235"/>
          <a:stretch>
            <a:fillRect/>
          </a:stretch>
        </p:blipFill>
        <p:spPr>
          <a:xfrm>
            <a:off x="4890315" y="964085"/>
            <a:ext cx="3965800" cy="3269408"/>
          </a:xfrm>
          <a:prstGeom prst="rect">
            <a:avLst/>
          </a:prstGeom>
          <a:ln>
            <a:noFill/>
          </a:ln>
        </p:spPr>
      </p:pic>
      <p:sp>
        <p:nvSpPr>
          <p:cNvPr id="365" name="Google Shape;365;p47">
            <a:extLst>
              <a:ext uri="{FF2B5EF4-FFF2-40B4-BE49-F238E27FC236}">
                <a16:creationId xmlns:a16="http://schemas.microsoft.com/office/drawing/2014/main" id="{7BFD2C72-8369-FE2A-CB34-0B72D214FDA7}"/>
              </a:ext>
            </a:extLst>
          </p:cNvPr>
          <p:cNvSpPr txBox="1">
            <a:spLocks noGrp="1"/>
          </p:cNvSpPr>
          <p:nvPr>
            <p:ph type="title"/>
          </p:nvPr>
        </p:nvSpPr>
        <p:spPr>
          <a:xfrm>
            <a:off x="242989" y="264904"/>
            <a:ext cx="7886700" cy="533400"/>
          </a:xfrm>
          <a:prstGeom prst="rect">
            <a:avLst/>
          </a:prstGeom>
          <a:noFill/>
          <a:ln>
            <a:noFill/>
          </a:ln>
        </p:spPr>
        <p:txBody>
          <a:bodyPr spcFirstLastPara="1" wrap="square" lIns="68575" tIns="34275" rIns="68575" bIns="34275" anchor="t" anchorCtr="0">
            <a:noAutofit/>
          </a:bodyPr>
          <a:lstStyle/>
          <a:p>
            <a:r>
              <a:rPr lang="en" dirty="0"/>
              <a:t>Brad Race</a:t>
            </a:r>
            <a:br>
              <a:rPr lang="en" dirty="0"/>
            </a:br>
            <a:endParaRPr lang="en" sz="1200"/>
          </a:p>
        </p:txBody>
      </p:sp>
      <p:sp>
        <p:nvSpPr>
          <p:cNvPr id="7" name="TextBox 6">
            <a:extLst>
              <a:ext uri="{FF2B5EF4-FFF2-40B4-BE49-F238E27FC236}">
                <a16:creationId xmlns:a16="http://schemas.microsoft.com/office/drawing/2014/main" id="{99289E1B-9AFE-F1D5-5C9B-43D40FC10A14}"/>
              </a:ext>
            </a:extLst>
          </p:cNvPr>
          <p:cNvSpPr txBox="1"/>
          <p:nvPr/>
        </p:nvSpPr>
        <p:spPr>
          <a:xfrm>
            <a:off x="245614" y="966439"/>
            <a:ext cx="204139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Montserrat ExtraBold"/>
              </a:rPr>
              <a:t>Kind of One Concepts</a:t>
            </a:r>
          </a:p>
        </p:txBody>
      </p:sp>
      <p:sp>
        <p:nvSpPr>
          <p:cNvPr id="366" name="Google Shape;366;p47">
            <a:extLst>
              <a:ext uri="{FF2B5EF4-FFF2-40B4-BE49-F238E27FC236}">
                <a16:creationId xmlns:a16="http://schemas.microsoft.com/office/drawing/2014/main" id="{0FD20F98-287E-8D4F-B6E6-062D68F15ED1}"/>
              </a:ext>
            </a:extLst>
          </p:cNvPr>
          <p:cNvSpPr txBox="1">
            <a:spLocks noGrp="1"/>
          </p:cNvSpPr>
          <p:nvPr>
            <p:ph type="body" idx="1"/>
          </p:nvPr>
        </p:nvSpPr>
        <p:spPr>
          <a:xfrm>
            <a:off x="242989" y="1242708"/>
            <a:ext cx="5402738" cy="2931797"/>
          </a:xfrm>
          <a:prstGeom prst="rect">
            <a:avLst/>
          </a:prstGeom>
          <a:noFill/>
          <a:ln>
            <a:noFill/>
          </a:ln>
        </p:spPr>
        <p:txBody>
          <a:bodyPr spcFirstLastPara="1" wrap="square" lIns="68575" tIns="34275" rIns="68575" bIns="34275" anchor="t" anchorCtr="0">
            <a:noAutofit/>
          </a:bodyPr>
          <a:lstStyle/>
          <a:p>
            <a:pPr marL="0" indent="0">
              <a:spcBef>
                <a:spcPts val="0"/>
              </a:spcBef>
            </a:pPr>
            <a:r>
              <a:rPr lang="en-US" sz="1600" b="1" u="sng" dirty="0">
                <a:latin typeface="Montserrat"/>
                <a:ea typeface="Montserrat"/>
                <a:cs typeface="Montserrat"/>
                <a:sym typeface="Montserrat"/>
              </a:rPr>
              <a:t>Culinary Director</a:t>
            </a:r>
          </a:p>
          <a:p>
            <a:pPr marL="0" indent="0">
              <a:spcBef>
                <a:spcPts val="0"/>
              </a:spcBef>
            </a:pPr>
            <a:endParaRPr lang="en-US" sz="950">
              <a:solidFill>
                <a:schemeClr val="bg2"/>
              </a:solidFill>
            </a:endParaRPr>
          </a:p>
          <a:p>
            <a:pPr marL="0" indent="0">
              <a:spcBef>
                <a:spcPts val="0"/>
              </a:spcBef>
            </a:pPr>
            <a:r>
              <a:rPr lang="en-US" sz="950" dirty="0">
                <a:solidFill>
                  <a:schemeClr val="bg2"/>
                </a:solidFill>
              </a:rPr>
              <a:t>Brad Race is a dynamic Culinary Executive with 20+ years of experience leading restaurant concepts from Michelin-starred fine dining to trend-forward multi-unit operations. Recognized for driving innovation, scaling operations, and building award-winning teams that deliver both unforgettable guest experiences and measurable business growth. </a:t>
            </a:r>
          </a:p>
          <a:p>
            <a:pPr marL="0" indent="0">
              <a:spcBef>
                <a:spcPts val="0"/>
              </a:spcBef>
            </a:pPr>
            <a:endParaRPr lang="en-US" sz="950" dirty="0">
              <a:solidFill>
                <a:schemeClr val="bg2"/>
              </a:solidFill>
            </a:endParaRPr>
          </a:p>
          <a:p>
            <a:pPr marL="0" indent="0">
              <a:spcBef>
                <a:spcPts val="0"/>
              </a:spcBef>
            </a:pPr>
            <a:r>
              <a:rPr lang="en-US" sz="950" dirty="0">
                <a:solidFill>
                  <a:schemeClr val="bg2"/>
                </a:solidFill>
              </a:rPr>
              <a:t>Brad's highlights include launching and operating restaurants coast-to-coast, from Jose Andres avant-garde Minibar and SLS Bazaar to Catch LA, where he led a 95-person team, serving as culinary director for Michael Voltaggio, shaping and expanding new concepts across Los Angeles, founding partner and Executive Chef of Bearnaise, a French brasserie in DC awarded 3 stars by The Washington Post, and leading culinary operations at The Last Page in Cleveland, where he oversaw menu development, vendor partnerships, P&amp;L, and kitchen leadership – earning "Best New Restaurant" and multiple Silver Spoon awards. </a:t>
            </a:r>
          </a:p>
          <a:p>
            <a:pPr marL="0" indent="0">
              <a:spcBef>
                <a:spcPts val="0"/>
              </a:spcBef>
            </a:pPr>
            <a:endParaRPr lang="en-US" sz="1200" dirty="0"/>
          </a:p>
        </p:txBody>
      </p:sp>
      <p:pic>
        <p:nvPicPr>
          <p:cNvPr id="3" name="Picture 2" descr="Kind of One Concepts | LinkedIn">
            <a:extLst>
              <a:ext uri="{FF2B5EF4-FFF2-40B4-BE49-F238E27FC236}">
                <a16:creationId xmlns:a16="http://schemas.microsoft.com/office/drawing/2014/main" id="{D8510BF3-22FD-1EF3-21BD-E3A7CE2FC6BE}"/>
              </a:ext>
            </a:extLst>
          </p:cNvPr>
          <p:cNvPicPr>
            <a:picLocks noChangeAspect="1"/>
          </p:cNvPicPr>
          <p:nvPr/>
        </p:nvPicPr>
        <p:blipFill>
          <a:blip r:embed="rId4"/>
          <a:stretch>
            <a:fillRect/>
          </a:stretch>
        </p:blipFill>
        <p:spPr>
          <a:xfrm>
            <a:off x="3171567" y="321790"/>
            <a:ext cx="816064" cy="785171"/>
          </a:xfrm>
          <a:prstGeom prst="rect">
            <a:avLst/>
          </a:prstGeom>
        </p:spPr>
      </p:pic>
    </p:spTree>
    <p:extLst>
      <p:ext uri="{BB962C8B-B14F-4D97-AF65-F5344CB8AC3E}">
        <p14:creationId xmlns:p14="http://schemas.microsoft.com/office/powerpoint/2010/main" val="1652028092"/>
      </p:ext>
    </p:extLst>
  </p:cSld>
  <p:clrMapOvr>
    <a:masterClrMapping/>
  </p:clrMapOvr>
</p:sld>
</file>

<file path=ppt/theme/theme1.xml><?xml version="1.0" encoding="utf-8"?>
<a:theme xmlns:a="http://schemas.openxmlformats.org/drawingml/2006/main" name="Office Theme">
  <a:themeElements>
    <a:clrScheme name="MPB">
      <a:dk1>
        <a:srgbClr val="000000"/>
      </a:dk1>
      <a:lt1>
        <a:srgbClr val="FFFFFF"/>
      </a:lt1>
      <a:dk2>
        <a:srgbClr val="05293E"/>
      </a:dk2>
      <a:lt2>
        <a:srgbClr val="EBF6FC"/>
      </a:lt2>
      <a:accent1>
        <a:srgbClr val="FFDD4E"/>
      </a:accent1>
      <a:accent2>
        <a:srgbClr val="69AB42"/>
      </a:accent2>
      <a:accent3>
        <a:srgbClr val="48B0E2"/>
      </a:accent3>
      <a:accent4>
        <a:srgbClr val="A4B961"/>
      </a:accent4>
      <a:accent5>
        <a:srgbClr val="3B96B0"/>
      </a:accent5>
      <a:accent6>
        <a:srgbClr val="304C74"/>
      </a:accent6>
      <a:hlink>
        <a:srgbClr val="3B96B0"/>
      </a:hlink>
      <a:folHlink>
        <a:srgbClr val="0529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4605a3-51d9-4e8b-9c52-7f93f9ee9ed4" xsi:nil="true"/>
    <lcf76f155ced4ddcb4097134ff3c332f xmlns="18b43a46-12fa-42e1-aa51-1a706ba37d9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ACBC77AA26464A80CDE7109AE5BF07" ma:contentTypeVersion="12" ma:contentTypeDescription="Create a new document." ma:contentTypeScope="" ma:versionID="00c1b46d61eef53e0e5e37860b2a217a">
  <xsd:schema xmlns:xsd="http://www.w3.org/2001/XMLSchema" xmlns:xs="http://www.w3.org/2001/XMLSchema" xmlns:p="http://schemas.microsoft.com/office/2006/metadata/properties" xmlns:ns2="18b43a46-12fa-42e1-aa51-1a706ba37d9c" xmlns:ns3="3d4605a3-51d9-4e8b-9c52-7f93f9ee9ed4" targetNamespace="http://schemas.microsoft.com/office/2006/metadata/properties" ma:root="true" ma:fieldsID="5a0da6c138a5f77df7d84c31ce10c473" ns2:_="" ns3:_="">
    <xsd:import namespace="18b43a46-12fa-42e1-aa51-1a706ba37d9c"/>
    <xsd:import namespace="3d4605a3-51d9-4e8b-9c52-7f93f9ee9e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b43a46-12fa-42e1-aa51-1a706ba37d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b7f6ea1-1079-435c-a896-4e5d7f7fb167" ma:termSetId="09814cd3-568e-fe90-9814-8d621ff8fb84" ma:anchorId="fba54fb3-c3e1-fe81-a776-ca4b69148c4d" ma:open="true" ma:isKeyword="false">
      <xsd:complexType>
        <xsd:sequence>
          <xsd:element ref="pc:Terms" minOccurs="0" maxOccurs="1"/>
        </xsd:sequence>
      </xsd:complexType>
    </xsd:element>
    <xsd:element name="MediaServiceBillingMetadata" ma:index="18" nillable="true" ma:displayName="MediaServiceBillingMetadata" ma:hidden="true" ma:internalName="MediaServiceBillingMetadata"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4605a3-51d9-4e8b-9c52-7f93f9ee9ed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bc726db-9cfb-4de7-81b3-497660abacb6}" ma:internalName="TaxCatchAll" ma:showField="CatchAllData" ma:web="3d4605a3-51d9-4e8b-9c52-7f93f9ee9e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5758E-5F6F-44AD-BB62-E07F56C4F837}">
  <ds:schemaRefs>
    <ds:schemaRef ds:uri="http://schemas.microsoft.com/sharepoint/v3/contenttype/forms"/>
  </ds:schemaRefs>
</ds:datastoreItem>
</file>

<file path=customXml/itemProps2.xml><?xml version="1.0" encoding="utf-8"?>
<ds:datastoreItem xmlns:ds="http://schemas.openxmlformats.org/officeDocument/2006/customXml" ds:itemID="{D37C70A3-A834-41B3-96F9-21B2E4C5A85D}">
  <ds:schemaRefs>
    <ds:schemaRef ds:uri="http://schemas.microsoft.com/office/2006/metadata/properties"/>
    <ds:schemaRef ds:uri="http://schemas.microsoft.com/office/infopath/2007/PartnerControls"/>
    <ds:schemaRef ds:uri="5b7f2bb1-7f58-4bdb-85e5-e23b5270616d"/>
    <ds:schemaRef ds:uri="dd14bf96-fa2b-4e78-b27a-33bb0c5475f1"/>
    <ds:schemaRef ds:uri="3d4605a3-51d9-4e8b-9c52-7f93f9ee9ed4"/>
    <ds:schemaRef ds:uri="18b43a46-12fa-42e1-aa51-1a706ba37d9c"/>
  </ds:schemaRefs>
</ds:datastoreItem>
</file>

<file path=customXml/itemProps3.xml><?xml version="1.0" encoding="utf-8"?>
<ds:datastoreItem xmlns:ds="http://schemas.openxmlformats.org/officeDocument/2006/customXml" ds:itemID="{C551C466-BDBC-4E0C-92C5-C5CD02215B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b43a46-12fa-42e1-aa51-1a706ba37d9c"/>
    <ds:schemaRef ds:uri="3d4605a3-51d9-4e8b-9c52-7f93f9ee9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TotalTime>
  <Words>111</Words>
  <Application>Microsoft Office PowerPoint</Application>
  <PresentationFormat>On-screen Show (16:9)</PresentationFormat>
  <Paragraphs>20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BIOS COHORT 20</vt:lpstr>
      <vt:lpstr>Colleen Mhley </vt:lpstr>
      <vt:lpstr>Brandy Vannoy </vt:lpstr>
      <vt:lpstr>Camilo Maldonado </vt:lpstr>
      <vt:lpstr>Erik Allen </vt:lpstr>
      <vt:lpstr>Paula Lathrop </vt:lpstr>
      <vt:lpstr>Gina James </vt:lpstr>
      <vt:lpstr>Aaron Apathy </vt:lpstr>
      <vt:lpstr>Brad Race </vt:lpstr>
      <vt:lpstr>Kevin Kroskey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Independent</dc:title>
  <dc:creator>Stephanie Schneider</dc:creator>
  <cp:lastModifiedBy>Reine Evans-Roskos</cp:lastModifiedBy>
  <cp:revision>597</cp:revision>
  <dcterms:modified xsi:type="dcterms:W3CDTF">2026-05-11T16:05:39Z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0x010100A5ACBC77AA26464A80CDE7109AE5BF07</vt:lpwstr>
  </property>
  <property fmtid="{D5CDD505-2E9C-101B-9397-08002B2CF9AE}" pid="3" name="MediaServiceImageTags">
    <vt:lpwstr/>
  </property>
  <property fmtid="{D5CDD505-2E9C-101B-9397-08002B2CF9AE}" pid="4" name="Order">
    <vt:lpwstr>532400.000000000</vt:lpwstr>
  </property>
</Properties>
</file>