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Lst>
  <p:notesMasterIdLst>
    <p:notesMasterId r:id="rId16"/>
  </p:notesMasterIdLst>
  <p:sldIdLst>
    <p:sldId id="256" r:id="rId5"/>
    <p:sldId id="284" r:id="rId6"/>
    <p:sldId id="306" r:id="rId7"/>
    <p:sldId id="307" r:id="rId8"/>
    <p:sldId id="309" r:id="rId9"/>
    <p:sldId id="308" r:id="rId10"/>
    <p:sldId id="310" r:id="rId11"/>
    <p:sldId id="311" r:id="rId12"/>
    <p:sldId id="312" r:id="rId13"/>
    <p:sldId id="313" r:id="rId14"/>
    <p:sldId id="314" r:id="rId15"/>
  </p:sldIdLst>
  <p:sldSz cx="9144000" cy="5143500" type="screen16x9"/>
  <p:notesSz cx="6858000" cy="9144000"/>
  <p:embeddedFontLst>
    <p:embeddedFont>
      <p:font typeface="Montserrat" panose="00000500000000000000" pitchFamily="2" charset="0"/>
      <p:regular r:id="rId17"/>
      <p:bold r:id="rId18"/>
      <p:italic r:id="rId19"/>
      <p:boldItalic r:id="rId20"/>
    </p:embeddedFont>
    <p:embeddedFont>
      <p:font typeface="Montserrat ExtraBold" panose="00000900000000000000" pitchFamily="2" charset="0"/>
      <p:bold r:id="rId21"/>
      <p:boldItalic r:id="rId22"/>
    </p:embeddedFont>
    <p:embeddedFont>
      <p:font typeface="Open Sans" panose="020B0606030504020204"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93E"/>
    <a:srgbClr val="2C5234"/>
    <a:srgbClr val="1A70B5"/>
    <a:srgbClr val="BCD000"/>
    <a:srgbClr val="025C23"/>
    <a:srgbClr val="09D7CF"/>
    <a:srgbClr val="51B749"/>
    <a:srgbClr val="242D64"/>
    <a:srgbClr val="0074C9"/>
    <a:srgbClr val="092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6304A5-8C45-9DBA-27D2-B576AB00E228}" v="1" dt="2026-05-13T15:03:15.734"/>
    <p1510:client id="{FF882118-E882-F372-65D6-36D72CE25A0A}" v="7" dt="2026-05-11T15:56:26.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8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cb1dbb2a1_2_1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6cb1dbb2a1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44CB071A-D48E-A116-9E2E-F7603B69BA5E}"/>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B6D8CAA4-B64E-D6C4-4B3F-41B30E008DA6}"/>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FF213F94-D550-89A2-D14B-68B23862C9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8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0B85549C-CCB9-6DAC-FEF3-5CA8276133ED}"/>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97971541-8503-72F8-824E-95D4331F83C4}"/>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2CE4A345-4679-642E-2860-C68F6ECE4E5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30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cb1dbb2a1_2_29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68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60F2F183-542E-65BC-2867-7EA36D07F869}"/>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B3EA80D1-424A-9E57-525C-09C17FAD34C2}"/>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F84AF063-2106-AFED-F388-6045867236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88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AC4FE16B-6F14-5CAD-25EA-65FDFD0A5D0A}"/>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940D13F2-F432-25C9-461F-366EB79E38BE}"/>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3839BBB9-93B1-D6D8-BCA2-0EEF747A27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59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4BE07E6D-952C-9F71-C713-E8285DC910BF}"/>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5E660DE0-700E-BA05-4319-88987DA5FA97}"/>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FE714252-8ECF-1449-E29C-C2153B61D1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099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DC2A5F6F-C84E-E906-F126-F0B03CA64202}"/>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BEF71976-3204-2D19-0922-1D4BD25F3ED2}"/>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B812DECB-C613-7669-0C4D-B5D854C9C4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11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E338FA54-38C5-9BA9-F6A4-BD980A482AA4}"/>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B6AA5B7D-91DA-F452-AA9C-570C7A4D6E0F}"/>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C417027A-5A62-2210-9799-2AB2802854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26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3042DFD1-257A-E10F-4B61-C06E2F5A0296}"/>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AE198FAC-91EA-B8CA-5132-B966414728B8}"/>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AFB1ACEF-8450-E0F6-7527-89DA3BE6A7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99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3F050FA6-9FC1-AAF6-941D-99E60D84A154}"/>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12C144A3-E615-9C27-1971-8669B83A905B}"/>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A21DFBC8-3EA6-D764-9EE4-B8BC8F27A8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09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4500"/>
              <a:buFont typeface="Montserrat ExtraBold"/>
              <a:buNone/>
              <a:defRPr sz="4500">
                <a:solidFill>
                  <a:schemeClr val="dk2"/>
                </a:solidFill>
                <a:latin typeface="Montserrat ExtraBold"/>
                <a:ea typeface="Montserrat ExtraBold"/>
                <a:cs typeface="Montserrat ExtraBold"/>
                <a:sym typeface="Montserrat ExtraBol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7"/>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 name="Google Shape;160;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1" name="Google Shape;161;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2" name="Google Shape;162;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1"/>
        <p:cNvGrpSpPr/>
        <p:nvPr/>
      </p:nvGrpSpPr>
      <p:grpSpPr>
        <a:xfrm>
          <a:off x="0" y="0"/>
          <a:ext cx="0" cy="0"/>
          <a:chOff x="0" y="0"/>
          <a:chExt cx="0" cy="0"/>
        </a:xfrm>
      </p:grpSpPr>
      <p:sp>
        <p:nvSpPr>
          <p:cNvPr id="82" name="Google Shape;82;p17"/>
          <p:cNvSpPr/>
          <p:nvPr/>
        </p:nvSpPr>
        <p:spPr>
          <a:xfrm>
            <a:off x="0" y="4549141"/>
            <a:ext cx="9144000" cy="59436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83" name="Google Shape;83;p17"/>
          <p:cNvSpPr txBox="1">
            <a:spLocks noGrp="1"/>
          </p:cNvSpPr>
          <p:nvPr>
            <p:ph type="title"/>
          </p:nvPr>
        </p:nvSpPr>
        <p:spPr>
          <a:xfrm>
            <a:off x="628650" y="583881"/>
            <a:ext cx="7886700" cy="5334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2"/>
              </a:buClr>
              <a:buSzPts val="3800"/>
              <a:buFont typeface="Montserrat ExtraBold"/>
              <a:buNone/>
              <a:defRPr sz="38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7"/>
          <p:cNvSpPr txBox="1">
            <a:spLocks noGrp="1"/>
          </p:cNvSpPr>
          <p:nvPr>
            <p:ph type="body" idx="1"/>
          </p:nvPr>
        </p:nvSpPr>
        <p:spPr>
          <a:xfrm>
            <a:off x="628650" y="1335403"/>
            <a:ext cx="7886700" cy="2931797"/>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2"/>
              </a:buClr>
              <a:buSzPts val="1800"/>
              <a:buNone/>
              <a:defRPr sz="1800">
                <a:solidFill>
                  <a:schemeClr val="dk2"/>
                </a:solidFill>
                <a:latin typeface="Montserrat Light"/>
                <a:ea typeface="Montserrat Light"/>
                <a:cs typeface="Montserrat Light"/>
                <a:sym typeface="Montserrat Light"/>
              </a:defRPr>
            </a:lvl1pPr>
            <a:lvl2pPr marL="914400" lvl="1" indent="-228600" algn="l">
              <a:lnSpc>
                <a:spcPct val="90000"/>
              </a:lnSpc>
              <a:spcBef>
                <a:spcPts val="400"/>
              </a:spcBef>
              <a:spcAft>
                <a:spcPts val="0"/>
              </a:spcAft>
              <a:buClr>
                <a:schemeClr val="dk2"/>
              </a:buClr>
              <a:buSzPts val="1500"/>
              <a:buNone/>
              <a:defRPr sz="1500">
                <a:solidFill>
                  <a:schemeClr val="dk2"/>
                </a:solidFill>
                <a:latin typeface="Montserrat Light"/>
                <a:ea typeface="Montserrat Light"/>
                <a:cs typeface="Montserrat Light"/>
                <a:sym typeface="Montserrat Light"/>
              </a:defRPr>
            </a:lvl2pPr>
            <a:lvl3pPr marL="1371600" lvl="2" indent="-228600" algn="l">
              <a:lnSpc>
                <a:spcPct val="90000"/>
              </a:lnSpc>
              <a:spcBef>
                <a:spcPts val="400"/>
              </a:spcBef>
              <a:spcAft>
                <a:spcPts val="0"/>
              </a:spcAft>
              <a:buClr>
                <a:schemeClr val="dk2"/>
              </a:buClr>
              <a:buSzPts val="1400"/>
              <a:buNone/>
              <a:defRPr sz="1400">
                <a:solidFill>
                  <a:schemeClr val="dk2"/>
                </a:solidFill>
                <a:latin typeface="Montserrat Light"/>
                <a:ea typeface="Montserrat Light"/>
                <a:cs typeface="Montserrat Light"/>
                <a:sym typeface="Montserrat Light"/>
              </a:defRPr>
            </a:lvl3pPr>
            <a:lvl4pPr marL="1828800" lvl="3" indent="-228600" algn="l">
              <a:lnSpc>
                <a:spcPct val="90000"/>
              </a:lnSpc>
              <a:spcBef>
                <a:spcPts val="400"/>
              </a:spcBef>
              <a:spcAft>
                <a:spcPts val="0"/>
              </a:spcAft>
              <a:buClr>
                <a:schemeClr val="dk2"/>
              </a:buClr>
              <a:buSzPts val="1200"/>
              <a:buNone/>
              <a:defRPr sz="1200">
                <a:solidFill>
                  <a:schemeClr val="dk2"/>
                </a:solidFill>
                <a:latin typeface="Montserrat Light"/>
                <a:ea typeface="Montserrat Light"/>
                <a:cs typeface="Montserrat Light"/>
                <a:sym typeface="Montserrat Light"/>
              </a:defRPr>
            </a:lvl4pPr>
            <a:lvl5pPr marL="2286000" lvl="4" indent="-228600" algn="l">
              <a:lnSpc>
                <a:spcPct val="90000"/>
              </a:lnSpc>
              <a:spcBef>
                <a:spcPts val="400"/>
              </a:spcBef>
              <a:spcAft>
                <a:spcPts val="0"/>
              </a:spcAft>
              <a:buClr>
                <a:schemeClr val="dk2"/>
              </a:buClr>
              <a:buSzPts val="1200"/>
              <a:buNone/>
              <a:defRPr sz="1200">
                <a:solidFill>
                  <a:schemeClr val="dk2"/>
                </a:solidFill>
                <a:latin typeface="Montserrat Light"/>
                <a:ea typeface="Montserrat Light"/>
                <a:cs typeface="Montserrat Light"/>
                <a:sym typeface="Montserrat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7"/>
          <p:cNvSpPr txBox="1">
            <a:spLocks noGrp="1"/>
          </p:cNvSpPr>
          <p:nvPr>
            <p:ph type="sldNum" idx="12"/>
          </p:nvPr>
        </p:nvSpPr>
        <p:spPr>
          <a:xfrm>
            <a:off x="6457950" y="4709399"/>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1pPr>
            <a:lvl2pPr marL="0" lvl="1"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2pPr>
            <a:lvl3pPr marL="0" lvl="2"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3pPr>
            <a:lvl4pPr marL="0" lvl="3"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4pPr>
            <a:lvl5pPr marL="0" lvl="4"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5pPr>
            <a:lvl6pPr marL="0" lvl="5"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6pPr>
            <a:lvl7pPr marL="0" lvl="6"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7pPr>
            <a:lvl8pPr marL="0" lvl="7"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8pPr>
            <a:lvl9pPr marL="0" lvl="8"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9pPr>
          </a:lstStyle>
          <a:p>
            <a:pPr marL="0" lvl="0" indent="0" algn="r" rtl="0">
              <a:spcBef>
                <a:spcPts val="0"/>
              </a:spcBef>
              <a:spcAft>
                <a:spcPts val="0"/>
              </a:spcAft>
              <a:buNone/>
            </a:pPr>
            <a:r>
              <a:rPr lang="en"/>
              <a:t>Staying Independent</a:t>
            </a:r>
            <a:endParaRPr>
              <a:solidFill>
                <a:srgbClr val="757575"/>
              </a:solidFill>
              <a:latin typeface="Montserrat"/>
              <a:ea typeface="Montserrat"/>
              <a:cs typeface="Montserrat"/>
              <a:sym typeface="Montserrat"/>
            </a:endParaRPr>
          </a:p>
        </p:txBody>
      </p:sp>
      <p:pic>
        <p:nvPicPr>
          <p:cNvPr id="86" name="Google Shape;86;p17" descr="A yellow and green logo&#10;&#10;Description automatically generated"/>
          <p:cNvPicPr preferRelativeResize="0"/>
          <p:nvPr/>
        </p:nvPicPr>
        <p:blipFill rotWithShape="1">
          <a:blip r:embed="rId2">
            <a:alphaModFix/>
          </a:blip>
          <a:srcRect/>
          <a:stretch/>
        </p:blipFill>
        <p:spPr>
          <a:xfrm>
            <a:off x="628650" y="4696123"/>
            <a:ext cx="749540" cy="307360"/>
          </a:xfrm>
          <a:prstGeom prst="rect">
            <a:avLst/>
          </a:prstGeom>
          <a:noFill/>
          <a:ln>
            <a:noFill/>
          </a:ln>
        </p:spPr>
      </p:pic>
      <p:sp>
        <p:nvSpPr>
          <p:cNvPr id="87" name="Google Shape;87;p17"/>
          <p:cNvSpPr/>
          <p:nvPr/>
        </p:nvSpPr>
        <p:spPr>
          <a:xfrm>
            <a:off x="0" y="0"/>
            <a:ext cx="9144000" cy="140018"/>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Montserrat ExtraBold"/>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109" name="Google Shape;109;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2" name="Google Shape;122;p2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4" name="Google Shape;124;p2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0" name="Google Shape;130;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2" name="Google Shape;132;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Montserrat Extra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5"/>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40" name="Google Shape;140;p2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41" name="Google Shape;141;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Montserrat Extra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6"/>
          <p:cNvSpPr>
            <a:spLocks noGrp="1"/>
          </p:cNvSpPr>
          <p:nvPr>
            <p:ph type="pic" idx="2"/>
          </p:nvPr>
        </p:nvSpPr>
        <p:spPr>
          <a:xfrm>
            <a:off x="3887391" y="740569"/>
            <a:ext cx="4629150" cy="3655219"/>
          </a:xfrm>
          <a:prstGeom prst="rect">
            <a:avLst/>
          </a:prstGeom>
          <a:noFill/>
          <a:ln>
            <a:noFill/>
          </a:ln>
        </p:spPr>
      </p:sp>
      <p:sp>
        <p:nvSpPr>
          <p:cNvPr id="147" name="Google Shape;147;p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48" name="Google Shape;148;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9" name="Google Shape;149;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0" name="Google Shape;150;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Montserrat ExtraBold"/>
              <a:buNone/>
              <a:defRPr sz="3300" b="0" i="0" u="none" strike="noStrike" cap="none">
                <a:solidFill>
                  <a:schemeClr val="dk1"/>
                </a:solidFill>
                <a:latin typeface="Montserrat ExtraBold"/>
                <a:ea typeface="Montserrat ExtraBold"/>
                <a:cs typeface="Montserrat ExtraBold"/>
                <a:sym typeface="Montserrat Extra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ontserrat Light"/>
                <a:ea typeface="Montserrat Light"/>
                <a:cs typeface="Montserrat Light"/>
                <a:sym typeface="Montserrat Light"/>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Light"/>
                <a:ea typeface="Montserrat Light"/>
                <a:cs typeface="Montserrat Light"/>
                <a:sym typeface="Montserrat Ligh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Light"/>
                <a:ea typeface="Montserrat Light"/>
                <a:cs typeface="Montserrat Light"/>
                <a:sym typeface="Montserrat Ligh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Light"/>
                <a:ea typeface="Montserrat Light"/>
                <a:cs typeface="Montserrat Light"/>
                <a:sym typeface="Montserrat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57575"/>
                </a:solidFill>
                <a:latin typeface="Montserrat"/>
                <a:ea typeface="Montserrat"/>
                <a:cs typeface="Montserrat"/>
                <a:sym typeface="Montserrat"/>
              </a:defRPr>
            </a:lvl1pPr>
            <a:lvl2pPr marR="0" lvl="1"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757575"/>
                </a:solidFill>
                <a:latin typeface="Montserrat"/>
                <a:ea typeface="Montserrat"/>
                <a:cs typeface="Montserrat"/>
                <a:sym typeface="Montserrat"/>
              </a:defRPr>
            </a:lvl1pPr>
            <a:lvl2pPr marR="0" lvl="1"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757575"/>
                </a:solidFill>
                <a:latin typeface="Montserrat"/>
                <a:ea typeface="Montserrat"/>
                <a:cs typeface="Montserrat"/>
                <a:sym typeface="Montserrat"/>
              </a:defRPr>
            </a:lvl1pPr>
            <a:lvl2pPr marL="0" marR="0" lvl="1" indent="0" algn="r" rtl="0">
              <a:spcBef>
                <a:spcPts val="0"/>
              </a:spcBef>
              <a:buNone/>
              <a:defRPr sz="900" b="0" i="0" u="none" strike="noStrike" cap="none">
                <a:solidFill>
                  <a:srgbClr val="757575"/>
                </a:solidFill>
                <a:latin typeface="Montserrat"/>
                <a:ea typeface="Montserrat"/>
                <a:cs typeface="Montserrat"/>
                <a:sym typeface="Montserrat"/>
              </a:defRPr>
            </a:lvl2pPr>
            <a:lvl3pPr marL="0" marR="0" lvl="2" indent="0" algn="r" rtl="0">
              <a:spcBef>
                <a:spcPts val="0"/>
              </a:spcBef>
              <a:buNone/>
              <a:defRPr sz="900" b="0" i="0" u="none" strike="noStrike" cap="none">
                <a:solidFill>
                  <a:srgbClr val="757575"/>
                </a:solidFill>
                <a:latin typeface="Montserrat"/>
                <a:ea typeface="Montserrat"/>
                <a:cs typeface="Montserrat"/>
                <a:sym typeface="Montserrat"/>
              </a:defRPr>
            </a:lvl3pPr>
            <a:lvl4pPr marL="0" marR="0" lvl="3" indent="0" algn="r" rtl="0">
              <a:spcBef>
                <a:spcPts val="0"/>
              </a:spcBef>
              <a:buNone/>
              <a:defRPr sz="900" b="0" i="0" u="none" strike="noStrike" cap="none">
                <a:solidFill>
                  <a:srgbClr val="757575"/>
                </a:solidFill>
                <a:latin typeface="Montserrat"/>
                <a:ea typeface="Montserrat"/>
                <a:cs typeface="Montserrat"/>
                <a:sym typeface="Montserrat"/>
              </a:defRPr>
            </a:lvl4pPr>
            <a:lvl5pPr marL="0" marR="0" lvl="4" indent="0" algn="r" rtl="0">
              <a:spcBef>
                <a:spcPts val="0"/>
              </a:spcBef>
              <a:buNone/>
              <a:defRPr sz="900" b="0" i="0" u="none" strike="noStrike" cap="none">
                <a:solidFill>
                  <a:srgbClr val="757575"/>
                </a:solidFill>
                <a:latin typeface="Montserrat"/>
                <a:ea typeface="Montserrat"/>
                <a:cs typeface="Montserrat"/>
                <a:sym typeface="Montserrat"/>
              </a:defRPr>
            </a:lvl5pPr>
            <a:lvl6pPr marL="0" marR="0" lvl="5" indent="0" algn="r" rtl="0">
              <a:spcBef>
                <a:spcPts val="0"/>
              </a:spcBef>
              <a:buNone/>
              <a:defRPr sz="900" b="0" i="0" u="none" strike="noStrike" cap="none">
                <a:solidFill>
                  <a:srgbClr val="757575"/>
                </a:solidFill>
                <a:latin typeface="Montserrat"/>
                <a:ea typeface="Montserrat"/>
                <a:cs typeface="Montserrat"/>
                <a:sym typeface="Montserrat"/>
              </a:defRPr>
            </a:lvl6pPr>
            <a:lvl7pPr marL="0" marR="0" lvl="6" indent="0" algn="r" rtl="0">
              <a:spcBef>
                <a:spcPts val="0"/>
              </a:spcBef>
              <a:buNone/>
              <a:defRPr sz="900" b="0" i="0" u="none" strike="noStrike" cap="none">
                <a:solidFill>
                  <a:srgbClr val="757575"/>
                </a:solidFill>
                <a:latin typeface="Montserrat"/>
                <a:ea typeface="Montserrat"/>
                <a:cs typeface="Montserrat"/>
                <a:sym typeface="Montserrat"/>
              </a:defRPr>
            </a:lvl7pPr>
            <a:lvl8pPr marL="0" marR="0" lvl="7" indent="0" algn="r" rtl="0">
              <a:spcBef>
                <a:spcPts val="0"/>
              </a:spcBef>
              <a:buNone/>
              <a:defRPr sz="900" b="0" i="0" u="none" strike="noStrike" cap="none">
                <a:solidFill>
                  <a:srgbClr val="757575"/>
                </a:solidFill>
                <a:latin typeface="Montserrat"/>
                <a:ea typeface="Montserrat"/>
                <a:cs typeface="Montserrat"/>
                <a:sym typeface="Montserrat"/>
              </a:defRPr>
            </a:lvl8pPr>
            <a:lvl9pPr marL="0" marR="0" lvl="8" indent="0" algn="r" rtl="0">
              <a:spcBef>
                <a:spcPts val="0"/>
              </a:spcBef>
              <a:buNone/>
              <a:defRPr sz="900" b="0" i="0" u="none" strike="noStrike" cap="none">
                <a:solidFill>
                  <a:srgbClr val="757575"/>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026" name="Picture 2" descr="Happy businessman leading the meeting in the office while talking to his colleagues.">
            <a:extLst>
              <a:ext uri="{FF2B5EF4-FFF2-40B4-BE49-F238E27FC236}">
                <a16:creationId xmlns:a16="http://schemas.microsoft.com/office/drawing/2014/main" id="{A1264C09-8ECA-472E-F7BE-41C46848ECA0}"/>
              </a:ext>
            </a:extLst>
          </p:cNvPr>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b="12366"/>
          <a:stretch/>
        </p:blipFill>
        <p:spPr bwMode="auto">
          <a:xfrm>
            <a:off x="0" y="-202861"/>
            <a:ext cx="9144000" cy="5346361"/>
          </a:xfrm>
          <a:prstGeom prst="rect">
            <a:avLst/>
          </a:prstGeom>
          <a:noFill/>
          <a:extLst>
            <a:ext uri="{909E8E84-426E-40DD-AFC4-6F175D3DCCD1}">
              <a14:hiddenFill xmlns:a14="http://schemas.microsoft.com/office/drawing/2010/main">
                <a:solidFill>
                  <a:srgbClr val="FFFFFF"/>
                </a:solidFill>
              </a14:hiddenFill>
            </a:ext>
          </a:extLst>
        </p:spPr>
      </p:pic>
      <p:sp>
        <p:nvSpPr>
          <p:cNvPr id="168" name="Google Shape;168;p29"/>
          <p:cNvSpPr/>
          <p:nvPr/>
        </p:nvSpPr>
        <p:spPr>
          <a:xfrm>
            <a:off x="0" y="-202861"/>
            <a:ext cx="9144000" cy="5346361"/>
          </a:xfrm>
          <a:prstGeom prst="rect">
            <a:avLst/>
          </a:prstGeom>
          <a:solidFill>
            <a:srgbClr val="05293E">
              <a:alpha val="54118"/>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Montserrat"/>
              <a:ea typeface="Montserrat"/>
              <a:cs typeface="Montserrat"/>
              <a:sym typeface="Montserrat"/>
            </a:endParaRPr>
          </a:p>
        </p:txBody>
      </p:sp>
      <p:sp>
        <p:nvSpPr>
          <p:cNvPr id="169" name="Google Shape;169;p29"/>
          <p:cNvSpPr txBox="1">
            <a:spLocks noGrp="1"/>
          </p:cNvSpPr>
          <p:nvPr>
            <p:ph type="ctrTitle"/>
          </p:nvPr>
        </p:nvSpPr>
        <p:spPr>
          <a:xfrm>
            <a:off x="1143000" y="1546830"/>
            <a:ext cx="6858000" cy="2306713"/>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500"/>
              <a:buFont typeface="Montserrat ExtraBold"/>
              <a:buNone/>
            </a:pPr>
            <a:r>
              <a:rPr lang="en" sz="5400" dirty="0">
                <a:solidFill>
                  <a:schemeClr val="lt1"/>
                </a:solidFill>
              </a:rPr>
              <a:t>BIOS</a:t>
            </a:r>
            <a:br>
              <a:rPr lang="en" sz="5400" dirty="0">
                <a:solidFill>
                  <a:schemeClr val="lt1"/>
                </a:solidFill>
              </a:rPr>
            </a:br>
            <a:r>
              <a:rPr lang="en" sz="3600" dirty="0">
                <a:solidFill>
                  <a:schemeClr val="lt1"/>
                </a:solidFill>
              </a:rPr>
              <a:t>COHORT 21</a:t>
            </a:r>
            <a:endParaRPr sz="3600" dirty="0"/>
          </a:p>
        </p:txBody>
      </p:sp>
      <p:sp>
        <p:nvSpPr>
          <p:cNvPr id="170" name="Google Shape;170;p29"/>
          <p:cNvSpPr txBox="1">
            <a:spLocks noGrp="1"/>
          </p:cNvSpPr>
          <p:nvPr>
            <p:ph type="subTitle" idx="1"/>
          </p:nvPr>
        </p:nvSpPr>
        <p:spPr>
          <a:xfrm>
            <a:off x="1143000" y="1954412"/>
            <a:ext cx="6858000" cy="251222"/>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1800"/>
              <a:buNone/>
            </a:pPr>
            <a:r>
              <a:rPr lang="en">
                <a:solidFill>
                  <a:schemeClr val="lt1"/>
                </a:solidFill>
              </a:rPr>
              <a:t>MPB | </a:t>
            </a:r>
            <a:r>
              <a:rPr lang="en">
                <a:solidFill>
                  <a:schemeClr val="lt1"/>
                </a:solidFill>
                <a:latin typeface="Montserrat"/>
                <a:ea typeface="Montserrat"/>
                <a:cs typeface="Montserrat"/>
                <a:sym typeface="Montserrat"/>
              </a:rPr>
              <a:t>Leadership</a:t>
            </a:r>
            <a:r>
              <a:rPr lang="en">
                <a:solidFill>
                  <a:schemeClr val="lt1"/>
                </a:solidFill>
              </a:rPr>
              <a:t> Accelerated </a:t>
            </a:r>
            <a:endParaRPr/>
          </a:p>
        </p:txBody>
      </p:sp>
      <p:pic>
        <p:nvPicPr>
          <p:cNvPr id="178" name="Google Shape;178;p29" descr="A logo with white text&#10;&#10;Description automatically generated"/>
          <p:cNvPicPr preferRelativeResize="0"/>
          <p:nvPr/>
        </p:nvPicPr>
        <p:blipFill rotWithShape="1">
          <a:blip r:embed="rId4">
            <a:alphaModFix/>
          </a:blip>
          <a:srcRect/>
          <a:stretch/>
        </p:blipFill>
        <p:spPr>
          <a:xfrm>
            <a:off x="3777178" y="1055282"/>
            <a:ext cx="1589645" cy="651857"/>
          </a:xfrm>
          <a:prstGeom prst="rect">
            <a:avLst/>
          </a:prstGeom>
          <a:noFill/>
          <a:ln>
            <a:noFill/>
          </a:ln>
        </p:spPr>
      </p:pic>
      <p:sp>
        <p:nvSpPr>
          <p:cNvPr id="179" name="Google Shape;179;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94F6B619-A17C-4756-D825-A0DF40136373}"/>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51D733D5-6D05-4FD8-4AD7-2507E8A95302}"/>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a:t>Ben Carver</a:t>
            </a:r>
            <a:br>
              <a:rPr lang="en" dirty="0"/>
            </a:br>
            <a:endParaRPr lang="en" sz="1200"/>
          </a:p>
        </p:txBody>
      </p:sp>
      <p:sp>
        <p:nvSpPr>
          <p:cNvPr id="7" name="TextBox 6">
            <a:extLst>
              <a:ext uri="{FF2B5EF4-FFF2-40B4-BE49-F238E27FC236}">
                <a16:creationId xmlns:a16="http://schemas.microsoft.com/office/drawing/2014/main" id="{F170E2A4-914D-F0F9-A742-DA6F03FAEF9A}"/>
              </a:ext>
            </a:extLst>
          </p:cNvPr>
          <p:cNvSpPr txBox="1"/>
          <p:nvPr/>
        </p:nvSpPr>
        <p:spPr>
          <a:xfrm>
            <a:off x="245328" y="973755"/>
            <a:ext cx="455888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Montserrat ExtraBold"/>
              </a:rPr>
              <a:t>LBMC</a:t>
            </a:r>
          </a:p>
        </p:txBody>
      </p:sp>
      <p:sp>
        <p:nvSpPr>
          <p:cNvPr id="366" name="Google Shape;366;p47">
            <a:extLst>
              <a:ext uri="{FF2B5EF4-FFF2-40B4-BE49-F238E27FC236}">
                <a16:creationId xmlns:a16="http://schemas.microsoft.com/office/drawing/2014/main" id="{E949A8E3-04F8-6B03-8623-36E99687CC08}"/>
              </a:ext>
            </a:extLst>
          </p:cNvPr>
          <p:cNvSpPr txBox="1">
            <a:spLocks noGrp="1"/>
          </p:cNvSpPr>
          <p:nvPr>
            <p:ph type="body" idx="1"/>
          </p:nvPr>
        </p:nvSpPr>
        <p:spPr>
          <a:xfrm>
            <a:off x="242989" y="1287357"/>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a:latin typeface="Montserrat"/>
                <a:ea typeface="Montserrat"/>
                <a:cs typeface="Montserrat"/>
              </a:rPr>
              <a:t>Shareholder</a:t>
            </a:r>
            <a:endParaRPr lang="en-US" sz="1600" b="1" u="sng">
              <a:latin typeface="Montserrat"/>
              <a:ea typeface="Montserrat"/>
              <a:cs typeface="Montserrat"/>
              <a:sym typeface="Montserrat"/>
            </a:endParaRPr>
          </a:p>
          <a:p>
            <a:pPr marL="0" indent="0">
              <a:spcBef>
                <a:spcPts val="0"/>
              </a:spcBef>
            </a:pPr>
            <a:br>
              <a:rPr lang="en-US" dirty="0"/>
            </a:br>
            <a:r>
              <a:rPr lang="en-US" sz="1050" dirty="0">
                <a:solidFill>
                  <a:srgbClr val="05293E"/>
                </a:solidFill>
                <a:cs typeface="Segoe UI"/>
              </a:rPr>
              <a:t>Ben</a:t>
            </a:r>
            <a:r>
              <a:rPr lang="en-US" sz="1050" dirty="0">
                <a:cs typeface="Segoe UI"/>
              </a:rPr>
              <a:t> Carver, CPA, is a Shareholder in the tax division of LBMC, PC and focuses the majority of his time assisting multi-state, multi-location clients in the Healthcare and Health IT industries with an emphasis on private equity and venture capital backed companies. He assists clients with a variety of tax issues including tax compliance, tac accounting assistance, financial statement reporting under ASC 740, multi-state tax planning, and other general tax consulting items. In addition, Ben has worked with clients on due diligence to projects both on the buy and sale side. This includes assisting clients with buy side structuring to ensure the most advantageous tax result. His goal while serving clients is to help </a:t>
            </a:r>
            <a:r>
              <a:rPr lang="en-US" sz="1050">
                <a:cs typeface="Segoe UI"/>
              </a:rPr>
              <a:t>reduce</a:t>
            </a:r>
            <a:r>
              <a:rPr lang="en-US" sz="1050" dirty="0">
                <a:cs typeface="Segoe UI"/>
              </a:rPr>
              <a:t> overall taxation through credits and incentives, structure related changes, management service agreements, etc. That result in tax reductions and advantages. Prior to rejoining LBMC in 2015, Ben led the tax group for </a:t>
            </a:r>
            <a:r>
              <a:rPr lang="en-US" sz="1050" err="1">
                <a:cs typeface="Segoe UI"/>
              </a:rPr>
              <a:t>CongentHMG</a:t>
            </a:r>
            <a:r>
              <a:rPr lang="en-US" sz="1050" dirty="0">
                <a:cs typeface="Segoe UI"/>
              </a:rPr>
              <a:t>, a Private-Equity backed healthcare company. During his tenure, Ben was able to successfully obtain a Private Letter Ruling with the IRS that resulted in reduction of federal tax in excess of $10M. In addition to healthcare, Ben has experience working with a variety of industries including manufacturing, distribution, real estate, software development and other services. </a:t>
            </a:r>
          </a:p>
        </p:txBody>
      </p:sp>
      <p:pic>
        <p:nvPicPr>
          <p:cNvPr id="3" name="Picture 2" descr="A person in a suit smiling&#10;&#10;AI-generated content may be incorrect.">
            <a:extLst>
              <a:ext uri="{FF2B5EF4-FFF2-40B4-BE49-F238E27FC236}">
                <a16:creationId xmlns:a16="http://schemas.microsoft.com/office/drawing/2014/main" id="{514427F8-05B4-B436-5581-6E742359E99E}"/>
              </a:ext>
            </a:extLst>
          </p:cNvPr>
          <p:cNvPicPr>
            <a:picLocks noChangeAspect="1"/>
          </p:cNvPicPr>
          <p:nvPr/>
        </p:nvPicPr>
        <p:blipFill>
          <a:blip r:embed="rId3"/>
          <a:srcRect l="17954" t="-1045" r="11583"/>
          <a:stretch>
            <a:fillRect/>
          </a:stretch>
        </p:blipFill>
        <p:spPr>
          <a:xfrm>
            <a:off x="6186101" y="1321661"/>
            <a:ext cx="2440463" cy="2501213"/>
          </a:xfrm>
          <a:prstGeom prst="rect">
            <a:avLst/>
          </a:prstGeom>
        </p:spPr>
      </p:pic>
      <p:pic>
        <p:nvPicPr>
          <p:cNvPr id="2" name="Picture 1" descr="A blue rectangle with white text&#10;&#10;AI-generated content may be incorrect.">
            <a:extLst>
              <a:ext uri="{FF2B5EF4-FFF2-40B4-BE49-F238E27FC236}">
                <a16:creationId xmlns:a16="http://schemas.microsoft.com/office/drawing/2014/main" id="{87EBD826-A172-8C82-829D-716A38ABB45A}"/>
              </a:ext>
            </a:extLst>
          </p:cNvPr>
          <p:cNvPicPr>
            <a:picLocks noChangeAspect="1"/>
          </p:cNvPicPr>
          <p:nvPr/>
        </p:nvPicPr>
        <p:blipFill>
          <a:blip r:embed="rId4"/>
          <a:srcRect l="16409" t="18293" r="16718" b="21949"/>
          <a:stretch>
            <a:fillRect/>
          </a:stretch>
        </p:blipFill>
        <p:spPr>
          <a:xfrm>
            <a:off x="3329668" y="263299"/>
            <a:ext cx="1470486" cy="665147"/>
          </a:xfrm>
          <a:prstGeom prst="rect">
            <a:avLst/>
          </a:prstGeom>
        </p:spPr>
      </p:pic>
    </p:spTree>
    <p:extLst>
      <p:ext uri="{BB962C8B-B14F-4D97-AF65-F5344CB8AC3E}">
        <p14:creationId xmlns:p14="http://schemas.microsoft.com/office/powerpoint/2010/main" val="172260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02C8F285-A80F-9138-7491-10AB130958DD}"/>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123AF9F1-906F-4BAE-A152-AD20E557E55B}"/>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a:t>Lorin Saavedra</a:t>
            </a:r>
            <a:br>
              <a:rPr lang="en" dirty="0"/>
            </a:br>
            <a:endParaRPr lang="en" sz="1200"/>
          </a:p>
        </p:txBody>
      </p:sp>
      <p:sp>
        <p:nvSpPr>
          <p:cNvPr id="7" name="TextBox 6">
            <a:extLst>
              <a:ext uri="{FF2B5EF4-FFF2-40B4-BE49-F238E27FC236}">
                <a16:creationId xmlns:a16="http://schemas.microsoft.com/office/drawing/2014/main" id="{175F0C1D-289B-4A09-F068-24B73DD6C872}"/>
              </a:ext>
            </a:extLst>
          </p:cNvPr>
          <p:cNvSpPr txBox="1"/>
          <p:nvPr/>
        </p:nvSpPr>
        <p:spPr>
          <a:xfrm>
            <a:off x="245328" y="973755"/>
            <a:ext cx="455888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Montserrat ExtraBold"/>
              </a:rPr>
              <a:t>REDW Advisors &amp; CPAs</a:t>
            </a:r>
            <a:endParaRPr lang="en-US" sz="1200" dirty="0">
              <a:latin typeface="Montserrat ExtraBold"/>
            </a:endParaRPr>
          </a:p>
        </p:txBody>
      </p:sp>
      <p:sp>
        <p:nvSpPr>
          <p:cNvPr id="366" name="Google Shape;366;p47">
            <a:extLst>
              <a:ext uri="{FF2B5EF4-FFF2-40B4-BE49-F238E27FC236}">
                <a16:creationId xmlns:a16="http://schemas.microsoft.com/office/drawing/2014/main" id="{746722A5-CDCC-EB59-001E-E93791511824}"/>
              </a:ext>
            </a:extLst>
          </p:cNvPr>
          <p:cNvSpPr txBox="1">
            <a:spLocks noGrp="1"/>
          </p:cNvSpPr>
          <p:nvPr>
            <p:ph type="body" idx="1"/>
          </p:nvPr>
        </p:nvSpPr>
        <p:spPr>
          <a:xfrm>
            <a:off x="242989" y="1287357"/>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a:latin typeface="Montserrat"/>
                <a:ea typeface="Montserrat"/>
                <a:cs typeface="Montserrat"/>
              </a:rPr>
              <a:t>Principal, Advisory &amp; Accounting</a:t>
            </a:r>
            <a:endParaRPr lang="en-US" sz="1600" b="1" u="sng">
              <a:latin typeface="Montserrat"/>
              <a:ea typeface="Montserrat"/>
              <a:cs typeface="Montserrat"/>
              <a:sym typeface="Montserrat"/>
            </a:endParaRPr>
          </a:p>
          <a:p>
            <a:pPr marL="0" indent="0">
              <a:spcBef>
                <a:spcPts val="0"/>
              </a:spcBef>
            </a:pPr>
            <a:br>
              <a:rPr lang="en-US" dirty="0"/>
            </a:br>
            <a:r>
              <a:rPr lang="en-US" sz="1050" dirty="0">
                <a:solidFill>
                  <a:srgbClr val="05293E"/>
                </a:solidFill>
                <a:cs typeface="Segoe UI"/>
              </a:rPr>
              <a:t>As</a:t>
            </a:r>
            <a:r>
              <a:rPr lang="en-US" sz="1050" dirty="0">
                <a:cs typeface="Segoe UI"/>
              </a:rPr>
              <a:t> head of REDW's Client Advisory &amp; Accounting Services (CAAS) Department, Lorin has broad experience in finance, accounting, operations, risk management, and compliance across a variety of industries—from financial services to hospitality, manufacturing, transportation, and warehousing. An analytical problem solver who likes to push the boundaries of what is possible, she oversees her team's operations to enhance and optimize service to clients. Lorin also lends her prior CFO experience and expertise to clients as an Outsourced CFO, as needed. </a:t>
            </a:r>
          </a:p>
          <a:p>
            <a:pPr marL="0" indent="0">
              <a:spcBef>
                <a:spcPts val="0"/>
              </a:spcBef>
            </a:pPr>
            <a:endParaRPr lang="en-US" sz="1050" dirty="0">
              <a:cs typeface="Segoe UI"/>
            </a:endParaRPr>
          </a:p>
          <a:p>
            <a:pPr marL="0" indent="0">
              <a:spcBef>
                <a:spcPts val="0"/>
              </a:spcBef>
            </a:pPr>
            <a:r>
              <a:rPr lang="en-US" sz="1050" dirty="0">
                <a:cs typeface="Segoe UI"/>
              </a:rPr>
              <a:t>Prior to joining REDW in 2021, Lorin held a variety of executive-level position in banking and has experience with loan and origination, structuring, and servicing for consumer and business markets. Her responsibilities included helping to execute strategic goals and improve the overall </a:t>
            </a:r>
            <a:r>
              <a:rPr lang="en-US" sz="1050">
                <a:cs typeface="Segoe UI"/>
              </a:rPr>
              <a:t>institution</a:t>
            </a:r>
            <a:r>
              <a:rPr lang="en-US" sz="1050" dirty="0">
                <a:cs typeface="Segoe UI"/>
              </a:rPr>
              <a:t> and </a:t>
            </a:r>
            <a:r>
              <a:rPr lang="en-US" sz="1050">
                <a:cs typeface="Segoe UI"/>
              </a:rPr>
              <a:t>customer experience while staying in compliance with laws and regulations. </a:t>
            </a:r>
            <a:endParaRPr lang="en-US" sz="1050" dirty="0">
              <a:cs typeface="Segoe UI"/>
            </a:endParaRPr>
          </a:p>
        </p:txBody>
      </p:sp>
      <p:pic>
        <p:nvPicPr>
          <p:cNvPr id="5" name="Picture 4" descr="A person with blonde hair wearing a suit jacket and red shirt&#10;&#10;AI-generated content may be incorrect.">
            <a:extLst>
              <a:ext uri="{FF2B5EF4-FFF2-40B4-BE49-F238E27FC236}">
                <a16:creationId xmlns:a16="http://schemas.microsoft.com/office/drawing/2014/main" id="{B2DED0A3-91C0-37B4-84F7-6921102763EC}"/>
              </a:ext>
            </a:extLst>
          </p:cNvPr>
          <p:cNvPicPr>
            <a:picLocks noChangeAspect="1"/>
          </p:cNvPicPr>
          <p:nvPr/>
        </p:nvPicPr>
        <p:blipFill>
          <a:blip r:embed="rId3"/>
          <a:stretch>
            <a:fillRect/>
          </a:stretch>
        </p:blipFill>
        <p:spPr>
          <a:xfrm>
            <a:off x="6415767" y="1251856"/>
            <a:ext cx="1768930" cy="2653394"/>
          </a:xfrm>
          <a:prstGeom prst="rect">
            <a:avLst/>
          </a:prstGeom>
        </p:spPr>
      </p:pic>
      <p:pic>
        <p:nvPicPr>
          <p:cNvPr id="8" name="Picture 7" descr="A blue text on a white background&#10;&#10;AI-generated content may be incorrect.">
            <a:extLst>
              <a:ext uri="{FF2B5EF4-FFF2-40B4-BE49-F238E27FC236}">
                <a16:creationId xmlns:a16="http://schemas.microsoft.com/office/drawing/2014/main" id="{0F7B9395-AC96-1D65-C86E-4DE9357923B2}"/>
              </a:ext>
            </a:extLst>
          </p:cNvPr>
          <p:cNvPicPr>
            <a:picLocks noChangeAspect="1"/>
          </p:cNvPicPr>
          <p:nvPr/>
        </p:nvPicPr>
        <p:blipFill>
          <a:blip r:embed="rId4"/>
          <a:srcRect t="21918" b="16895"/>
          <a:stretch>
            <a:fillRect/>
          </a:stretch>
        </p:blipFill>
        <p:spPr>
          <a:xfrm>
            <a:off x="4439331" y="193901"/>
            <a:ext cx="1489983" cy="911681"/>
          </a:xfrm>
          <a:prstGeom prst="rect">
            <a:avLst/>
          </a:prstGeom>
        </p:spPr>
      </p:pic>
    </p:spTree>
    <p:extLst>
      <p:ext uri="{BB962C8B-B14F-4D97-AF65-F5344CB8AC3E}">
        <p14:creationId xmlns:p14="http://schemas.microsoft.com/office/powerpoint/2010/main" val="362183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47"/>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dirty="0"/>
              <a:t>Brandon Hall</a:t>
            </a:r>
            <a:br>
              <a:rPr lang="en" dirty="0"/>
            </a:br>
            <a:endParaRPr lang="en" sz="1200" dirty="0"/>
          </a:p>
        </p:txBody>
      </p:sp>
      <p:sp>
        <p:nvSpPr>
          <p:cNvPr id="7" name="TextBox 6">
            <a:extLst>
              <a:ext uri="{FF2B5EF4-FFF2-40B4-BE49-F238E27FC236}">
                <a16:creationId xmlns:a16="http://schemas.microsoft.com/office/drawing/2014/main" id="{D5D9D9A6-F86C-A666-5FFC-D27FEE18F131}"/>
              </a:ext>
            </a:extLst>
          </p:cNvPr>
          <p:cNvSpPr txBox="1"/>
          <p:nvPr/>
        </p:nvSpPr>
        <p:spPr>
          <a:xfrm>
            <a:off x="245614" y="966439"/>
            <a:ext cx="16475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Montserrat ExtraBold"/>
              </a:rPr>
              <a:t>Hall CPA</a:t>
            </a:r>
          </a:p>
        </p:txBody>
      </p:sp>
      <p:sp>
        <p:nvSpPr>
          <p:cNvPr id="366" name="Google Shape;366;p47"/>
          <p:cNvSpPr txBox="1">
            <a:spLocks noGrp="1"/>
          </p:cNvSpPr>
          <p:nvPr>
            <p:ph type="body" idx="1"/>
          </p:nvPr>
        </p:nvSpPr>
        <p:spPr>
          <a:xfrm>
            <a:off x="242989" y="1246174"/>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dirty="0">
                <a:latin typeface="Montserrat"/>
                <a:ea typeface="Montserrat"/>
                <a:cs typeface="Montserrat"/>
                <a:sym typeface="Montserrat"/>
              </a:rPr>
              <a:t>CEO &amp; Managing Partner</a:t>
            </a:r>
          </a:p>
          <a:p>
            <a:pPr marL="0" lvl="0" indent="0" algn="l" rtl="0">
              <a:lnSpc>
                <a:spcPct val="90000"/>
              </a:lnSpc>
              <a:spcBef>
                <a:spcPts val="0"/>
              </a:spcBef>
              <a:spcAft>
                <a:spcPts val="0"/>
              </a:spcAft>
              <a:buClr>
                <a:schemeClr val="dk2"/>
              </a:buClr>
              <a:buSzPts val="1800"/>
              <a:buNone/>
            </a:pPr>
            <a:endParaRPr lang="en-US" sz="1100" b="1" u="sng" dirty="0">
              <a:latin typeface="Montserrat"/>
            </a:endParaRPr>
          </a:p>
          <a:p>
            <a:pPr marL="0" indent="0">
              <a:spcBef>
                <a:spcPts val="0"/>
              </a:spcBef>
            </a:pPr>
            <a:r>
              <a:rPr lang="en-US" sz="1100" dirty="0">
                <a:solidFill>
                  <a:schemeClr val="bg2"/>
                </a:solidFill>
              </a:rPr>
              <a:t>Brandon Hall is a Certified Public Accountant, national speaker, and is the Founder/Managing Partner of Hall CPA PLLC.</a:t>
            </a:r>
          </a:p>
          <a:p>
            <a:pPr marL="0" indent="0">
              <a:spcBef>
                <a:spcPts val="0"/>
              </a:spcBef>
            </a:pPr>
            <a:endParaRPr lang="en-US" sz="1100" dirty="0">
              <a:solidFill>
                <a:schemeClr val="bg2"/>
              </a:solidFill>
            </a:endParaRPr>
          </a:p>
          <a:p>
            <a:pPr marL="0" indent="0">
              <a:spcBef>
                <a:spcPts val="0"/>
              </a:spcBef>
            </a:pPr>
            <a:r>
              <a:rPr lang="en-US" sz="1100" dirty="0">
                <a:solidFill>
                  <a:schemeClr val="bg2"/>
                </a:solidFill>
              </a:rPr>
              <a:t>Brandon works with real estate investors, syndicates, and private equity funds to optimize tax positions and streamline accounting and business functions. He believes that real estate investing is critical to building sustainable and generational wealth. </a:t>
            </a:r>
          </a:p>
          <a:p>
            <a:pPr marL="0" indent="0">
              <a:spcBef>
                <a:spcPts val="0"/>
              </a:spcBef>
            </a:pPr>
            <a:endParaRPr lang="en-US" sz="1100" dirty="0">
              <a:solidFill>
                <a:schemeClr val="bg2"/>
              </a:solidFill>
            </a:endParaRPr>
          </a:p>
          <a:p>
            <a:pPr marL="0" indent="0">
              <a:spcBef>
                <a:spcPts val="0"/>
              </a:spcBef>
            </a:pPr>
            <a:r>
              <a:rPr lang="en-US" sz="1100" dirty="0">
                <a:solidFill>
                  <a:schemeClr val="bg2"/>
                </a:solidFill>
              </a:rPr>
              <a:t>Brandon worked at PricewaterhouseCoopers and Earnt &amp; Young prior to launching his own CPA firm in 2016, Hall CPA PLLC (The Real Estate CPA).</a:t>
            </a:r>
          </a:p>
          <a:p>
            <a:pPr marL="0" indent="0">
              <a:spcBef>
                <a:spcPts val="0"/>
              </a:spcBef>
            </a:pPr>
            <a:endParaRPr lang="en-US" sz="1100" dirty="0">
              <a:solidFill>
                <a:schemeClr val="bg2"/>
              </a:solidFill>
            </a:endParaRPr>
          </a:p>
          <a:p>
            <a:pPr marL="0" indent="0">
              <a:spcBef>
                <a:spcPts val="0"/>
              </a:spcBef>
            </a:pPr>
            <a:r>
              <a:rPr lang="en-US" sz="1100" dirty="0">
                <a:solidFill>
                  <a:schemeClr val="bg2"/>
                </a:solidFill>
              </a:rPr>
              <a:t>Through the knowledge gained by working with real estate investors, Brandon has built a real estate portfolio of 25 units consisting of multi-family, single family, and short-term rentals. </a:t>
            </a:r>
          </a:p>
        </p:txBody>
      </p:sp>
      <p:pic>
        <p:nvPicPr>
          <p:cNvPr id="5" name="Picture 4">
            <a:extLst>
              <a:ext uri="{FF2B5EF4-FFF2-40B4-BE49-F238E27FC236}">
                <a16:creationId xmlns:a16="http://schemas.microsoft.com/office/drawing/2014/main" id="{5F0F05BE-5079-6B11-2959-F7E772DA84CD}"/>
              </a:ext>
            </a:extLst>
          </p:cNvPr>
          <p:cNvPicPr>
            <a:picLocks noChangeAspect="1"/>
          </p:cNvPicPr>
          <p:nvPr/>
        </p:nvPicPr>
        <p:blipFill>
          <a:blip r:embed="rId3"/>
          <a:stretch>
            <a:fillRect/>
          </a:stretch>
        </p:blipFill>
        <p:spPr>
          <a:xfrm>
            <a:off x="4093340" y="283912"/>
            <a:ext cx="1246514" cy="823053"/>
          </a:xfrm>
          <a:prstGeom prst="rect">
            <a:avLst/>
          </a:prstGeom>
          <a:ln>
            <a:noFill/>
          </a:ln>
        </p:spPr>
      </p:pic>
      <p:pic>
        <p:nvPicPr>
          <p:cNvPr id="2" name="Picture 1" descr="A person smiling for a picture&#10;&#10;AI-generated content may be incorrect.">
            <a:extLst>
              <a:ext uri="{FF2B5EF4-FFF2-40B4-BE49-F238E27FC236}">
                <a16:creationId xmlns:a16="http://schemas.microsoft.com/office/drawing/2014/main" id="{422A526B-CDE8-4664-DF68-0E611EFD394B}"/>
              </a:ext>
            </a:extLst>
          </p:cNvPr>
          <p:cNvPicPr>
            <a:picLocks noChangeAspect="1"/>
          </p:cNvPicPr>
          <p:nvPr/>
        </p:nvPicPr>
        <p:blipFill>
          <a:blip r:embed="rId4"/>
          <a:stretch>
            <a:fillRect/>
          </a:stretch>
        </p:blipFill>
        <p:spPr>
          <a:xfrm>
            <a:off x="6007553" y="1106941"/>
            <a:ext cx="2122715" cy="2671083"/>
          </a:xfrm>
          <a:prstGeom prst="rect">
            <a:avLst/>
          </a:prstGeom>
        </p:spPr>
      </p:pic>
    </p:spTree>
    <p:extLst>
      <p:ext uri="{BB962C8B-B14F-4D97-AF65-F5344CB8AC3E}">
        <p14:creationId xmlns:p14="http://schemas.microsoft.com/office/powerpoint/2010/main" val="245758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0B117489-3EBA-47F5-1059-C5E71285801E}"/>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8C244033-1759-C4E0-5AA4-61EC50C41D6C}"/>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dirty="0"/>
              <a:t>Scott Gilmore</a:t>
            </a:r>
            <a:br>
              <a:rPr lang="en" dirty="0"/>
            </a:br>
            <a:endParaRPr lang="en" sz="1200"/>
          </a:p>
        </p:txBody>
      </p:sp>
      <p:sp>
        <p:nvSpPr>
          <p:cNvPr id="7" name="TextBox 6">
            <a:extLst>
              <a:ext uri="{FF2B5EF4-FFF2-40B4-BE49-F238E27FC236}">
                <a16:creationId xmlns:a16="http://schemas.microsoft.com/office/drawing/2014/main" id="{9ADEF05C-2557-AC2B-6B12-E92D99BC8228}"/>
              </a:ext>
            </a:extLst>
          </p:cNvPr>
          <p:cNvSpPr txBox="1"/>
          <p:nvPr/>
        </p:nvSpPr>
        <p:spPr>
          <a:xfrm>
            <a:off x="245328" y="973755"/>
            <a:ext cx="394104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Montserrat ExtraBold"/>
              </a:rPr>
              <a:t>Ascend Tax and Business Advisors</a:t>
            </a:r>
          </a:p>
        </p:txBody>
      </p:sp>
      <p:sp>
        <p:nvSpPr>
          <p:cNvPr id="366" name="Google Shape;366;p47">
            <a:extLst>
              <a:ext uri="{FF2B5EF4-FFF2-40B4-BE49-F238E27FC236}">
                <a16:creationId xmlns:a16="http://schemas.microsoft.com/office/drawing/2014/main" id="{E74B811C-79C6-4733-739E-213D444F5962}"/>
              </a:ext>
            </a:extLst>
          </p:cNvPr>
          <p:cNvSpPr txBox="1">
            <a:spLocks noGrp="1"/>
          </p:cNvSpPr>
          <p:nvPr>
            <p:ph type="body" idx="1"/>
          </p:nvPr>
        </p:nvSpPr>
        <p:spPr>
          <a:xfrm>
            <a:off x="242989" y="1287357"/>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dirty="0">
                <a:latin typeface="Montserrat"/>
                <a:ea typeface="Montserrat"/>
                <a:cs typeface="Montserrat"/>
              </a:rPr>
              <a:t>CEO &amp; Managing Partner</a:t>
            </a:r>
            <a:endParaRPr lang="en-US" sz="1600" b="1" u="sng" dirty="0">
              <a:latin typeface="Montserrat"/>
              <a:ea typeface="Montserrat"/>
              <a:cs typeface="Montserrat"/>
              <a:sym typeface="Montserrat"/>
            </a:endParaRPr>
          </a:p>
          <a:p>
            <a:pPr marL="0" indent="0">
              <a:spcBef>
                <a:spcPts val="0"/>
              </a:spcBef>
            </a:pPr>
            <a:endParaRPr lang="en-US" sz="1100" b="1" u="sng" dirty="0">
              <a:solidFill>
                <a:schemeClr val="bg2"/>
              </a:solidFill>
              <a:latin typeface="Montserrat"/>
            </a:endParaRPr>
          </a:p>
          <a:p>
            <a:pPr marL="0" indent="0">
              <a:spcBef>
                <a:spcPts val="0"/>
              </a:spcBef>
            </a:pPr>
            <a:r>
              <a:rPr lang="en-US" sz="1100" dirty="0">
                <a:solidFill>
                  <a:schemeClr val="bg2"/>
                </a:solidFill>
              </a:rPr>
              <a:t>Scott Gilmore is a specialist in tax minimization and compliance and provides all types of audit and assurance work to a variety of clients while meeting their special needs. Scott has extensive experience in the real estate industry working with clients for the entire cycle of their real estate assets. Scott "digs in" during the due diligence period to lend his expertise to the acquisition, helps with investor and financial reporting along the way, and assists with the various options and hurdles that come with the sale or exchange of real property.</a:t>
            </a:r>
          </a:p>
          <a:p>
            <a:pPr marL="0" indent="0">
              <a:spcBef>
                <a:spcPts val="0"/>
              </a:spcBef>
            </a:pPr>
            <a:endParaRPr lang="en-US" sz="1100" dirty="0">
              <a:solidFill>
                <a:schemeClr val="bg2"/>
              </a:solidFill>
            </a:endParaRPr>
          </a:p>
          <a:p>
            <a:pPr marL="0" indent="0">
              <a:spcBef>
                <a:spcPts val="0"/>
              </a:spcBef>
            </a:pPr>
            <a:r>
              <a:rPr lang="en-US" sz="1100" dirty="0">
                <a:solidFill>
                  <a:schemeClr val="bg2"/>
                </a:solidFill>
              </a:rPr>
              <a:t>Scott has also worked with a variety of service providers in numerous industries with all of their tax and accounting needs. His goal of top-notch service to each and every client has helped highly compensated individuals and firms focus on what they do best, while he takes care of the rest. </a:t>
            </a:r>
          </a:p>
        </p:txBody>
      </p:sp>
      <p:pic>
        <p:nvPicPr>
          <p:cNvPr id="4" name="Picture 3" descr="A person in a suit smiling&#10;&#10;AI-generated content may be incorrect.">
            <a:extLst>
              <a:ext uri="{FF2B5EF4-FFF2-40B4-BE49-F238E27FC236}">
                <a16:creationId xmlns:a16="http://schemas.microsoft.com/office/drawing/2014/main" id="{ACA2C4B2-C0FB-2410-7936-0413212F53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390380" y="1488908"/>
            <a:ext cx="2469266" cy="2534152"/>
          </a:xfrm>
          <a:prstGeom prst="rect">
            <a:avLst/>
          </a:prstGeom>
        </p:spPr>
      </p:pic>
      <p:pic>
        <p:nvPicPr>
          <p:cNvPr id="5" name="Picture 4" descr="A yellow and green logo&#10;&#10;AI-generated content may be incorrect.">
            <a:extLst>
              <a:ext uri="{FF2B5EF4-FFF2-40B4-BE49-F238E27FC236}">
                <a16:creationId xmlns:a16="http://schemas.microsoft.com/office/drawing/2014/main" id="{A94DE654-87E5-EE78-CF08-2FC5B3086F7C}"/>
              </a:ext>
            </a:extLst>
          </p:cNvPr>
          <p:cNvPicPr>
            <a:picLocks noChangeAspect="1"/>
          </p:cNvPicPr>
          <p:nvPr/>
        </p:nvPicPr>
        <p:blipFill>
          <a:blip r:embed="rId5"/>
          <a:stretch>
            <a:fillRect/>
          </a:stretch>
        </p:blipFill>
        <p:spPr>
          <a:xfrm>
            <a:off x="3998495" y="475748"/>
            <a:ext cx="1154531" cy="988595"/>
          </a:xfrm>
          <a:prstGeom prst="rect">
            <a:avLst/>
          </a:prstGeom>
          <a:ln>
            <a:noFill/>
          </a:ln>
        </p:spPr>
      </p:pic>
    </p:spTree>
    <p:extLst>
      <p:ext uri="{BB962C8B-B14F-4D97-AF65-F5344CB8AC3E}">
        <p14:creationId xmlns:p14="http://schemas.microsoft.com/office/powerpoint/2010/main" val="117295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8C22DE89-C1C3-2103-58AE-00F6BB6C8BAE}"/>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F62194CF-4E5E-D70D-EC9C-231D3E2E0376}"/>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dirty="0"/>
              <a:t>Vinay Kasat</a:t>
            </a:r>
            <a:br>
              <a:rPr lang="en" dirty="0"/>
            </a:br>
            <a:endParaRPr lang="en" sz="1200"/>
          </a:p>
        </p:txBody>
      </p:sp>
      <p:sp>
        <p:nvSpPr>
          <p:cNvPr id="7" name="TextBox 6">
            <a:extLst>
              <a:ext uri="{FF2B5EF4-FFF2-40B4-BE49-F238E27FC236}">
                <a16:creationId xmlns:a16="http://schemas.microsoft.com/office/drawing/2014/main" id="{FCD1BB0B-54AA-CE40-C8C6-943A4B51DCFC}"/>
              </a:ext>
            </a:extLst>
          </p:cNvPr>
          <p:cNvSpPr txBox="1"/>
          <p:nvPr/>
        </p:nvSpPr>
        <p:spPr>
          <a:xfrm>
            <a:off x="245328" y="973755"/>
            <a:ext cx="394104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Montserrat ExtraBold"/>
              </a:rPr>
              <a:t>Modus Audit</a:t>
            </a:r>
          </a:p>
        </p:txBody>
      </p:sp>
      <p:sp>
        <p:nvSpPr>
          <p:cNvPr id="366" name="Google Shape;366;p47">
            <a:extLst>
              <a:ext uri="{FF2B5EF4-FFF2-40B4-BE49-F238E27FC236}">
                <a16:creationId xmlns:a16="http://schemas.microsoft.com/office/drawing/2014/main" id="{48F77D2C-3F33-1F7D-E099-06157990ECA7}"/>
              </a:ext>
            </a:extLst>
          </p:cNvPr>
          <p:cNvSpPr txBox="1">
            <a:spLocks noGrp="1"/>
          </p:cNvSpPr>
          <p:nvPr>
            <p:ph type="body" idx="1"/>
          </p:nvPr>
        </p:nvSpPr>
        <p:spPr>
          <a:xfrm>
            <a:off x="242989" y="1287357"/>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dirty="0">
                <a:latin typeface="Montserrat"/>
                <a:ea typeface="Montserrat"/>
                <a:cs typeface="Montserrat"/>
              </a:rPr>
              <a:t>Co-founder &amp; COO</a:t>
            </a:r>
            <a:endParaRPr lang="en-US" sz="1600" b="1" u="sng" dirty="0">
              <a:latin typeface="Montserrat"/>
              <a:ea typeface="Montserrat"/>
              <a:cs typeface="Montserrat"/>
              <a:sym typeface="Montserrat"/>
            </a:endParaRPr>
          </a:p>
          <a:p>
            <a:pPr marL="0" indent="0">
              <a:spcBef>
                <a:spcPts val="0"/>
              </a:spcBef>
            </a:pPr>
            <a:endParaRPr lang="en-US" sz="1100" b="1" u="sng" dirty="0">
              <a:solidFill>
                <a:schemeClr val="bg2"/>
              </a:solidFill>
              <a:latin typeface="Montserrat"/>
            </a:endParaRPr>
          </a:p>
          <a:p>
            <a:pPr marL="0" indent="0">
              <a:spcBef>
                <a:spcPts val="0"/>
              </a:spcBef>
            </a:pPr>
            <a:r>
              <a:rPr lang="en-US" sz="1100" dirty="0">
                <a:solidFill>
                  <a:srgbClr val="242424"/>
                </a:solidFill>
                <a:highlight>
                  <a:srgbClr val="FFFFFF"/>
                </a:highlight>
                <a:cs typeface="Segoe UI"/>
              </a:rPr>
              <a:t>Vinay is the COO &amp; Co-Founder of Modus. Modus aims to re-imagine the financial audit with the goal of delivering the highest quality audit, in a fraction of the time. Prior to Modus, Vinay was a Portfolio Manager at </a:t>
            </a:r>
            <a:r>
              <a:rPr lang="en-US" sz="1100" dirty="0" err="1">
                <a:solidFill>
                  <a:srgbClr val="242424"/>
                </a:solidFill>
                <a:highlight>
                  <a:srgbClr val="FFFFFF"/>
                </a:highlight>
                <a:cs typeface="Segoe UI"/>
              </a:rPr>
              <a:t>Squarepoint</a:t>
            </a:r>
            <a:r>
              <a:rPr lang="en-US" sz="1100" dirty="0">
                <a:solidFill>
                  <a:srgbClr val="242424"/>
                </a:solidFill>
                <a:highlight>
                  <a:srgbClr val="FFFFFF"/>
                </a:highlight>
                <a:cs typeface="Segoe UI"/>
              </a:rPr>
              <a:t> Capital. He graduated from the University of Pennsylvania with degrees in Finance, Statistics, and Data Science.</a:t>
            </a:r>
          </a:p>
        </p:txBody>
      </p:sp>
      <p:pic>
        <p:nvPicPr>
          <p:cNvPr id="2" name="Picture 1" descr="A person in a suit and tie&#10;&#10;AI-generated content may be incorrect.">
            <a:extLst>
              <a:ext uri="{FF2B5EF4-FFF2-40B4-BE49-F238E27FC236}">
                <a16:creationId xmlns:a16="http://schemas.microsoft.com/office/drawing/2014/main" id="{DCF991AF-26C8-F758-E926-F098C3E79F8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278438" y="793299"/>
            <a:ext cx="2296026" cy="2296026"/>
          </a:xfrm>
          <a:prstGeom prst="rect">
            <a:avLst/>
          </a:prstGeom>
        </p:spPr>
      </p:pic>
      <p:pic>
        <p:nvPicPr>
          <p:cNvPr id="3" name="Picture 2" descr="A blue and white diamond&#10;&#10;AI-generated content may be incorrect.">
            <a:extLst>
              <a:ext uri="{FF2B5EF4-FFF2-40B4-BE49-F238E27FC236}">
                <a16:creationId xmlns:a16="http://schemas.microsoft.com/office/drawing/2014/main" id="{B3D28F96-A804-E32E-C5AB-05032FBFD291}"/>
              </a:ext>
            </a:extLst>
          </p:cNvPr>
          <p:cNvPicPr>
            <a:picLocks noChangeAspect="1"/>
          </p:cNvPicPr>
          <p:nvPr/>
        </p:nvPicPr>
        <p:blipFill>
          <a:blip r:embed="rId5"/>
          <a:stretch>
            <a:fillRect/>
          </a:stretch>
        </p:blipFill>
        <p:spPr>
          <a:xfrm>
            <a:off x="3685674" y="294272"/>
            <a:ext cx="1005640" cy="1005640"/>
          </a:xfrm>
          <a:prstGeom prst="rect">
            <a:avLst/>
          </a:prstGeom>
          <a:ln>
            <a:noFill/>
          </a:ln>
        </p:spPr>
      </p:pic>
    </p:spTree>
    <p:extLst>
      <p:ext uri="{BB962C8B-B14F-4D97-AF65-F5344CB8AC3E}">
        <p14:creationId xmlns:p14="http://schemas.microsoft.com/office/powerpoint/2010/main" val="336278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9988E5F8-E7B4-3528-F671-B7033DA2E528}"/>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D4F90CC1-9403-A122-1F22-438325298BE9}"/>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a:t>Trey Gailey</a:t>
            </a:r>
            <a:br>
              <a:rPr lang="en" dirty="0"/>
            </a:br>
            <a:endParaRPr lang="en" sz="1200"/>
          </a:p>
        </p:txBody>
      </p:sp>
      <p:sp>
        <p:nvSpPr>
          <p:cNvPr id="7" name="TextBox 6">
            <a:extLst>
              <a:ext uri="{FF2B5EF4-FFF2-40B4-BE49-F238E27FC236}">
                <a16:creationId xmlns:a16="http://schemas.microsoft.com/office/drawing/2014/main" id="{BF084715-060B-E217-8455-F699A54D8A23}"/>
              </a:ext>
            </a:extLst>
          </p:cNvPr>
          <p:cNvSpPr txBox="1"/>
          <p:nvPr/>
        </p:nvSpPr>
        <p:spPr>
          <a:xfrm>
            <a:off x="245328" y="973755"/>
            <a:ext cx="455888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latin typeface="Montserrat ExtraBold"/>
              </a:rPr>
              <a:t>KatzAbosch</a:t>
            </a:r>
            <a:r>
              <a:rPr lang="en-US" sz="1200" dirty="0">
                <a:latin typeface="Montserrat ExtraBold"/>
              </a:rPr>
              <a:t> / </a:t>
            </a:r>
            <a:r>
              <a:rPr lang="en-US" sz="1200" dirty="0" err="1">
                <a:latin typeface="Montserrat ExtraBold"/>
              </a:rPr>
              <a:t>BlueStone</a:t>
            </a:r>
            <a:r>
              <a:rPr lang="en-US" sz="1200" dirty="0">
                <a:latin typeface="Montserrat ExtraBold"/>
              </a:rPr>
              <a:t> Accounting Solutions</a:t>
            </a:r>
          </a:p>
        </p:txBody>
      </p:sp>
      <p:sp>
        <p:nvSpPr>
          <p:cNvPr id="366" name="Google Shape;366;p47">
            <a:extLst>
              <a:ext uri="{FF2B5EF4-FFF2-40B4-BE49-F238E27FC236}">
                <a16:creationId xmlns:a16="http://schemas.microsoft.com/office/drawing/2014/main" id="{839C498F-19E3-6AB6-438D-ED60F6DED9E4}"/>
              </a:ext>
            </a:extLst>
          </p:cNvPr>
          <p:cNvSpPr txBox="1">
            <a:spLocks noGrp="1"/>
          </p:cNvSpPr>
          <p:nvPr>
            <p:ph type="body" idx="1"/>
          </p:nvPr>
        </p:nvSpPr>
        <p:spPr>
          <a:xfrm>
            <a:off x="242989" y="1287357"/>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a:latin typeface="Montserrat"/>
                <a:ea typeface="Montserrat"/>
                <a:cs typeface="Montserrat"/>
              </a:rPr>
              <a:t>Managing Partner Elect / Managing Director</a:t>
            </a:r>
            <a:endParaRPr lang="en-US" sz="1600" b="1" u="sng">
              <a:latin typeface="Montserrat"/>
              <a:ea typeface="Montserrat"/>
              <a:cs typeface="Montserrat"/>
              <a:sym typeface="Montserrat"/>
            </a:endParaRPr>
          </a:p>
          <a:p>
            <a:pPr marL="0" indent="0">
              <a:spcBef>
                <a:spcPts val="0"/>
              </a:spcBef>
            </a:pPr>
            <a:endParaRPr lang="en-US" sz="1100" b="1" u="sng" dirty="0">
              <a:solidFill>
                <a:schemeClr val="bg2"/>
              </a:solidFill>
              <a:latin typeface="Montserrat"/>
            </a:endParaRPr>
          </a:p>
          <a:p>
            <a:pPr marL="0" indent="0">
              <a:lnSpc>
                <a:spcPct val="100000"/>
              </a:lnSpc>
              <a:spcBef>
                <a:spcPts val="0"/>
              </a:spcBef>
            </a:pPr>
            <a:r>
              <a:rPr lang="en-US" sz="1100" dirty="0">
                <a:solidFill>
                  <a:schemeClr val="bg2"/>
                </a:solidFill>
              </a:rPr>
              <a:t>Trey Gailey currently serves as the Managing Partner of </a:t>
            </a:r>
            <a:r>
              <a:rPr lang="en-US" sz="1100" dirty="0" err="1">
                <a:solidFill>
                  <a:schemeClr val="bg2"/>
                </a:solidFill>
              </a:rPr>
              <a:t>BlueStone</a:t>
            </a:r>
            <a:r>
              <a:rPr lang="en-US" sz="1100" dirty="0">
                <a:solidFill>
                  <a:schemeClr val="bg2"/>
                </a:solidFill>
              </a:rPr>
              <a:t> Accounting Solutions, LLC, a </a:t>
            </a:r>
            <a:r>
              <a:rPr lang="en-US" sz="1100" dirty="0" err="1">
                <a:solidFill>
                  <a:schemeClr val="bg2"/>
                </a:solidFill>
              </a:rPr>
              <a:t>KatzAbosch</a:t>
            </a:r>
            <a:r>
              <a:rPr lang="en-US" sz="1100" dirty="0">
                <a:solidFill>
                  <a:schemeClr val="bg2"/>
                </a:solidFill>
              </a:rPr>
              <a:t> subsidiary that provides outsourced business solutions. Bringing a wealth of experience in providing accounting services across diverse industries, including medical practices, distribution, and legal services. Trey plays a crucial role in guiding clients not only in the United States but also in various international regions. His expertise extends to international tax law. As a key leader for the firm, he drives innovation, fosters collaboration, and cultivates a culture of excellence, thereby propelling the firm and its subsidiary, </a:t>
            </a:r>
            <a:r>
              <a:rPr lang="en-US" sz="1100" dirty="0" err="1">
                <a:solidFill>
                  <a:schemeClr val="bg2"/>
                </a:solidFill>
              </a:rPr>
              <a:t>BlueStone</a:t>
            </a:r>
            <a:r>
              <a:rPr lang="en-US" sz="1100" dirty="0">
                <a:solidFill>
                  <a:schemeClr val="bg2"/>
                </a:solidFill>
              </a:rPr>
              <a:t> Accounting Solutions, towards sustained growth and success. </a:t>
            </a:r>
            <a:endParaRPr lang="en-US" dirty="0">
              <a:solidFill>
                <a:schemeClr val="bg2"/>
              </a:solidFill>
            </a:endParaRPr>
          </a:p>
        </p:txBody>
      </p:sp>
      <p:pic>
        <p:nvPicPr>
          <p:cNvPr id="4" name="Picture 3" descr="A person in a suit smiling&#10;&#10;AI-generated content may be incorrect.">
            <a:extLst>
              <a:ext uri="{FF2B5EF4-FFF2-40B4-BE49-F238E27FC236}">
                <a16:creationId xmlns:a16="http://schemas.microsoft.com/office/drawing/2014/main" id="{91535210-CC67-72D1-20B6-D971487DD653}"/>
              </a:ext>
            </a:extLst>
          </p:cNvPr>
          <p:cNvPicPr>
            <a:picLocks noChangeAspect="1"/>
          </p:cNvPicPr>
          <p:nvPr/>
        </p:nvPicPr>
        <p:blipFill>
          <a:blip r:embed="rId3"/>
          <a:srcRect l="20937" t="22813" r="19375" b="17812"/>
          <a:stretch>
            <a:fillRect/>
          </a:stretch>
        </p:blipFill>
        <p:spPr>
          <a:xfrm>
            <a:off x="6405826" y="1467291"/>
            <a:ext cx="2338816" cy="2354269"/>
          </a:xfrm>
          <a:prstGeom prst="rect">
            <a:avLst/>
          </a:prstGeom>
        </p:spPr>
      </p:pic>
      <p:pic>
        <p:nvPicPr>
          <p:cNvPr id="3" name="Picture 2" descr="A blue and white text on a black background&#10;&#10;AI-generated content may be incorrect.">
            <a:extLst>
              <a:ext uri="{FF2B5EF4-FFF2-40B4-BE49-F238E27FC236}">
                <a16:creationId xmlns:a16="http://schemas.microsoft.com/office/drawing/2014/main" id="{CA827F48-86F5-C420-7E23-30256BF863F7}"/>
              </a:ext>
            </a:extLst>
          </p:cNvPr>
          <p:cNvPicPr>
            <a:picLocks noChangeAspect="1"/>
          </p:cNvPicPr>
          <p:nvPr/>
        </p:nvPicPr>
        <p:blipFill>
          <a:blip r:embed="rId4"/>
          <a:stretch>
            <a:fillRect/>
          </a:stretch>
        </p:blipFill>
        <p:spPr>
          <a:xfrm>
            <a:off x="3575737" y="321146"/>
            <a:ext cx="2162433" cy="662888"/>
          </a:xfrm>
          <a:prstGeom prst="rect">
            <a:avLst/>
          </a:prstGeom>
        </p:spPr>
      </p:pic>
    </p:spTree>
    <p:extLst>
      <p:ext uri="{BB962C8B-B14F-4D97-AF65-F5344CB8AC3E}">
        <p14:creationId xmlns:p14="http://schemas.microsoft.com/office/powerpoint/2010/main" val="290410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9EADED22-C756-4CD6-64EC-DC61A3109152}"/>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2BF11B16-BF74-1AF6-52AA-45BF3A68F166}"/>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a:t>Tyler Kowal</a:t>
            </a:r>
            <a:br>
              <a:rPr lang="en" dirty="0"/>
            </a:br>
            <a:endParaRPr lang="en" sz="1200"/>
          </a:p>
        </p:txBody>
      </p:sp>
      <p:sp>
        <p:nvSpPr>
          <p:cNvPr id="7" name="TextBox 6">
            <a:extLst>
              <a:ext uri="{FF2B5EF4-FFF2-40B4-BE49-F238E27FC236}">
                <a16:creationId xmlns:a16="http://schemas.microsoft.com/office/drawing/2014/main" id="{8572C4E4-182E-0C9D-94A8-DA3E2EED2ADC}"/>
              </a:ext>
            </a:extLst>
          </p:cNvPr>
          <p:cNvSpPr txBox="1"/>
          <p:nvPr/>
        </p:nvSpPr>
        <p:spPr>
          <a:xfrm>
            <a:off x="245328" y="973755"/>
            <a:ext cx="455888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Montserrat ExtraBold"/>
              </a:rPr>
              <a:t>Pitch CPA</a:t>
            </a:r>
          </a:p>
        </p:txBody>
      </p:sp>
      <p:sp>
        <p:nvSpPr>
          <p:cNvPr id="366" name="Google Shape;366;p47">
            <a:extLst>
              <a:ext uri="{FF2B5EF4-FFF2-40B4-BE49-F238E27FC236}">
                <a16:creationId xmlns:a16="http://schemas.microsoft.com/office/drawing/2014/main" id="{94C538B9-7D9B-DFDD-AF5C-4F8EE6354A2A}"/>
              </a:ext>
            </a:extLst>
          </p:cNvPr>
          <p:cNvSpPr txBox="1">
            <a:spLocks noGrp="1"/>
          </p:cNvSpPr>
          <p:nvPr>
            <p:ph type="body" idx="1"/>
          </p:nvPr>
        </p:nvSpPr>
        <p:spPr>
          <a:xfrm>
            <a:off x="242989" y="1287357"/>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a:latin typeface="Montserrat"/>
                <a:ea typeface="Montserrat"/>
                <a:cs typeface="Montserrat"/>
              </a:rPr>
              <a:t>Founder &amp; Managing Partner</a:t>
            </a:r>
            <a:endParaRPr lang="en-US" sz="1600" b="1" u="sng">
              <a:latin typeface="Montserrat"/>
              <a:ea typeface="Montserrat"/>
              <a:cs typeface="Montserrat"/>
              <a:sym typeface="Montserrat"/>
            </a:endParaRPr>
          </a:p>
          <a:p>
            <a:pPr marL="0" indent="0">
              <a:spcBef>
                <a:spcPts val="0"/>
              </a:spcBef>
            </a:pPr>
            <a:endParaRPr lang="en-US" sz="1100" b="1" u="sng" dirty="0">
              <a:solidFill>
                <a:schemeClr val="bg2"/>
              </a:solidFill>
              <a:latin typeface="Montserrat"/>
            </a:endParaRPr>
          </a:p>
          <a:p>
            <a:pPr marL="0" indent="0">
              <a:spcBef>
                <a:spcPts val="0"/>
              </a:spcBef>
            </a:pPr>
            <a:r>
              <a:rPr lang="en-US" sz="1100" dirty="0">
                <a:solidFill>
                  <a:schemeClr val="bg2"/>
                </a:solidFill>
              </a:rPr>
              <a:t>As </a:t>
            </a:r>
            <a:r>
              <a:rPr lang="en-US" sz="1100" dirty="0">
                <a:solidFill>
                  <a:schemeClr val="bg2"/>
                </a:solidFill>
                <a:ea typeface="Open Sans"/>
                <a:cs typeface="Open Sans"/>
              </a:rPr>
              <a:t>Founder and Principal of Pitch CPA, Tyler has a passion for building strong financial foundations for individuals and businesses. He received his degree in Accounting and Finance from one of the top accounting programs in the country at Gonzaga University. His career began at Deloitte, where he spent time working with large SEC clients and small venture-backed startups. He further refined his expertise at Amazon, helping grow and expand AWS to a global brand, onboarding acquired subsidiaries, and navigating SEC reporting. Tyler founded Pitch from a strong desire to return to public accounting and offer high-level CPA services to individuals and businesses. He is passionate about sharing his experiences in real estate, stock-based compensation, and small businesses. In his free time, Tyler enjoys watching soccer, playing golf and spending time with his wife and two children.</a:t>
            </a:r>
            <a:endParaRPr lang="en-US" dirty="0">
              <a:solidFill>
                <a:schemeClr val="bg2"/>
              </a:solidFill>
            </a:endParaRPr>
          </a:p>
        </p:txBody>
      </p:sp>
      <p:pic>
        <p:nvPicPr>
          <p:cNvPr id="4" name="Picture 3" descr="A person in a blue and white checkered shirt&#10;&#10;AI-generated content may be incorrect.">
            <a:extLst>
              <a:ext uri="{FF2B5EF4-FFF2-40B4-BE49-F238E27FC236}">
                <a16:creationId xmlns:a16="http://schemas.microsoft.com/office/drawing/2014/main" id="{4111A5D0-F67A-3902-BAC7-2F856A1988C2}"/>
              </a:ext>
            </a:extLst>
          </p:cNvPr>
          <p:cNvPicPr>
            <a:picLocks noChangeAspect="1"/>
          </p:cNvPicPr>
          <p:nvPr/>
        </p:nvPicPr>
        <p:blipFill>
          <a:blip r:embed="rId3"/>
          <a:srcRect l="27869" t="23934" r="26229" b="15738"/>
          <a:stretch>
            <a:fillRect/>
          </a:stretch>
        </p:blipFill>
        <p:spPr>
          <a:xfrm>
            <a:off x="6645239" y="1482737"/>
            <a:ext cx="1937895" cy="2540113"/>
          </a:xfrm>
          <a:prstGeom prst="rect">
            <a:avLst/>
          </a:prstGeom>
        </p:spPr>
      </p:pic>
      <p:pic>
        <p:nvPicPr>
          <p:cNvPr id="5" name="Picture 4" descr="A black and green symbol&#10;&#10;AI-generated content may be incorrect.">
            <a:extLst>
              <a:ext uri="{FF2B5EF4-FFF2-40B4-BE49-F238E27FC236}">
                <a16:creationId xmlns:a16="http://schemas.microsoft.com/office/drawing/2014/main" id="{9E1D02A3-61F9-3F55-BE1D-17C322547E65}"/>
              </a:ext>
            </a:extLst>
          </p:cNvPr>
          <p:cNvPicPr>
            <a:picLocks noChangeAspect="1"/>
          </p:cNvPicPr>
          <p:nvPr/>
        </p:nvPicPr>
        <p:blipFill>
          <a:blip r:embed="rId4"/>
          <a:stretch>
            <a:fillRect/>
          </a:stretch>
        </p:blipFill>
        <p:spPr>
          <a:xfrm>
            <a:off x="3542785" y="439822"/>
            <a:ext cx="2707161" cy="533659"/>
          </a:xfrm>
          <a:prstGeom prst="rect">
            <a:avLst/>
          </a:prstGeom>
        </p:spPr>
      </p:pic>
    </p:spTree>
    <p:extLst>
      <p:ext uri="{BB962C8B-B14F-4D97-AF65-F5344CB8AC3E}">
        <p14:creationId xmlns:p14="http://schemas.microsoft.com/office/powerpoint/2010/main" val="171952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8009E94F-FD19-CD1E-6F4C-BC1A5D828F87}"/>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92889885-20EF-EF4C-14AC-615AE7697AEF}"/>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a:t>Tim Moy</a:t>
            </a:r>
            <a:br>
              <a:rPr lang="en" dirty="0"/>
            </a:br>
            <a:endParaRPr lang="en" sz="1200"/>
          </a:p>
        </p:txBody>
      </p:sp>
      <p:sp>
        <p:nvSpPr>
          <p:cNvPr id="7" name="TextBox 6">
            <a:extLst>
              <a:ext uri="{FF2B5EF4-FFF2-40B4-BE49-F238E27FC236}">
                <a16:creationId xmlns:a16="http://schemas.microsoft.com/office/drawing/2014/main" id="{E0D462D7-9E35-7B84-31E1-05E49B03895B}"/>
              </a:ext>
            </a:extLst>
          </p:cNvPr>
          <p:cNvSpPr txBox="1"/>
          <p:nvPr/>
        </p:nvSpPr>
        <p:spPr>
          <a:xfrm>
            <a:off x="245328" y="973755"/>
            <a:ext cx="455888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Montserrat ExtraBold"/>
              </a:rPr>
              <a:t>MBE CPAs</a:t>
            </a:r>
          </a:p>
        </p:txBody>
      </p:sp>
      <p:sp>
        <p:nvSpPr>
          <p:cNvPr id="366" name="Google Shape;366;p47">
            <a:extLst>
              <a:ext uri="{FF2B5EF4-FFF2-40B4-BE49-F238E27FC236}">
                <a16:creationId xmlns:a16="http://schemas.microsoft.com/office/drawing/2014/main" id="{493AC8C5-8E04-ED07-0E6E-D229FAD87BD4}"/>
              </a:ext>
            </a:extLst>
          </p:cNvPr>
          <p:cNvSpPr txBox="1">
            <a:spLocks noGrp="1"/>
          </p:cNvSpPr>
          <p:nvPr>
            <p:ph type="body" idx="1"/>
          </p:nvPr>
        </p:nvSpPr>
        <p:spPr>
          <a:xfrm>
            <a:off x="242989" y="1287357"/>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a:latin typeface="Montserrat"/>
                <a:ea typeface="Montserrat"/>
                <a:cs typeface="Montserrat"/>
              </a:rPr>
              <a:t>Managing Partner</a:t>
            </a:r>
            <a:endParaRPr lang="en-US" sz="1600" b="1" u="sng">
              <a:latin typeface="Montserrat"/>
              <a:ea typeface="Montserrat"/>
              <a:cs typeface="Montserrat"/>
              <a:sym typeface="Montserrat"/>
            </a:endParaRPr>
          </a:p>
          <a:p>
            <a:pPr marL="0" indent="0">
              <a:spcBef>
                <a:spcPts val="0"/>
              </a:spcBef>
            </a:pPr>
            <a:br>
              <a:rPr lang="en-US" dirty="0"/>
            </a:br>
            <a:r>
              <a:rPr lang="en-US" sz="1050" dirty="0"/>
              <a:t>Tim Moy, CPA, is the Managing Partner of MBE CPAs. In this role, he not only directs the firm but also plays a fundamental part in advising business clients </a:t>
            </a:r>
            <a:r>
              <a:rPr lang="en-US" sz="1050" dirty="0" err="1"/>
              <a:t>clients</a:t>
            </a:r>
            <a:r>
              <a:rPr lang="en-US" sz="1050" dirty="0"/>
              <a:t> on how to achieve long-term success. Through thoughtful accounting and tax strategies, combined with real-world life experience, Tim helps clients navigate complex decisions. Helping people succeed is at the core of his passion and drives the impact he strives to make with every client relationship. </a:t>
            </a:r>
            <a:endParaRPr lang="en-US" sz="1050" b="1" u="sng" dirty="0">
              <a:latin typeface="Montserrat"/>
            </a:endParaRPr>
          </a:p>
          <a:p>
            <a:pPr marL="0" indent="0">
              <a:spcBef>
                <a:spcPts val="0"/>
              </a:spcBef>
            </a:pPr>
            <a:endParaRPr lang="en-US" sz="1050" dirty="0"/>
          </a:p>
          <a:p>
            <a:pPr marL="0" indent="0">
              <a:spcBef>
                <a:spcPts val="0"/>
              </a:spcBef>
            </a:pPr>
            <a:r>
              <a:rPr lang="en-US" sz="1050" dirty="0"/>
              <a:t>His personal missio</a:t>
            </a:r>
            <a:r>
              <a:rPr lang="en-US" sz="1050"/>
              <a:t>n is "to be his client's most trusted advisor." Clients reply on Tim and the MBE professional family for guidance, planning, and execution as they work toward achieving their goals. </a:t>
            </a:r>
            <a:endParaRPr lang="en-US" sz="1050" dirty="0"/>
          </a:p>
          <a:p>
            <a:pPr marL="0" indent="0">
              <a:spcBef>
                <a:spcPts val="0"/>
              </a:spcBef>
            </a:pPr>
            <a:endParaRPr lang="en-US" sz="1050" dirty="0"/>
          </a:p>
          <a:p>
            <a:pPr marL="0" indent="0">
              <a:spcBef>
                <a:spcPts val="0"/>
              </a:spcBef>
            </a:pPr>
            <a:r>
              <a:rPr lang="en-US" sz="1050" dirty="0"/>
              <a:t>At heart, Tim is a serial entrepreneur. Through that experience, he quickly realized that accounting is the language of business. Accounting serves as a form of communication, reflecting both successes and failures and providing a clear way for businesses to keep score. A Critical part of that score is taxes. Many entrepreneurs overlooks how closely taxes are tied to measuring business success yet managing them effectively should be a core component of every entrepreneur's strategy.</a:t>
            </a:r>
          </a:p>
        </p:txBody>
      </p:sp>
      <p:pic>
        <p:nvPicPr>
          <p:cNvPr id="4" name="Picture 3" descr="A person in a suit and tie&#10;&#10;AI-generated content may be incorrect.">
            <a:extLst>
              <a:ext uri="{FF2B5EF4-FFF2-40B4-BE49-F238E27FC236}">
                <a16:creationId xmlns:a16="http://schemas.microsoft.com/office/drawing/2014/main" id="{D5A1CE6C-1CAE-E0F7-2DB4-586C17960C68}"/>
              </a:ext>
            </a:extLst>
          </p:cNvPr>
          <p:cNvPicPr>
            <a:picLocks noChangeAspect="1"/>
          </p:cNvPicPr>
          <p:nvPr/>
        </p:nvPicPr>
        <p:blipFill>
          <a:blip r:embed="rId3"/>
          <a:srcRect l="11854" r="11854"/>
          <a:stretch>
            <a:fillRect/>
          </a:stretch>
        </p:blipFill>
        <p:spPr>
          <a:xfrm>
            <a:off x="6336320" y="1366892"/>
            <a:ext cx="1937895" cy="2540113"/>
          </a:xfrm>
          <a:prstGeom prst="rect">
            <a:avLst/>
          </a:prstGeom>
        </p:spPr>
      </p:pic>
      <p:pic>
        <p:nvPicPr>
          <p:cNvPr id="2" name="Picture 1" descr="A black and gold logo&#10;&#10;AI-generated content may be incorrect.">
            <a:extLst>
              <a:ext uri="{FF2B5EF4-FFF2-40B4-BE49-F238E27FC236}">
                <a16:creationId xmlns:a16="http://schemas.microsoft.com/office/drawing/2014/main" id="{87BB8D75-6688-6BB9-61BE-5C1B3BCED0CF}"/>
              </a:ext>
            </a:extLst>
          </p:cNvPr>
          <p:cNvPicPr>
            <a:picLocks noChangeAspect="1"/>
          </p:cNvPicPr>
          <p:nvPr/>
        </p:nvPicPr>
        <p:blipFill>
          <a:blip r:embed="rId4"/>
          <a:stretch>
            <a:fillRect/>
          </a:stretch>
        </p:blipFill>
        <p:spPr>
          <a:xfrm>
            <a:off x="2854411" y="348306"/>
            <a:ext cx="1720679" cy="894321"/>
          </a:xfrm>
          <a:prstGeom prst="rect">
            <a:avLst/>
          </a:prstGeom>
        </p:spPr>
      </p:pic>
    </p:spTree>
    <p:extLst>
      <p:ext uri="{BB962C8B-B14F-4D97-AF65-F5344CB8AC3E}">
        <p14:creationId xmlns:p14="http://schemas.microsoft.com/office/powerpoint/2010/main" val="266232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B6B60748-26E7-7297-9373-1AF537981542}"/>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1233A15D-06AC-02C4-0F8F-2E53FD1196B2}"/>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a:t>Matthew Geer</a:t>
            </a:r>
            <a:br>
              <a:rPr lang="en" dirty="0"/>
            </a:br>
            <a:endParaRPr lang="en" sz="1200"/>
          </a:p>
        </p:txBody>
      </p:sp>
      <p:sp>
        <p:nvSpPr>
          <p:cNvPr id="7" name="TextBox 6">
            <a:extLst>
              <a:ext uri="{FF2B5EF4-FFF2-40B4-BE49-F238E27FC236}">
                <a16:creationId xmlns:a16="http://schemas.microsoft.com/office/drawing/2014/main" id="{3283F785-D007-3A9E-0C47-878E563D88B8}"/>
              </a:ext>
            </a:extLst>
          </p:cNvPr>
          <p:cNvSpPr txBox="1"/>
          <p:nvPr/>
        </p:nvSpPr>
        <p:spPr>
          <a:xfrm>
            <a:off x="245328" y="973755"/>
            <a:ext cx="455888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Montserrat ExtraBold"/>
              </a:rPr>
              <a:t>Cohen &amp; Co Advisory, LLC</a:t>
            </a:r>
          </a:p>
        </p:txBody>
      </p:sp>
      <p:sp>
        <p:nvSpPr>
          <p:cNvPr id="366" name="Google Shape;366;p47">
            <a:extLst>
              <a:ext uri="{FF2B5EF4-FFF2-40B4-BE49-F238E27FC236}">
                <a16:creationId xmlns:a16="http://schemas.microsoft.com/office/drawing/2014/main" id="{95936B0A-DF6B-F000-C34B-A9A29438AEA4}"/>
              </a:ext>
            </a:extLst>
          </p:cNvPr>
          <p:cNvSpPr txBox="1">
            <a:spLocks noGrp="1"/>
          </p:cNvSpPr>
          <p:nvPr>
            <p:ph type="body" idx="1"/>
          </p:nvPr>
        </p:nvSpPr>
        <p:spPr>
          <a:xfrm>
            <a:off x="242989" y="1287357"/>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a:latin typeface="Montserrat"/>
                <a:ea typeface="Montserrat"/>
                <a:cs typeface="Montserrat"/>
              </a:rPr>
              <a:t>Director, Corporate Development</a:t>
            </a:r>
            <a:endParaRPr lang="en-US" sz="1600" b="1" u="sng">
              <a:latin typeface="Montserrat"/>
              <a:ea typeface="Montserrat"/>
              <a:cs typeface="Montserrat"/>
              <a:sym typeface="Montserrat"/>
            </a:endParaRPr>
          </a:p>
          <a:p>
            <a:pPr marL="0" indent="0">
              <a:spcBef>
                <a:spcPts val="0"/>
              </a:spcBef>
            </a:pPr>
            <a:br>
              <a:rPr lang="en-US" dirty="0"/>
            </a:br>
            <a:r>
              <a:rPr lang="en-US" sz="1050" dirty="0"/>
              <a:t>Matt is a detail-oriented team player who is committed to driving growth through strategic acquisitions, helping Cohen &amp; Co better serve its </a:t>
            </a:r>
            <a:r>
              <a:rPr lang="en-US" sz="1050"/>
              <a:t>clients</a:t>
            </a:r>
            <a:r>
              <a:rPr lang="en-US" sz="1050" dirty="0"/>
              <a:t>. Always looking to stay up to date with the industry, he enjoys connecting with leaders at other professional services firms to learn from and about their organization. </a:t>
            </a:r>
            <a:endParaRPr lang="en-US" dirty="0"/>
          </a:p>
          <a:p>
            <a:pPr marL="0" indent="0">
              <a:spcBef>
                <a:spcPts val="0"/>
              </a:spcBef>
            </a:pPr>
            <a:endParaRPr lang="en-US" sz="1050" dirty="0"/>
          </a:p>
          <a:p>
            <a:pPr marL="0" indent="0">
              <a:spcBef>
                <a:spcPts val="0"/>
              </a:spcBef>
            </a:pPr>
            <a:r>
              <a:rPr lang="en-US" sz="1050" dirty="0"/>
              <a:t>Matt has over a decade of experience working in roles across the M&amp;A lifecycle, with an extensive background in corporate development for firms in the professional services space. He is responsible for leading all elements of Cohen &amp; Co's M&amp;A growth efforts, including sourcing transactions, spearheading due diligence, and executing potential acquisition opportunities. </a:t>
            </a:r>
            <a:endParaRPr lang="en-US"/>
          </a:p>
        </p:txBody>
      </p:sp>
      <p:pic>
        <p:nvPicPr>
          <p:cNvPr id="3" name="Picture 2" descr="A person in a suit and tie&#10;&#10;AI-generated content may be incorrect.">
            <a:extLst>
              <a:ext uri="{FF2B5EF4-FFF2-40B4-BE49-F238E27FC236}">
                <a16:creationId xmlns:a16="http://schemas.microsoft.com/office/drawing/2014/main" id="{B2F47EB3-DA78-EBDD-F367-933D87711F9D}"/>
              </a:ext>
            </a:extLst>
          </p:cNvPr>
          <p:cNvPicPr>
            <a:picLocks noChangeAspect="1"/>
          </p:cNvPicPr>
          <p:nvPr/>
        </p:nvPicPr>
        <p:blipFill>
          <a:blip r:embed="rId3"/>
          <a:stretch>
            <a:fillRect/>
          </a:stretch>
        </p:blipFill>
        <p:spPr>
          <a:xfrm>
            <a:off x="6293304" y="1381125"/>
            <a:ext cx="2381250" cy="2381250"/>
          </a:xfrm>
          <a:prstGeom prst="rect">
            <a:avLst/>
          </a:prstGeom>
        </p:spPr>
      </p:pic>
      <p:pic>
        <p:nvPicPr>
          <p:cNvPr id="5" name="Picture 4" descr="A blue letter on a white background&#10;&#10;AI-generated content may be incorrect.">
            <a:extLst>
              <a:ext uri="{FF2B5EF4-FFF2-40B4-BE49-F238E27FC236}">
                <a16:creationId xmlns:a16="http://schemas.microsoft.com/office/drawing/2014/main" id="{1F981EA5-D70E-25EA-6BFD-299A480B3854}"/>
              </a:ext>
            </a:extLst>
          </p:cNvPr>
          <p:cNvPicPr>
            <a:picLocks noChangeAspect="1"/>
          </p:cNvPicPr>
          <p:nvPr/>
        </p:nvPicPr>
        <p:blipFill>
          <a:blip r:embed="rId4"/>
          <a:stretch>
            <a:fillRect/>
          </a:stretch>
        </p:blipFill>
        <p:spPr>
          <a:xfrm>
            <a:off x="4188279" y="393244"/>
            <a:ext cx="2366283" cy="281669"/>
          </a:xfrm>
          <a:prstGeom prst="rect">
            <a:avLst/>
          </a:prstGeom>
        </p:spPr>
      </p:pic>
    </p:spTree>
    <p:extLst>
      <p:ext uri="{BB962C8B-B14F-4D97-AF65-F5344CB8AC3E}">
        <p14:creationId xmlns:p14="http://schemas.microsoft.com/office/powerpoint/2010/main" val="27910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E027A836-EFFC-5868-C8B9-97F35991B9AB}"/>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BA3DB2B8-5082-7FAE-C77B-50F94314C1FC}"/>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a:t>Daniel Lisella</a:t>
            </a:r>
            <a:br>
              <a:rPr lang="en" dirty="0"/>
            </a:br>
            <a:endParaRPr lang="en" sz="1200"/>
          </a:p>
        </p:txBody>
      </p:sp>
      <p:sp>
        <p:nvSpPr>
          <p:cNvPr id="7" name="TextBox 6">
            <a:extLst>
              <a:ext uri="{FF2B5EF4-FFF2-40B4-BE49-F238E27FC236}">
                <a16:creationId xmlns:a16="http://schemas.microsoft.com/office/drawing/2014/main" id="{238182E2-AF2C-987A-66B3-565574E86926}"/>
              </a:ext>
            </a:extLst>
          </p:cNvPr>
          <p:cNvSpPr txBox="1"/>
          <p:nvPr/>
        </p:nvSpPr>
        <p:spPr>
          <a:xfrm>
            <a:off x="245328" y="973755"/>
            <a:ext cx="455888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Montserrat ExtraBold"/>
              </a:rPr>
              <a:t>BDO Alliance USA</a:t>
            </a:r>
          </a:p>
        </p:txBody>
      </p:sp>
      <p:sp>
        <p:nvSpPr>
          <p:cNvPr id="366" name="Google Shape;366;p47">
            <a:extLst>
              <a:ext uri="{FF2B5EF4-FFF2-40B4-BE49-F238E27FC236}">
                <a16:creationId xmlns:a16="http://schemas.microsoft.com/office/drawing/2014/main" id="{8BC3EF76-BACA-CFCD-798B-7334F2C1D205}"/>
              </a:ext>
            </a:extLst>
          </p:cNvPr>
          <p:cNvSpPr txBox="1">
            <a:spLocks noGrp="1"/>
          </p:cNvSpPr>
          <p:nvPr>
            <p:ph type="body" idx="1"/>
          </p:nvPr>
        </p:nvSpPr>
        <p:spPr>
          <a:xfrm>
            <a:off x="242989" y="1287357"/>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a:latin typeface="Montserrat"/>
                <a:ea typeface="Montserrat"/>
                <a:cs typeface="Montserrat"/>
              </a:rPr>
              <a:t>BDO Alliance Central Region Alliance Director</a:t>
            </a:r>
            <a:endParaRPr lang="en-US" sz="1600" b="1" u="sng">
              <a:latin typeface="Montserrat"/>
              <a:ea typeface="Montserrat"/>
              <a:cs typeface="Montserrat"/>
              <a:sym typeface="Montserrat"/>
            </a:endParaRPr>
          </a:p>
          <a:p>
            <a:pPr marL="0" indent="0">
              <a:spcBef>
                <a:spcPts val="0"/>
              </a:spcBef>
            </a:pPr>
            <a:br>
              <a:rPr lang="en-US" dirty="0"/>
            </a:br>
            <a:r>
              <a:rPr lang="en-US" sz="1050" dirty="0">
                <a:solidFill>
                  <a:srgbClr val="05293E"/>
                </a:solidFill>
                <a:cs typeface="Segoe UI"/>
              </a:rPr>
              <a:t>Daniel is a Central region BDO Alliance Director serving as the relationship contact for the BDO Alliance Firms in the Ohio Valley and Midwest and as a liaison to the BDO offices in those markets. In this role, Daniel works closely with leaders from BDO Alliance firms to collaborate with BDO, align service offerings, identify growth opportunities, drive innovation, and develop best practices to ensure maximum value for these firms. </a:t>
            </a:r>
          </a:p>
          <a:p>
            <a:pPr marL="0" indent="0">
              <a:spcBef>
                <a:spcPts val="0"/>
              </a:spcBef>
            </a:pPr>
            <a:endParaRPr lang="en-US" sz="1050" dirty="0">
              <a:cs typeface="Segoe UI"/>
            </a:endParaRPr>
          </a:p>
          <a:p>
            <a:pPr marL="0" indent="0">
              <a:spcBef>
                <a:spcPts val="0"/>
              </a:spcBef>
            </a:pPr>
            <a:r>
              <a:rPr lang="en-US" sz="1050" dirty="0">
                <a:cs typeface="Segoe UI"/>
              </a:rPr>
              <a:t>Prior to joining the Alliance team, Daniel was a director in BDO's Assurance Professional Practice Group, where he led the due diligence and integration of the audit practices of BDO's explanations, assisted members of the BDO Alliance with accounting and auditing matters, and participated in a variety of audit quality and policy projects. HE is a sought-after facilitator of internal firm training on a variety of technical accounting and auditing topics. </a:t>
            </a:r>
          </a:p>
        </p:txBody>
      </p:sp>
      <p:pic>
        <p:nvPicPr>
          <p:cNvPr id="2" name="Picture 1" descr="A person in a suit and tie&#10;&#10;AI-generated content may be incorrect.">
            <a:extLst>
              <a:ext uri="{FF2B5EF4-FFF2-40B4-BE49-F238E27FC236}">
                <a16:creationId xmlns:a16="http://schemas.microsoft.com/office/drawing/2014/main" id="{958DB87F-8284-2C82-C340-11B66CFBD3F8}"/>
              </a:ext>
            </a:extLst>
          </p:cNvPr>
          <p:cNvPicPr>
            <a:picLocks noChangeAspect="1"/>
          </p:cNvPicPr>
          <p:nvPr/>
        </p:nvPicPr>
        <p:blipFill>
          <a:blip r:embed="rId3"/>
          <a:stretch>
            <a:fillRect/>
          </a:stretch>
        </p:blipFill>
        <p:spPr>
          <a:xfrm>
            <a:off x="5651543" y="1334787"/>
            <a:ext cx="3107983" cy="2257683"/>
          </a:xfrm>
          <a:prstGeom prst="rect">
            <a:avLst/>
          </a:prstGeom>
        </p:spPr>
      </p:pic>
      <p:pic>
        <p:nvPicPr>
          <p:cNvPr id="6" name="Picture 5" descr="A close-up of a logo&#10;&#10;AI-generated content may be incorrect.">
            <a:extLst>
              <a:ext uri="{FF2B5EF4-FFF2-40B4-BE49-F238E27FC236}">
                <a16:creationId xmlns:a16="http://schemas.microsoft.com/office/drawing/2014/main" id="{D9F5F4FC-2C0B-5FAC-E581-037B953134CC}"/>
              </a:ext>
            </a:extLst>
          </p:cNvPr>
          <p:cNvPicPr>
            <a:picLocks noChangeAspect="1"/>
          </p:cNvPicPr>
          <p:nvPr/>
        </p:nvPicPr>
        <p:blipFill>
          <a:blip r:embed="rId4"/>
          <a:srcRect t="21457" r="405" b="20243"/>
          <a:stretch>
            <a:fillRect/>
          </a:stretch>
        </p:blipFill>
        <p:spPr>
          <a:xfrm>
            <a:off x="3912973" y="144163"/>
            <a:ext cx="1897289" cy="1110610"/>
          </a:xfrm>
          <a:prstGeom prst="rect">
            <a:avLst/>
          </a:prstGeom>
        </p:spPr>
      </p:pic>
    </p:spTree>
    <p:extLst>
      <p:ext uri="{BB962C8B-B14F-4D97-AF65-F5344CB8AC3E}">
        <p14:creationId xmlns:p14="http://schemas.microsoft.com/office/powerpoint/2010/main" val="2881038459"/>
      </p:ext>
    </p:extLst>
  </p:cSld>
  <p:clrMapOvr>
    <a:masterClrMapping/>
  </p:clrMapOvr>
</p:sld>
</file>

<file path=ppt/theme/theme1.xml><?xml version="1.0" encoding="utf-8"?>
<a:theme xmlns:a="http://schemas.openxmlformats.org/drawingml/2006/main" name="Office Theme">
  <a:themeElements>
    <a:clrScheme name="MPB">
      <a:dk1>
        <a:srgbClr val="000000"/>
      </a:dk1>
      <a:lt1>
        <a:srgbClr val="FFFFFF"/>
      </a:lt1>
      <a:dk2>
        <a:srgbClr val="05293E"/>
      </a:dk2>
      <a:lt2>
        <a:srgbClr val="EBF6FC"/>
      </a:lt2>
      <a:accent1>
        <a:srgbClr val="FFDD4E"/>
      </a:accent1>
      <a:accent2>
        <a:srgbClr val="69AB42"/>
      </a:accent2>
      <a:accent3>
        <a:srgbClr val="48B0E2"/>
      </a:accent3>
      <a:accent4>
        <a:srgbClr val="A4B961"/>
      </a:accent4>
      <a:accent5>
        <a:srgbClr val="3B96B0"/>
      </a:accent5>
      <a:accent6>
        <a:srgbClr val="304C74"/>
      </a:accent6>
      <a:hlink>
        <a:srgbClr val="3B96B0"/>
      </a:hlink>
      <a:folHlink>
        <a:srgbClr val="0529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4605a3-51d9-4e8b-9c52-7f93f9ee9ed4" xsi:nil="true"/>
    <lcf76f155ced4ddcb4097134ff3c332f xmlns="18b43a46-12fa-42e1-aa51-1a706ba37d9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ACBC77AA26464A80CDE7109AE5BF07" ma:contentTypeVersion="12" ma:contentTypeDescription="Create a new document." ma:contentTypeScope="" ma:versionID="00c1b46d61eef53e0e5e37860b2a217a">
  <xsd:schema xmlns:xsd="http://www.w3.org/2001/XMLSchema" xmlns:xs="http://www.w3.org/2001/XMLSchema" xmlns:p="http://schemas.microsoft.com/office/2006/metadata/properties" xmlns:ns2="18b43a46-12fa-42e1-aa51-1a706ba37d9c" xmlns:ns3="3d4605a3-51d9-4e8b-9c52-7f93f9ee9ed4" targetNamespace="http://schemas.microsoft.com/office/2006/metadata/properties" ma:root="true" ma:fieldsID="5a0da6c138a5f77df7d84c31ce10c473" ns2:_="" ns3:_="">
    <xsd:import namespace="18b43a46-12fa-42e1-aa51-1a706ba37d9c"/>
    <xsd:import namespace="3d4605a3-51d9-4e8b-9c52-7f93f9ee9e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BillingMetadata"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43a46-12fa-42e1-aa51-1a706ba37d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b7f6ea1-1079-435c-a896-4e5d7f7fb167" ma:termSetId="09814cd3-568e-fe90-9814-8d621ff8fb84" ma:anchorId="fba54fb3-c3e1-fe81-a776-ca4b69148c4d" ma:open="true" ma:isKeyword="false">
      <xsd:complexType>
        <xsd:sequence>
          <xsd:element ref="pc:Terms" minOccurs="0" maxOccurs="1"/>
        </xsd:sequence>
      </xsd:complexType>
    </xsd:element>
    <xsd:element name="MediaServiceBillingMetadata" ma:index="18" nillable="true" ma:displayName="MediaServiceBillingMetadata" ma:hidden="true" ma:internalName="MediaServiceBillingMetadata"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4605a3-51d9-4e8b-9c52-7f93f9ee9ed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bc726db-9cfb-4de7-81b3-497660abacb6}" ma:internalName="TaxCatchAll" ma:showField="CatchAllData" ma:web="3d4605a3-51d9-4e8b-9c52-7f93f9ee9e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7C70A3-A834-41B3-96F9-21B2E4C5A85D}">
  <ds:schemaRefs>
    <ds:schemaRef ds:uri="http://schemas.microsoft.com/office/2006/metadata/properties"/>
    <ds:schemaRef ds:uri="http://schemas.microsoft.com/office/infopath/2007/PartnerControls"/>
    <ds:schemaRef ds:uri="5b7f2bb1-7f58-4bdb-85e5-e23b5270616d"/>
    <ds:schemaRef ds:uri="dd14bf96-fa2b-4e78-b27a-33bb0c5475f1"/>
    <ds:schemaRef ds:uri="3d4605a3-51d9-4e8b-9c52-7f93f9ee9ed4"/>
    <ds:schemaRef ds:uri="18b43a46-12fa-42e1-aa51-1a706ba37d9c"/>
  </ds:schemaRefs>
</ds:datastoreItem>
</file>

<file path=customXml/itemProps2.xml><?xml version="1.0" encoding="utf-8"?>
<ds:datastoreItem xmlns:ds="http://schemas.openxmlformats.org/officeDocument/2006/customXml" ds:itemID="{F295758E-5F6F-44AD-BB62-E07F56C4F837}">
  <ds:schemaRefs>
    <ds:schemaRef ds:uri="http://schemas.microsoft.com/sharepoint/v3/contenttype/forms"/>
  </ds:schemaRefs>
</ds:datastoreItem>
</file>

<file path=customXml/itemProps3.xml><?xml version="1.0" encoding="utf-8"?>
<ds:datastoreItem xmlns:ds="http://schemas.openxmlformats.org/officeDocument/2006/customXml" ds:itemID="{9815DA7D-4777-4794-B152-88DE06AEE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b43a46-12fa-42e1-aa51-1a706ba37d9c"/>
    <ds:schemaRef ds:uri="3d4605a3-51d9-4e8b-9c52-7f93f9ee9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TotalTime>
  <Words>111</Words>
  <Application>Microsoft Office PowerPoint</Application>
  <PresentationFormat>On-screen Show (16:9)</PresentationFormat>
  <Paragraphs>20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BIOS COHORT 21</vt:lpstr>
      <vt:lpstr>Brandon Hall </vt:lpstr>
      <vt:lpstr>Scott Gilmore </vt:lpstr>
      <vt:lpstr>Vinay Kasat </vt:lpstr>
      <vt:lpstr>Trey Gailey </vt:lpstr>
      <vt:lpstr>Tyler Kowal </vt:lpstr>
      <vt:lpstr>Tim Moy </vt:lpstr>
      <vt:lpstr>Matthew Geer </vt:lpstr>
      <vt:lpstr>Daniel Lisella </vt:lpstr>
      <vt:lpstr>Ben Carver </vt:lpstr>
      <vt:lpstr>Lorin Saavedra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Independent</dc:title>
  <dc:creator>Stephanie Schneider</dc:creator>
  <cp:lastModifiedBy>Reine Evans-Roskos</cp:lastModifiedBy>
  <cp:revision>1112</cp:revision>
  <dcterms:modified xsi:type="dcterms:W3CDTF">2026-05-13T15:03:28Z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0x010100A5ACBC77AA26464A80CDE7109AE5BF07</vt:lpwstr>
  </property>
  <property fmtid="{D5CDD505-2E9C-101B-9397-08002B2CF9AE}" pid="3" name="MediaServiceImageTags">
    <vt:lpwstr/>
  </property>
  <property fmtid="{D5CDD505-2E9C-101B-9397-08002B2CF9AE}" pid="4" name="Order">
    <vt:lpwstr>532400.000000000</vt:lpwstr>
  </property>
</Properties>
</file>